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67"/>
  </p:notesMasterIdLst>
  <p:handoutMasterIdLst>
    <p:handoutMasterId r:id="rId68"/>
  </p:handoutMasterIdLst>
  <p:sldIdLst>
    <p:sldId id="256" r:id="rId2"/>
    <p:sldId id="269" r:id="rId3"/>
    <p:sldId id="274" r:id="rId4"/>
    <p:sldId id="275" r:id="rId5"/>
    <p:sldId id="276" r:id="rId6"/>
    <p:sldId id="281" r:id="rId7"/>
    <p:sldId id="353" r:id="rId8"/>
    <p:sldId id="282" r:id="rId9"/>
    <p:sldId id="285" r:id="rId10"/>
    <p:sldId id="351" r:id="rId11"/>
    <p:sldId id="283" r:id="rId12"/>
    <p:sldId id="284" r:id="rId13"/>
    <p:sldId id="286" r:id="rId14"/>
    <p:sldId id="354" r:id="rId15"/>
    <p:sldId id="287" r:id="rId16"/>
    <p:sldId id="288" r:id="rId17"/>
    <p:sldId id="289" r:id="rId18"/>
    <p:sldId id="290" r:id="rId19"/>
    <p:sldId id="291" r:id="rId20"/>
    <p:sldId id="292" r:id="rId21"/>
    <p:sldId id="293" r:id="rId22"/>
    <p:sldId id="298" r:id="rId23"/>
    <p:sldId id="299" r:id="rId24"/>
    <p:sldId id="301" r:id="rId25"/>
    <p:sldId id="302" r:id="rId26"/>
    <p:sldId id="305" r:id="rId27"/>
    <p:sldId id="306" r:id="rId28"/>
    <p:sldId id="307" r:id="rId29"/>
    <p:sldId id="308" r:id="rId30"/>
    <p:sldId id="309" r:id="rId31"/>
    <p:sldId id="310" r:id="rId32"/>
    <p:sldId id="311" r:id="rId33"/>
    <p:sldId id="312" r:id="rId34"/>
    <p:sldId id="355" r:id="rId35"/>
    <p:sldId id="313" r:id="rId36"/>
    <p:sldId id="315" r:id="rId37"/>
    <p:sldId id="314" r:id="rId38"/>
    <p:sldId id="294" r:id="rId39"/>
    <p:sldId id="350" r:id="rId40"/>
    <p:sldId id="327" r:id="rId41"/>
    <p:sldId id="328" r:id="rId42"/>
    <p:sldId id="332" r:id="rId43"/>
    <p:sldId id="333" r:id="rId44"/>
    <p:sldId id="336" r:id="rId45"/>
    <p:sldId id="337" r:id="rId46"/>
    <p:sldId id="338" r:id="rId47"/>
    <p:sldId id="339" r:id="rId48"/>
    <p:sldId id="340" r:id="rId49"/>
    <p:sldId id="342" r:id="rId50"/>
    <p:sldId id="345" r:id="rId51"/>
    <p:sldId id="344" r:id="rId52"/>
    <p:sldId id="347" r:id="rId53"/>
    <p:sldId id="348" r:id="rId54"/>
    <p:sldId id="352" r:id="rId55"/>
    <p:sldId id="356" r:id="rId56"/>
    <p:sldId id="316" r:id="rId57"/>
    <p:sldId id="317" r:id="rId58"/>
    <p:sldId id="318" r:id="rId59"/>
    <p:sldId id="319" r:id="rId60"/>
    <p:sldId id="320" r:id="rId61"/>
    <p:sldId id="321" r:id="rId62"/>
    <p:sldId id="322" r:id="rId63"/>
    <p:sldId id="323" r:id="rId64"/>
    <p:sldId id="324" r:id="rId65"/>
    <p:sldId id="325"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0" autoAdjust="0"/>
    <p:restoredTop sz="94660"/>
  </p:normalViewPr>
  <p:slideViewPr>
    <p:cSldViewPr snapToGrid="0" snapToObjects="1">
      <p:cViewPr varScale="1">
        <p:scale>
          <a:sx n="149" d="100"/>
          <a:sy n="149" d="100"/>
        </p:scale>
        <p:origin x="-50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186496-1AD6-F343-9599-3D58BDDB8D78}" type="datetimeFigureOut">
              <a:rPr lang="en-US" smtClean="0"/>
              <a:t>2/5/14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8CB0FE-C8B0-3445-9E98-5110923C3780}" type="slidenum">
              <a:rPr lang="en-US" smtClean="0"/>
              <a:t>‹#›</a:t>
            </a:fld>
            <a:endParaRPr lang="en-US"/>
          </a:p>
        </p:txBody>
      </p:sp>
    </p:spTree>
    <p:extLst>
      <p:ext uri="{BB962C8B-B14F-4D97-AF65-F5344CB8AC3E}">
        <p14:creationId xmlns:p14="http://schemas.microsoft.com/office/powerpoint/2010/main" val="27905129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D95962-B6BA-B24E-99F4-D5F5962DB3B7}" type="datetimeFigureOut">
              <a:rPr lang="en-US" smtClean="0"/>
              <a:t>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0386B2-3DB3-3B49-9B18-44BA08771CE7}" type="slidenum">
              <a:rPr lang="en-US" smtClean="0"/>
              <a:t>‹#›</a:t>
            </a:fld>
            <a:endParaRPr lang="en-US"/>
          </a:p>
        </p:txBody>
      </p:sp>
    </p:spTree>
    <p:extLst>
      <p:ext uri="{BB962C8B-B14F-4D97-AF65-F5344CB8AC3E}">
        <p14:creationId xmlns:p14="http://schemas.microsoft.com/office/powerpoint/2010/main" val="389663226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could be used to pop</a:t>
            </a:r>
            <a:r>
              <a:rPr lang="en-US" baseline="0" dirty="0" smtClean="0"/>
              <a:t> up properties in channel finder for each PV to enable minimum efforts to switch apps from </a:t>
            </a:r>
            <a:r>
              <a:rPr lang="en-US" baseline="0" dirty="0" err="1" smtClean="0"/>
              <a:t>va</a:t>
            </a:r>
            <a:r>
              <a:rPr lang="en-US" baseline="0" dirty="0" smtClean="0"/>
              <a:t> to real machine</a:t>
            </a:r>
            <a:endParaRPr lang="en-US" dirty="0" smtClean="0"/>
          </a:p>
          <a:p>
            <a:r>
              <a:rPr lang="en-US" dirty="0" smtClean="0"/>
              <a:t>More details could be in a ICALEPCS</a:t>
            </a:r>
            <a:r>
              <a:rPr lang="en-US" baseline="0" dirty="0" smtClean="0"/>
              <a:t>13 paper</a:t>
            </a:r>
            <a:endParaRPr lang="en-US" dirty="0"/>
          </a:p>
        </p:txBody>
      </p:sp>
      <p:sp>
        <p:nvSpPr>
          <p:cNvPr id="4" name="Slide Number Placeholder 3"/>
          <p:cNvSpPr>
            <a:spLocks noGrp="1"/>
          </p:cNvSpPr>
          <p:nvPr>
            <p:ph type="sldNum" sz="quarter" idx="10"/>
          </p:nvPr>
        </p:nvSpPr>
        <p:spPr/>
        <p:txBody>
          <a:bodyPr/>
          <a:lstStyle/>
          <a:p>
            <a:fld id="{9F0386B2-3DB3-3B49-9B18-44BA08771CE7}" type="slidenum">
              <a:rPr lang="en-US" smtClean="0"/>
              <a:t>12</a:t>
            </a:fld>
            <a:endParaRPr lang="en-US"/>
          </a:p>
        </p:txBody>
      </p:sp>
    </p:spTree>
    <p:extLst>
      <p:ext uri="{BB962C8B-B14F-4D97-AF65-F5344CB8AC3E}">
        <p14:creationId xmlns:p14="http://schemas.microsoft.com/office/powerpoint/2010/main" val="19017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76" indent="-228576">
              <a:buFontTx/>
              <a:buAutoNum type="arabicPeriod"/>
            </a:pPr>
            <a:r>
              <a:rPr lang="en-GB">
                <a:latin typeface="Arial" charset="0"/>
                <a:ea typeface="MS PGothic" charset="0"/>
              </a:rPr>
              <a:t>362 snapshots taken, and 104 snapshots good</a:t>
            </a:r>
          </a:p>
          <a:p>
            <a:pPr marL="228576" indent="-228576">
              <a:buFontTx/>
              <a:buAutoNum type="arabicPeriod"/>
            </a:pPr>
            <a:r>
              <a:rPr lang="en-GB">
                <a:latin typeface="Arial" charset="0"/>
                <a:ea typeface="MS PGothic" charset="0"/>
              </a:rPr>
              <a:t>MASAR allows user to preview a saved data set to make sure the data set is exact what is desired. By default, MASAR flags a data set as not approved. User has to explicitly approve one data set as good.</a:t>
            </a:r>
            <a:endParaRPr lang="en-US">
              <a:latin typeface="Arial" charset="0"/>
              <a:ea typeface="MS PGothic" charset="0"/>
            </a:endParaRPr>
          </a:p>
        </p:txBody>
      </p:sp>
      <p:sp>
        <p:nvSpPr>
          <p:cNvPr id="32771"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DC25B12E-D57E-6540-A9BE-E97426A94BCD}" type="slidenum">
              <a:rPr lang="en-US" sz="1200"/>
              <a:pPr/>
              <a:t>30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76" indent="-228576">
              <a:buFontTx/>
              <a:buAutoNum type="arabicPeriod"/>
            </a:pPr>
            <a:r>
              <a:rPr lang="en-GB">
                <a:latin typeface="Arial" charset="0"/>
                <a:ea typeface="MS PGothic" charset="0"/>
              </a:rPr>
              <a:t>362 snapshots taken, and 104 snapshots good</a:t>
            </a:r>
          </a:p>
          <a:p>
            <a:pPr marL="228576" indent="-228576">
              <a:buFontTx/>
              <a:buAutoNum type="arabicPeriod"/>
            </a:pPr>
            <a:r>
              <a:rPr lang="en-GB">
                <a:latin typeface="Arial" charset="0"/>
                <a:ea typeface="MS PGothic" charset="0"/>
              </a:rPr>
              <a:t>MASAR allows user to preview a saved data set to make sure the data set is exact what is desired. By default, MASAR flags a data set as not approved. User has to explicitly approve one data set as good.</a:t>
            </a:r>
            <a:endParaRPr lang="en-US">
              <a:latin typeface="Arial" charset="0"/>
              <a:ea typeface="MS PGothic" charset="0"/>
            </a:endParaRPr>
          </a:p>
        </p:txBody>
      </p:sp>
      <p:sp>
        <p:nvSpPr>
          <p:cNvPr id="34819"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E60A2EA6-7B1B-1A48-8C18-8C10D28872E9}" type="slidenum">
              <a:rPr lang="en-US" sz="1200"/>
              <a:pPr/>
              <a:t>31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76" indent="-228576">
              <a:buFontTx/>
              <a:buAutoNum type="arabicPeriod"/>
            </a:pPr>
            <a:r>
              <a:rPr lang="en-GB">
                <a:latin typeface="Arial" charset="0"/>
                <a:ea typeface="MS PGothic" charset="0"/>
              </a:rPr>
              <a:t>The file size was taken during regular maintenance. Therefore, there might have more than one snapshot at each time point, or does not have anything.</a:t>
            </a:r>
          </a:p>
          <a:p>
            <a:pPr marL="228576" indent="-228576">
              <a:buFontTx/>
              <a:buAutoNum type="arabicPeriod"/>
            </a:pPr>
            <a:r>
              <a:rPr lang="en-GB">
                <a:latin typeface="Arial" charset="0"/>
                <a:ea typeface="MS PGothic" charset="0"/>
              </a:rPr>
              <a:t>2 significant size increases. Caused by 5 snapshots for power supply ramping table of booster ring. That configuration contains over 60 PVs for booster ring power supplies, and each PV is a waveform with over 10,000 points.</a:t>
            </a:r>
          </a:p>
        </p:txBody>
      </p:sp>
      <p:sp>
        <p:nvSpPr>
          <p:cNvPr id="36867"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5F0E4762-6D21-2D4B-93D1-3EF6E50A6104}" type="slidenum">
              <a:rPr lang="en-US" sz="1200"/>
              <a:pPr/>
              <a:t>32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are generated from the property</a:t>
            </a:r>
            <a:r>
              <a:rPr lang="en-US" baseline="0" dirty="0" smtClean="0"/>
              <a:t> table when generating VA EPICS DB</a:t>
            </a:r>
            <a:endParaRPr lang="en-US" dirty="0"/>
          </a:p>
        </p:txBody>
      </p:sp>
      <p:sp>
        <p:nvSpPr>
          <p:cNvPr id="4" name="Slide Number Placeholder 3"/>
          <p:cNvSpPr>
            <a:spLocks noGrp="1"/>
          </p:cNvSpPr>
          <p:nvPr>
            <p:ph type="sldNum" sz="quarter" idx="10"/>
          </p:nvPr>
        </p:nvSpPr>
        <p:spPr/>
        <p:txBody>
          <a:bodyPr/>
          <a:lstStyle/>
          <a:p>
            <a:fld id="{9F0386B2-3DB3-3B49-9B18-44BA08771CE7}" type="slidenum">
              <a:rPr lang="en-US" smtClean="0"/>
              <a:t>36</a:t>
            </a:fld>
            <a:endParaRPr lang="en-US"/>
          </a:p>
        </p:txBody>
      </p:sp>
    </p:spTree>
    <p:extLst>
      <p:ext uri="{BB962C8B-B14F-4D97-AF65-F5344CB8AC3E}">
        <p14:creationId xmlns:p14="http://schemas.microsoft.com/office/powerpoint/2010/main" val="232025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with</a:t>
            </a:r>
            <a:r>
              <a:rPr lang="en-US" baseline="0" dirty="0" smtClean="0"/>
              <a:t> this slides gives an overview of the various pieces that represent the architecture of our controls and high level physics applications, tools and services along and their relation ship with each other. </a:t>
            </a:r>
          </a:p>
          <a:p>
            <a:r>
              <a:rPr lang="en-US" baseline="0" dirty="0" smtClean="0"/>
              <a:t>// maybe</a:t>
            </a:r>
          </a:p>
          <a:p>
            <a:r>
              <a:rPr lang="en-US" baseline="0" dirty="0" smtClean="0"/>
              <a:t>Epics (both v3 and v4) is the control system we use</a:t>
            </a:r>
          </a:p>
          <a:p>
            <a:r>
              <a:rPr lang="en-US" baseline="0" dirty="0" smtClean="0"/>
              <a:t>The core technologies provide the means to efficiently communicate with the Control system </a:t>
            </a:r>
          </a:p>
          <a:p>
            <a:r>
              <a:rPr lang="en-US" baseline="0" dirty="0" smtClean="0"/>
              <a:t>CS-Studio is our primary user interface tool</a:t>
            </a:r>
          </a:p>
        </p:txBody>
      </p:sp>
      <p:sp>
        <p:nvSpPr>
          <p:cNvPr id="4" name="Slide Number Placeholder 3"/>
          <p:cNvSpPr>
            <a:spLocks noGrp="1"/>
          </p:cNvSpPr>
          <p:nvPr>
            <p:ph type="sldNum" sz="quarter" idx="10"/>
          </p:nvPr>
        </p:nvSpPr>
        <p:spPr/>
        <p:txBody>
          <a:bodyPr/>
          <a:lstStyle/>
          <a:p>
            <a:fld id="{338157D2-CC46-456C-A3F8-6D0B9E1112B8}" type="slidenum">
              <a:rPr lang="en-US" smtClean="0"/>
              <a:t>38</a:t>
            </a:fld>
            <a:endParaRPr lang="en-US"/>
          </a:p>
        </p:txBody>
      </p:sp>
    </p:spTree>
    <p:extLst>
      <p:ext uri="{BB962C8B-B14F-4D97-AF65-F5344CB8AC3E}">
        <p14:creationId xmlns:p14="http://schemas.microsoft.com/office/powerpoint/2010/main" val="2283458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
        <p:nvSpPr>
          <p:cNvPr id="29699"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74B7D47F-0FCB-344A-8313-3B42D68D019B}" type="slidenum">
              <a:rPr lang="en-US" sz="1200"/>
              <a:pPr/>
              <a:t>45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386B2-3DB3-3B49-9B18-44BA08771CE7}" type="slidenum">
              <a:rPr lang="en-US" smtClean="0"/>
              <a:t>53</a:t>
            </a:fld>
            <a:endParaRPr lang="en-US"/>
          </a:p>
        </p:txBody>
      </p:sp>
    </p:spTree>
    <p:extLst>
      <p:ext uri="{BB962C8B-B14F-4D97-AF65-F5344CB8AC3E}">
        <p14:creationId xmlns:p14="http://schemas.microsoft.com/office/powerpoint/2010/main" val="3069148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2, 2013:  24 hour commissioning starts.</a:t>
            </a:r>
          </a:p>
          <a:p>
            <a:r>
              <a:rPr lang="en-US" dirty="0"/>
              <a:t>December 5, 2013:  Fault studies authorized and completed.</a:t>
            </a:r>
          </a:p>
          <a:p>
            <a:r>
              <a:rPr lang="en-US" dirty="0"/>
              <a:t>December 6, 2013:  Fault study interim report approved.  Injection into booster authorized.</a:t>
            </a:r>
          </a:p>
        </p:txBody>
      </p:sp>
    </p:spTree>
    <p:extLst>
      <p:ext uri="{BB962C8B-B14F-4D97-AF65-F5344CB8AC3E}">
        <p14:creationId xmlns:p14="http://schemas.microsoft.com/office/powerpoint/2010/main" val="38136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386B2-3DB3-3B49-9B18-44BA08771CE7}" type="slidenum">
              <a:rPr lang="en-US" smtClean="0"/>
              <a:t>14</a:t>
            </a:fld>
            <a:endParaRPr lang="en-US"/>
          </a:p>
        </p:txBody>
      </p:sp>
    </p:spTree>
    <p:extLst>
      <p:ext uri="{BB962C8B-B14F-4D97-AF65-F5344CB8AC3E}">
        <p14:creationId xmlns:p14="http://schemas.microsoft.com/office/powerpoint/2010/main" val="380354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setup is C++ clients and servers, of the Beta 1.0.1 release (as on the downloads page), 2 MacBook Pros (~2GHz Intel Core Duo-s, 4GB memory) with a 1 </a:t>
            </a:r>
            <a:r>
              <a:rPr lang="en-US" dirty="0" err="1" smtClean="0"/>
              <a:t>GBit</a:t>
            </a:r>
            <a:r>
              <a:rPr lang="en-US" dirty="0" smtClean="0"/>
              <a:t> Ethernet point-to-point connection. </a:t>
            </a:r>
            <a:endParaRPr lang="en-US" dirty="0"/>
          </a:p>
        </p:txBody>
      </p:sp>
    </p:spTree>
    <p:extLst>
      <p:ext uri="{BB962C8B-B14F-4D97-AF65-F5344CB8AC3E}">
        <p14:creationId xmlns:p14="http://schemas.microsoft.com/office/powerpoint/2010/main" val="195677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earlier performance benchmarking results could be found</a:t>
            </a:r>
            <a:r>
              <a:rPr lang="en-US" baseline="0" dirty="0" smtClean="0"/>
              <a:t> in BNL tech-report 82, and PAC11 conference paper, MOP252</a:t>
            </a:r>
            <a:endParaRPr lang="en-US" dirty="0"/>
          </a:p>
        </p:txBody>
      </p:sp>
    </p:spTree>
    <p:extLst>
      <p:ext uri="{BB962C8B-B14F-4D97-AF65-F5344CB8AC3E}">
        <p14:creationId xmlns:p14="http://schemas.microsoft.com/office/powerpoint/2010/main" val="104393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Arial" charset="0"/>
                <a:ea typeface="MS PGothic" charset="0"/>
              </a:rPr>
              <a:t>With a pre-defined configuration, a client can request MASAR to take a machine snapshot. Once the service engine gets a request, it retrieves the PV list for given configuration from SQLite, requests Gather library (a local Channel Access library implemented in C++ to gather PV data) to get data for each PV, and saves data into RDB via PYMASAR. In addition to the value, the connection status, time stamp, alarm severity, and alarm status for each PV is also saved.</a:t>
            </a:r>
            <a:endParaRPr lang="en-US">
              <a:latin typeface="Arial" charset="0"/>
              <a:ea typeface="MS PGothic" charset="0"/>
            </a:endParaRPr>
          </a:p>
        </p:txBody>
      </p:sp>
      <p:sp>
        <p:nvSpPr>
          <p:cNvPr id="25603"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8C90D03C-6348-C747-9A17-38246B322EBE}" type="slidenum">
              <a:rPr lang="en-US" sz="1200"/>
              <a:pPr/>
              <a:t>23</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
        <p:nvSpPr>
          <p:cNvPr id="26627"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DC34A515-2A75-B141-A434-EF06E8BC3C50}" type="slidenum">
              <a:rPr lang="en-US" sz="1200"/>
              <a:pPr/>
              <a:t>25</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76" indent="-228576">
              <a:buFontTx/>
              <a:buAutoNum type="arabicPeriod"/>
            </a:pPr>
            <a:r>
              <a:rPr lang="en-US">
                <a:latin typeface="Arial" charset="0"/>
                <a:ea typeface="MS PGothic" charset="0"/>
              </a:rPr>
              <a:t>Plot waveform data of a cell</a:t>
            </a:r>
          </a:p>
          <a:p>
            <a:pPr marL="228576" indent="-228576">
              <a:buFontTx/>
              <a:buAutoNum type="arabicPeriod"/>
            </a:pPr>
            <a:r>
              <a:rPr lang="en-US">
                <a:latin typeface="Arial" charset="0"/>
                <a:ea typeface="MS PGothic" charset="0"/>
              </a:rPr>
              <a:t>Plot multiple data cells of a PV</a:t>
            </a:r>
          </a:p>
          <a:p>
            <a:pPr marL="228576" indent="-228576">
              <a:buFontTx/>
              <a:buAutoNum type="arabicPeriod"/>
            </a:pPr>
            <a:r>
              <a:rPr lang="en-US">
                <a:latin typeface="Arial" charset="0"/>
                <a:ea typeface="MS PGothic" charset="0"/>
              </a:rPr>
              <a:t>Plot multiple data cells of selected PVs</a:t>
            </a:r>
          </a:p>
          <a:p>
            <a:pPr marL="228576" indent="-228576">
              <a:buFontTx/>
              <a:buAutoNum type="arabicPeriod"/>
            </a:pPr>
            <a:r>
              <a:rPr lang="en-US">
                <a:latin typeface="Arial" charset="0"/>
                <a:ea typeface="MS PGothic" charset="0"/>
              </a:rPr>
              <a:t>Plot all cells of a PV</a:t>
            </a:r>
          </a:p>
          <a:p>
            <a:pPr marL="228576" indent="-228576">
              <a:buFontTx/>
              <a:buAutoNum type="arabicPeriod"/>
            </a:pPr>
            <a:r>
              <a:rPr lang="en-US">
                <a:latin typeface="Arial" charset="0"/>
                <a:ea typeface="MS PGothic" charset="0"/>
              </a:rPr>
              <a:t>Plot all cells of selected PVs</a:t>
            </a:r>
          </a:p>
        </p:txBody>
      </p:sp>
      <p:sp>
        <p:nvSpPr>
          <p:cNvPr id="30723"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169247BC-7CD3-B345-9D47-D92CC2BE97DC}" type="slidenum">
              <a:rPr lang="en-US" sz="1200"/>
              <a:pPr/>
              <a:t>26</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76" indent="-228576">
              <a:buFontTx/>
              <a:buAutoNum type="arabicPeriod"/>
            </a:pPr>
            <a:r>
              <a:rPr lang="en-US">
                <a:latin typeface="Arial" charset="0"/>
                <a:ea typeface="MS PGothic" charset="0"/>
              </a:rPr>
              <a:t>User select data set to be compared</a:t>
            </a:r>
          </a:p>
          <a:p>
            <a:pPr marL="228576" indent="-228576">
              <a:buFontTx/>
              <a:buAutoNum type="arabicPeriod"/>
            </a:pPr>
            <a:r>
              <a:rPr lang="en-US">
                <a:latin typeface="Arial" charset="0"/>
                <a:ea typeface="MS PGothic" charset="0"/>
              </a:rPr>
              <a:t>Select reference data set from a pop up dialog </a:t>
            </a:r>
          </a:p>
          <a:p>
            <a:pPr marL="228576" indent="-228576">
              <a:buFontTx/>
              <a:buAutoNum type="arabicPeriod"/>
            </a:pPr>
            <a:r>
              <a:rPr lang="en-US">
                <a:latin typeface="Arial" charset="0"/>
                <a:ea typeface="MS PGothic" charset="0"/>
              </a:rPr>
              <a:t>By default, first selected data as reference set</a:t>
            </a:r>
          </a:p>
        </p:txBody>
      </p:sp>
      <p:sp>
        <p:nvSpPr>
          <p:cNvPr id="28675"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6D15786B-6588-254F-8F83-C9C2B6A0A4A1}" type="slidenum">
              <a:rPr lang="en-US" sz="1200"/>
              <a:pPr/>
              <a:t>27</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76" indent="-228576">
              <a:buFontTx/>
              <a:buAutoNum type="arabicPeriod"/>
            </a:pPr>
            <a:r>
              <a:rPr lang="en-US" dirty="0">
                <a:latin typeface="Arial" charset="0"/>
                <a:ea typeface="MS PGothic" charset="0"/>
              </a:rPr>
              <a:t>Plot waveform data of a cell</a:t>
            </a:r>
          </a:p>
          <a:p>
            <a:pPr marL="228576" indent="-228576">
              <a:buFontTx/>
              <a:buAutoNum type="arabicPeriod"/>
            </a:pPr>
            <a:r>
              <a:rPr lang="en-US" dirty="0">
                <a:latin typeface="Arial" charset="0"/>
                <a:ea typeface="MS PGothic" charset="0"/>
              </a:rPr>
              <a:t>Plot multiple data cells of a PV</a:t>
            </a:r>
          </a:p>
          <a:p>
            <a:pPr marL="228576" indent="-228576">
              <a:buFontTx/>
              <a:buAutoNum type="arabicPeriod"/>
            </a:pPr>
            <a:r>
              <a:rPr lang="en-US" dirty="0">
                <a:latin typeface="Arial" charset="0"/>
                <a:ea typeface="MS PGothic" charset="0"/>
              </a:rPr>
              <a:t>Plot multiple data cells of selected PVs</a:t>
            </a:r>
          </a:p>
          <a:p>
            <a:pPr marL="228576" indent="-228576">
              <a:buFontTx/>
              <a:buAutoNum type="arabicPeriod"/>
            </a:pPr>
            <a:r>
              <a:rPr lang="en-US" dirty="0">
                <a:latin typeface="Arial" charset="0"/>
                <a:ea typeface="MS PGothic" charset="0"/>
              </a:rPr>
              <a:t>Plot all cells of a PV</a:t>
            </a:r>
          </a:p>
          <a:p>
            <a:pPr marL="228576" indent="-228576">
              <a:buFontTx/>
              <a:buAutoNum type="arabicPeriod"/>
            </a:pPr>
            <a:r>
              <a:rPr lang="en-US" dirty="0">
                <a:latin typeface="Arial" charset="0"/>
                <a:ea typeface="MS PGothic" charset="0"/>
              </a:rPr>
              <a:t>Plot all cells of selected PVs</a:t>
            </a:r>
          </a:p>
        </p:txBody>
      </p:sp>
      <p:sp>
        <p:nvSpPr>
          <p:cNvPr id="30723" name="Slide Number Placeholder 3"/>
          <p:cNvSpPr>
            <a:spLocks noGrp="1"/>
          </p:cNvSpPr>
          <p:nvPr>
            <p:ph type="sldNum" sz="quarter" idx="5"/>
          </p:nvPr>
        </p:nvSpPr>
        <p:spPr>
          <a:xfrm>
            <a:off x="3884613" y="868521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defRPr sz="2800">
                <a:solidFill>
                  <a:schemeClr val="tx1"/>
                </a:solidFill>
                <a:latin typeface="Arial" charset="0"/>
                <a:ea typeface="MS PGothic" charset="0"/>
                <a:cs typeface="MS PGothic" charset="0"/>
              </a:defRPr>
            </a:lvl1pPr>
            <a:lvl2pPr marL="742871" indent="-285719">
              <a:defRPr sz="2800">
                <a:solidFill>
                  <a:schemeClr val="tx1"/>
                </a:solidFill>
                <a:latin typeface="Arial" charset="0"/>
                <a:ea typeface="MS PGothic" charset="0"/>
                <a:cs typeface="MS PGothic" charset="0"/>
              </a:defRPr>
            </a:lvl2pPr>
            <a:lvl3pPr marL="1142879" indent="-228576">
              <a:defRPr sz="2800">
                <a:solidFill>
                  <a:schemeClr val="tx1"/>
                </a:solidFill>
                <a:latin typeface="Arial" charset="0"/>
                <a:ea typeface="MS PGothic" charset="0"/>
                <a:cs typeface="MS PGothic" charset="0"/>
              </a:defRPr>
            </a:lvl3pPr>
            <a:lvl4pPr marL="1600030" indent="-228576">
              <a:defRPr sz="2800">
                <a:solidFill>
                  <a:schemeClr val="tx1"/>
                </a:solidFill>
                <a:latin typeface="Arial" charset="0"/>
                <a:ea typeface="MS PGothic" charset="0"/>
                <a:cs typeface="MS PGothic" charset="0"/>
              </a:defRPr>
            </a:lvl4pPr>
            <a:lvl5pPr marL="2057182" indent="-228576">
              <a:defRPr sz="2800">
                <a:solidFill>
                  <a:schemeClr val="tx1"/>
                </a:solidFill>
                <a:latin typeface="Arial" charset="0"/>
                <a:ea typeface="MS PGothic" charset="0"/>
                <a:cs typeface="MS PGothic" charset="0"/>
              </a:defRPr>
            </a:lvl5pPr>
            <a:lvl6pPr marL="2514333" indent="-228576" eaLnBrk="0" fontAlgn="base" hangingPunct="0">
              <a:spcBef>
                <a:spcPct val="0"/>
              </a:spcBef>
              <a:spcAft>
                <a:spcPct val="0"/>
              </a:spcAft>
              <a:defRPr sz="2800">
                <a:solidFill>
                  <a:schemeClr val="tx1"/>
                </a:solidFill>
                <a:latin typeface="Arial" charset="0"/>
                <a:ea typeface="MS PGothic" charset="0"/>
                <a:cs typeface="MS PGothic" charset="0"/>
              </a:defRPr>
            </a:lvl6pPr>
            <a:lvl7pPr marL="2971485" indent="-228576" eaLnBrk="0" fontAlgn="base" hangingPunct="0">
              <a:spcBef>
                <a:spcPct val="0"/>
              </a:spcBef>
              <a:spcAft>
                <a:spcPct val="0"/>
              </a:spcAft>
              <a:defRPr sz="2800">
                <a:solidFill>
                  <a:schemeClr val="tx1"/>
                </a:solidFill>
                <a:latin typeface="Arial" charset="0"/>
                <a:ea typeface="MS PGothic" charset="0"/>
                <a:cs typeface="MS PGothic" charset="0"/>
              </a:defRPr>
            </a:lvl7pPr>
            <a:lvl8pPr marL="3428637" indent="-228576" eaLnBrk="0" fontAlgn="base" hangingPunct="0">
              <a:spcBef>
                <a:spcPct val="0"/>
              </a:spcBef>
              <a:spcAft>
                <a:spcPct val="0"/>
              </a:spcAft>
              <a:defRPr sz="2800">
                <a:solidFill>
                  <a:schemeClr val="tx1"/>
                </a:solidFill>
                <a:latin typeface="Arial" charset="0"/>
                <a:ea typeface="MS PGothic" charset="0"/>
                <a:cs typeface="MS PGothic" charset="0"/>
              </a:defRPr>
            </a:lvl8pPr>
            <a:lvl9pPr marL="3885788" indent="-228576"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169247BC-7CD3-B345-9D47-D92CC2BE97DC}" type="slidenum">
              <a:rPr lang="en-US" sz="1200"/>
              <a:pPr/>
              <a:t>28</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963"/>
            <a:ext cx="9144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93406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207729" y="4624388"/>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9142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389935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2335506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697594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697594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976853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260364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49829" y="1041631"/>
            <a:ext cx="8778271" cy="51305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Box 6"/>
          <p:cNvSpPr txBox="1">
            <a:spLocks noChangeArrowheads="1"/>
          </p:cNvSpPr>
          <p:nvPr userDrawn="1"/>
        </p:nvSpPr>
        <p:spPr bwMode="auto">
          <a:xfrm>
            <a:off x="4475163" y="6553200"/>
            <a:ext cx="388937" cy="304800"/>
          </a:xfrm>
          <a:prstGeom prst="rect">
            <a:avLst/>
          </a:prstGeom>
          <a:noFill/>
          <a:ln>
            <a:noFill/>
          </a:ln>
          <a:extLst/>
        </p:spPr>
        <p:txBody>
          <a:bodyPr lIns="0" tIns="0" rIns="0" bIns="0">
            <a:spAutoFit/>
          </a:bodyPr>
          <a:lstStyle>
            <a:lvl1pPr>
              <a:defRPr>
                <a:solidFill>
                  <a:schemeClr val="tx1"/>
                </a:solidFill>
                <a:latin typeface="Arial Narrow" charset="0"/>
                <a:ea typeface="Osaka" charset="0"/>
                <a:cs typeface="Osaka" charset="0"/>
              </a:defRPr>
            </a:lvl1pPr>
            <a:lvl2pPr marL="742950" indent="-285750">
              <a:defRPr>
                <a:solidFill>
                  <a:schemeClr val="tx1"/>
                </a:solidFill>
                <a:latin typeface="Arial Narrow" charset="0"/>
                <a:ea typeface="Osaka" charset="0"/>
                <a:cs typeface="Osaka" charset="0"/>
              </a:defRPr>
            </a:lvl2pPr>
            <a:lvl3pPr marL="1143000" indent="-228600">
              <a:defRPr>
                <a:solidFill>
                  <a:schemeClr val="tx1"/>
                </a:solidFill>
                <a:latin typeface="Arial Narrow" charset="0"/>
                <a:ea typeface="Osaka" charset="0"/>
                <a:cs typeface="Osaka" charset="0"/>
              </a:defRPr>
            </a:lvl3pPr>
            <a:lvl4pPr marL="1600200" indent="-228600">
              <a:defRPr>
                <a:solidFill>
                  <a:schemeClr val="tx1"/>
                </a:solidFill>
                <a:latin typeface="Arial Narrow" charset="0"/>
                <a:ea typeface="Osaka" charset="0"/>
                <a:cs typeface="Osaka" charset="0"/>
              </a:defRPr>
            </a:lvl4pPr>
            <a:lvl5pPr marL="2057400" indent="-22860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a:spcBef>
                <a:spcPct val="50000"/>
              </a:spcBef>
              <a:defRPr/>
            </a:pPr>
            <a:fld id="{EA3B4A94-76FE-AE4B-83E0-4917F2E201F1}" type="slidenum">
              <a:rPr lang="en-US" sz="2000" smtClean="0">
                <a:latin typeface="Times New Roman" charset="0"/>
              </a:rPr>
              <a:pPr>
                <a:spcBef>
                  <a:spcPct val="50000"/>
                </a:spcBef>
                <a:defRPr/>
              </a:pPr>
              <a:t>‹#›</a:t>
            </a:fld>
            <a:endParaRPr lang="en-US" sz="2000" dirty="0" smtClean="0">
              <a:latin typeface="Times New Roman" charset="0"/>
            </a:endParaRPr>
          </a:p>
        </p:txBody>
      </p:sp>
    </p:spTree>
    <p:extLst>
      <p:ext uri="{BB962C8B-B14F-4D97-AF65-F5344CB8AC3E}">
        <p14:creationId xmlns:p14="http://schemas.microsoft.com/office/powerpoint/2010/main" val="331071252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49829" y="1041631"/>
            <a:ext cx="8778271" cy="51305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Box 6"/>
          <p:cNvSpPr txBox="1">
            <a:spLocks noChangeArrowheads="1"/>
          </p:cNvSpPr>
          <p:nvPr userDrawn="1"/>
        </p:nvSpPr>
        <p:spPr bwMode="auto">
          <a:xfrm>
            <a:off x="4475163" y="6553200"/>
            <a:ext cx="388937" cy="304800"/>
          </a:xfrm>
          <a:prstGeom prst="rect">
            <a:avLst/>
          </a:prstGeom>
          <a:noFill/>
          <a:ln>
            <a:noFill/>
          </a:ln>
          <a:extLst/>
        </p:spPr>
        <p:txBody>
          <a:bodyPr lIns="0" tIns="0" rIns="0" bIns="0">
            <a:spAutoFit/>
          </a:bodyPr>
          <a:lstStyle>
            <a:lvl1pPr>
              <a:defRPr>
                <a:solidFill>
                  <a:schemeClr val="tx1"/>
                </a:solidFill>
                <a:latin typeface="Arial Narrow" charset="0"/>
                <a:ea typeface="Osaka" charset="0"/>
                <a:cs typeface="Osaka" charset="0"/>
              </a:defRPr>
            </a:lvl1pPr>
            <a:lvl2pPr marL="742950" indent="-285750">
              <a:defRPr>
                <a:solidFill>
                  <a:schemeClr val="tx1"/>
                </a:solidFill>
                <a:latin typeface="Arial Narrow" charset="0"/>
                <a:ea typeface="Osaka" charset="0"/>
                <a:cs typeface="Osaka" charset="0"/>
              </a:defRPr>
            </a:lvl2pPr>
            <a:lvl3pPr marL="1143000" indent="-228600">
              <a:defRPr>
                <a:solidFill>
                  <a:schemeClr val="tx1"/>
                </a:solidFill>
                <a:latin typeface="Arial Narrow" charset="0"/>
                <a:ea typeface="Osaka" charset="0"/>
                <a:cs typeface="Osaka" charset="0"/>
              </a:defRPr>
            </a:lvl3pPr>
            <a:lvl4pPr marL="1600200" indent="-228600">
              <a:defRPr>
                <a:solidFill>
                  <a:schemeClr val="tx1"/>
                </a:solidFill>
                <a:latin typeface="Arial Narrow" charset="0"/>
                <a:ea typeface="Osaka" charset="0"/>
                <a:cs typeface="Osaka" charset="0"/>
              </a:defRPr>
            </a:lvl4pPr>
            <a:lvl5pPr marL="2057400" indent="-22860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a:spcBef>
                <a:spcPct val="50000"/>
              </a:spcBef>
              <a:defRPr/>
            </a:pPr>
            <a:fld id="{EA3B4A94-76FE-AE4B-83E0-4917F2E201F1}" type="slidenum">
              <a:rPr lang="en-US" sz="2000" smtClean="0">
                <a:latin typeface="Times New Roman" charset="0"/>
              </a:rPr>
              <a:pPr>
                <a:spcBef>
                  <a:spcPct val="50000"/>
                </a:spcBef>
                <a:defRPr/>
              </a:pPr>
              <a:t>‹#›</a:t>
            </a:fld>
            <a:endParaRPr lang="en-US" sz="2000" dirty="0" smtClean="0">
              <a:latin typeface="Times New Roman" charset="0"/>
            </a:endParaRPr>
          </a:p>
        </p:txBody>
      </p:sp>
    </p:spTree>
    <p:extLst>
      <p:ext uri="{BB962C8B-B14F-4D97-AF65-F5344CB8AC3E}">
        <p14:creationId xmlns:p14="http://schemas.microsoft.com/office/powerpoint/2010/main" val="331071252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49829" y="1041631"/>
            <a:ext cx="8778271" cy="51305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Box 6"/>
          <p:cNvSpPr txBox="1">
            <a:spLocks noChangeArrowheads="1"/>
          </p:cNvSpPr>
          <p:nvPr userDrawn="1"/>
        </p:nvSpPr>
        <p:spPr bwMode="auto">
          <a:xfrm>
            <a:off x="4475163" y="6553200"/>
            <a:ext cx="388937" cy="304800"/>
          </a:xfrm>
          <a:prstGeom prst="rect">
            <a:avLst/>
          </a:prstGeom>
          <a:noFill/>
          <a:ln>
            <a:noFill/>
          </a:ln>
          <a:extLst/>
        </p:spPr>
        <p:txBody>
          <a:bodyPr lIns="0" tIns="0" rIns="0" bIns="0">
            <a:spAutoFit/>
          </a:bodyPr>
          <a:lstStyle>
            <a:lvl1pPr>
              <a:defRPr>
                <a:solidFill>
                  <a:schemeClr val="tx1"/>
                </a:solidFill>
                <a:latin typeface="Arial Narrow" charset="0"/>
                <a:ea typeface="Osaka" charset="0"/>
                <a:cs typeface="Osaka" charset="0"/>
              </a:defRPr>
            </a:lvl1pPr>
            <a:lvl2pPr marL="742950" indent="-285750">
              <a:defRPr>
                <a:solidFill>
                  <a:schemeClr val="tx1"/>
                </a:solidFill>
                <a:latin typeface="Arial Narrow" charset="0"/>
                <a:ea typeface="Osaka" charset="0"/>
                <a:cs typeface="Osaka" charset="0"/>
              </a:defRPr>
            </a:lvl2pPr>
            <a:lvl3pPr marL="1143000" indent="-228600">
              <a:defRPr>
                <a:solidFill>
                  <a:schemeClr val="tx1"/>
                </a:solidFill>
                <a:latin typeface="Arial Narrow" charset="0"/>
                <a:ea typeface="Osaka" charset="0"/>
                <a:cs typeface="Osaka" charset="0"/>
              </a:defRPr>
            </a:lvl3pPr>
            <a:lvl4pPr marL="1600200" indent="-228600">
              <a:defRPr>
                <a:solidFill>
                  <a:schemeClr val="tx1"/>
                </a:solidFill>
                <a:latin typeface="Arial Narrow" charset="0"/>
                <a:ea typeface="Osaka" charset="0"/>
                <a:cs typeface="Osaka" charset="0"/>
              </a:defRPr>
            </a:lvl4pPr>
            <a:lvl5pPr marL="2057400" indent="-22860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a:spcBef>
                <a:spcPct val="50000"/>
              </a:spcBef>
              <a:defRPr/>
            </a:pPr>
            <a:fld id="{EA3B4A94-76FE-AE4B-83E0-4917F2E201F1}" type="slidenum">
              <a:rPr lang="en-US" sz="2000" smtClean="0">
                <a:latin typeface="Times New Roman" charset="0"/>
              </a:rPr>
              <a:pPr>
                <a:spcBef>
                  <a:spcPct val="50000"/>
                </a:spcBef>
                <a:defRPr/>
              </a:pPr>
              <a:t>‹#›</a:t>
            </a:fld>
            <a:endParaRPr lang="en-US" sz="2000" dirty="0" smtClean="0">
              <a:latin typeface="Times New Roman" charset="0"/>
            </a:endParaRPr>
          </a:p>
        </p:txBody>
      </p:sp>
    </p:spTree>
    <p:extLst>
      <p:ext uri="{BB962C8B-B14F-4D97-AF65-F5344CB8AC3E}">
        <p14:creationId xmlns:p14="http://schemas.microsoft.com/office/powerpoint/2010/main" val="331071252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49829" y="1041631"/>
            <a:ext cx="8778271" cy="51305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Box 6"/>
          <p:cNvSpPr txBox="1">
            <a:spLocks noChangeArrowheads="1"/>
          </p:cNvSpPr>
          <p:nvPr userDrawn="1"/>
        </p:nvSpPr>
        <p:spPr bwMode="auto">
          <a:xfrm>
            <a:off x="4475163" y="6553200"/>
            <a:ext cx="388937" cy="304800"/>
          </a:xfrm>
          <a:prstGeom prst="rect">
            <a:avLst/>
          </a:prstGeom>
          <a:noFill/>
          <a:ln>
            <a:noFill/>
          </a:ln>
          <a:extLst/>
        </p:spPr>
        <p:txBody>
          <a:bodyPr lIns="0" tIns="0" rIns="0" bIns="0">
            <a:spAutoFit/>
          </a:bodyPr>
          <a:lstStyle>
            <a:lvl1pPr>
              <a:defRPr>
                <a:solidFill>
                  <a:schemeClr val="tx1"/>
                </a:solidFill>
                <a:latin typeface="Arial Narrow" charset="0"/>
                <a:ea typeface="Osaka" charset="0"/>
                <a:cs typeface="Osaka" charset="0"/>
              </a:defRPr>
            </a:lvl1pPr>
            <a:lvl2pPr marL="742950" indent="-285750">
              <a:defRPr>
                <a:solidFill>
                  <a:schemeClr val="tx1"/>
                </a:solidFill>
                <a:latin typeface="Arial Narrow" charset="0"/>
                <a:ea typeface="Osaka" charset="0"/>
                <a:cs typeface="Osaka" charset="0"/>
              </a:defRPr>
            </a:lvl2pPr>
            <a:lvl3pPr marL="1143000" indent="-228600">
              <a:defRPr>
                <a:solidFill>
                  <a:schemeClr val="tx1"/>
                </a:solidFill>
                <a:latin typeface="Arial Narrow" charset="0"/>
                <a:ea typeface="Osaka" charset="0"/>
                <a:cs typeface="Osaka" charset="0"/>
              </a:defRPr>
            </a:lvl3pPr>
            <a:lvl4pPr marL="1600200" indent="-228600">
              <a:defRPr>
                <a:solidFill>
                  <a:schemeClr val="tx1"/>
                </a:solidFill>
                <a:latin typeface="Arial Narrow" charset="0"/>
                <a:ea typeface="Osaka" charset="0"/>
                <a:cs typeface="Osaka" charset="0"/>
              </a:defRPr>
            </a:lvl4pPr>
            <a:lvl5pPr marL="2057400" indent="-22860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a:spcBef>
                <a:spcPct val="50000"/>
              </a:spcBef>
              <a:defRPr/>
            </a:pPr>
            <a:fld id="{EA3B4A94-76FE-AE4B-83E0-4917F2E201F1}" type="slidenum">
              <a:rPr lang="en-US" sz="2000" smtClean="0">
                <a:latin typeface="Times New Roman" charset="0"/>
              </a:rPr>
              <a:pPr>
                <a:spcBef>
                  <a:spcPct val="50000"/>
                </a:spcBef>
                <a:defRPr/>
              </a:pPr>
              <a:t>‹#›</a:t>
            </a:fld>
            <a:endParaRPr lang="en-US" sz="2000" dirty="0" smtClean="0">
              <a:latin typeface="Times New Roman" charset="0"/>
            </a:endParaRPr>
          </a:p>
        </p:txBody>
      </p:sp>
    </p:spTree>
    <p:extLst>
      <p:ext uri="{BB962C8B-B14F-4D97-AF65-F5344CB8AC3E}">
        <p14:creationId xmlns:p14="http://schemas.microsoft.com/office/powerpoint/2010/main" val="331071252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170424" y="1026652"/>
            <a:ext cx="8760543" cy="4995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0884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49829" y="1041631"/>
            <a:ext cx="8778271" cy="51305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Box 6"/>
          <p:cNvSpPr txBox="1">
            <a:spLocks noChangeArrowheads="1"/>
          </p:cNvSpPr>
          <p:nvPr userDrawn="1"/>
        </p:nvSpPr>
        <p:spPr bwMode="auto">
          <a:xfrm>
            <a:off x="4475163" y="6553200"/>
            <a:ext cx="388937" cy="304800"/>
          </a:xfrm>
          <a:prstGeom prst="rect">
            <a:avLst/>
          </a:prstGeom>
          <a:noFill/>
          <a:ln>
            <a:noFill/>
          </a:ln>
          <a:extLst/>
        </p:spPr>
        <p:txBody>
          <a:bodyPr lIns="0" tIns="0" rIns="0" bIns="0">
            <a:spAutoFit/>
          </a:bodyPr>
          <a:lstStyle>
            <a:lvl1pPr>
              <a:defRPr>
                <a:solidFill>
                  <a:schemeClr val="tx1"/>
                </a:solidFill>
                <a:latin typeface="Arial Narrow" charset="0"/>
                <a:ea typeface="Osaka" charset="0"/>
                <a:cs typeface="Osaka" charset="0"/>
              </a:defRPr>
            </a:lvl1pPr>
            <a:lvl2pPr marL="742950" indent="-285750">
              <a:defRPr>
                <a:solidFill>
                  <a:schemeClr val="tx1"/>
                </a:solidFill>
                <a:latin typeface="Arial Narrow" charset="0"/>
                <a:ea typeface="Osaka" charset="0"/>
                <a:cs typeface="Osaka" charset="0"/>
              </a:defRPr>
            </a:lvl2pPr>
            <a:lvl3pPr marL="1143000" indent="-228600">
              <a:defRPr>
                <a:solidFill>
                  <a:schemeClr val="tx1"/>
                </a:solidFill>
                <a:latin typeface="Arial Narrow" charset="0"/>
                <a:ea typeface="Osaka" charset="0"/>
                <a:cs typeface="Osaka" charset="0"/>
              </a:defRPr>
            </a:lvl3pPr>
            <a:lvl4pPr marL="1600200" indent="-228600">
              <a:defRPr>
                <a:solidFill>
                  <a:schemeClr val="tx1"/>
                </a:solidFill>
                <a:latin typeface="Arial Narrow" charset="0"/>
                <a:ea typeface="Osaka" charset="0"/>
                <a:cs typeface="Osaka" charset="0"/>
              </a:defRPr>
            </a:lvl4pPr>
            <a:lvl5pPr marL="2057400" indent="-22860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a:spcBef>
                <a:spcPct val="50000"/>
              </a:spcBef>
              <a:defRPr/>
            </a:pPr>
            <a:fld id="{EA3B4A94-76FE-AE4B-83E0-4917F2E201F1}" type="slidenum">
              <a:rPr lang="en-US" sz="2000" smtClean="0">
                <a:latin typeface="Times New Roman" charset="0"/>
              </a:rPr>
              <a:pPr>
                <a:spcBef>
                  <a:spcPct val="50000"/>
                </a:spcBef>
                <a:defRPr/>
              </a:pPr>
              <a:t>‹#›</a:t>
            </a:fld>
            <a:endParaRPr lang="en-US" sz="2000" dirty="0" smtClean="0">
              <a:latin typeface="Times New Roman" charset="0"/>
            </a:endParaRPr>
          </a:p>
        </p:txBody>
      </p:sp>
    </p:spTree>
    <p:extLst>
      <p:ext uri="{BB962C8B-B14F-4D97-AF65-F5344CB8AC3E}">
        <p14:creationId xmlns:p14="http://schemas.microsoft.com/office/powerpoint/2010/main" val="373884562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56963" y="1034497"/>
            <a:ext cx="8771137" cy="513770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738465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375344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27216" y="1022889"/>
            <a:ext cx="8898169" cy="51341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226901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Content Placeholder 2"/>
          <p:cNvSpPr>
            <a:spLocks noGrp="1"/>
          </p:cNvSpPr>
          <p:nvPr>
            <p:ph idx="1"/>
          </p:nvPr>
        </p:nvSpPr>
        <p:spPr>
          <a:xfrm>
            <a:off x="185502" y="1034497"/>
            <a:ext cx="8742598" cy="513770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577129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307304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1120084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239279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217916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92755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A933711-34B1-5945-97C0-858F73E14389}" type="slidenum">
              <a:rPr lang="en-US" smtClean="0"/>
              <a:t>‹#›</a:t>
            </a:fld>
            <a:endParaRPr lang="en-US"/>
          </a:p>
        </p:txBody>
      </p:sp>
    </p:spTree>
    <p:extLst>
      <p:ext uri="{BB962C8B-B14F-4D97-AF65-F5344CB8AC3E}">
        <p14:creationId xmlns:p14="http://schemas.microsoft.com/office/powerpoint/2010/main" val="752632310"/>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vmlDrawing" Target="../drawings/vmlDrawing1.vml"/><Relationship Id="rId34" Type="http://schemas.openxmlformats.org/officeDocument/2006/relationships/oleObject" Target="../embeddings/oleObject1.bin"/><Relationship Id="rId35" Type="http://schemas.openxmlformats.org/officeDocument/2006/relationships/image" Target="../media/image1.wmf"/><Relationship Id="rId36"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74" y="0"/>
            <a:ext cx="9128125"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70425" y="102665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Line 2"/>
          <p:cNvSpPr>
            <a:spLocks noChangeShapeType="1"/>
          </p:cNvSpPr>
          <p:nvPr userDrawn="1"/>
        </p:nvSpPr>
        <p:spPr bwMode="auto">
          <a:xfrm flipH="1">
            <a:off x="115888" y="952500"/>
            <a:ext cx="883761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 name="Text Box 5"/>
          <p:cNvSpPr txBox="1">
            <a:spLocks noChangeArrowheads="1"/>
          </p:cNvSpPr>
          <p:nvPr userDrawn="1"/>
        </p:nvSpPr>
        <p:spPr bwMode="auto">
          <a:xfrm>
            <a:off x="4027488" y="6284913"/>
            <a:ext cx="1349375" cy="390525"/>
          </a:xfrm>
          <a:prstGeom prst="rect">
            <a:avLst/>
          </a:prstGeom>
          <a:noFill/>
          <a:ln>
            <a:noFill/>
          </a:ln>
          <a:extLst/>
        </p:spPr>
        <p:txBody>
          <a:bodyPr lIns="90488" tIns="44450" rIns="90488" bIns="44450">
            <a:spAutoFit/>
          </a:bodyPr>
          <a:lstStyle>
            <a:lvl1pPr defTabSz="457200" eaLnBrk="0" hangingPunct="0">
              <a:tabLst>
                <a:tab pos="2286000" algn="l"/>
              </a:tabLst>
              <a:defRPr>
                <a:solidFill>
                  <a:schemeClr val="tx1"/>
                </a:solidFill>
                <a:latin typeface="Arial Narrow" pitchFamily="34" charset="0"/>
                <a:ea typeface="Osaka" charset="-128"/>
              </a:defRPr>
            </a:lvl1pPr>
            <a:lvl2pPr marL="742950" indent="-285750" defTabSz="457200" eaLnBrk="0" hangingPunct="0">
              <a:tabLst>
                <a:tab pos="2286000" algn="l"/>
              </a:tabLst>
              <a:defRPr>
                <a:solidFill>
                  <a:schemeClr val="tx1"/>
                </a:solidFill>
                <a:latin typeface="Arial Narrow" pitchFamily="34" charset="0"/>
                <a:ea typeface="Osaka" charset="-128"/>
              </a:defRPr>
            </a:lvl2pPr>
            <a:lvl3pPr marL="1143000" indent="-228600" defTabSz="457200" eaLnBrk="0" hangingPunct="0">
              <a:tabLst>
                <a:tab pos="2286000" algn="l"/>
              </a:tabLst>
              <a:defRPr>
                <a:solidFill>
                  <a:schemeClr val="tx1"/>
                </a:solidFill>
                <a:latin typeface="Arial Narrow" pitchFamily="34" charset="0"/>
                <a:ea typeface="Osaka" charset="-128"/>
              </a:defRPr>
            </a:lvl3pPr>
            <a:lvl4pPr marL="1600200" indent="-228600" defTabSz="457200" eaLnBrk="0" hangingPunct="0">
              <a:tabLst>
                <a:tab pos="2286000" algn="l"/>
              </a:tabLst>
              <a:defRPr>
                <a:solidFill>
                  <a:schemeClr val="tx1"/>
                </a:solidFill>
                <a:latin typeface="Arial Narrow" pitchFamily="34" charset="0"/>
                <a:ea typeface="Osaka" charset="-128"/>
              </a:defRPr>
            </a:lvl4pPr>
            <a:lvl5pPr marL="2057400" indent="-228600" defTabSz="457200" eaLnBrk="0" hangingPunct="0">
              <a:tabLst>
                <a:tab pos="2286000" algn="l"/>
              </a:tabLst>
              <a:defRPr>
                <a:solidFill>
                  <a:schemeClr val="tx1"/>
                </a:solidFill>
                <a:latin typeface="Arial Narrow" pitchFamily="34" charset="0"/>
                <a:ea typeface="Osaka" charset="-128"/>
              </a:defRPr>
            </a:lvl5pPr>
            <a:lvl6pPr marL="25146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6pPr>
            <a:lvl7pPr marL="29718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7pPr>
            <a:lvl8pPr marL="34290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8pPr>
            <a:lvl9pPr marL="3886200" indent="-228600" defTabSz="457200" eaLnBrk="0" fontAlgn="base" hangingPunct="0">
              <a:spcBef>
                <a:spcPct val="0"/>
              </a:spcBef>
              <a:spcAft>
                <a:spcPct val="0"/>
              </a:spcAft>
              <a:tabLst>
                <a:tab pos="2286000" algn="l"/>
              </a:tabLst>
              <a:defRPr>
                <a:solidFill>
                  <a:schemeClr val="tx1"/>
                </a:solidFill>
                <a:latin typeface="Arial Narrow" pitchFamily="34" charset="0"/>
                <a:ea typeface="Osaka" charset="-128"/>
              </a:defRPr>
            </a:lvl9pPr>
          </a:lstStyle>
          <a:p>
            <a:pPr>
              <a:lnSpc>
                <a:spcPct val="110000"/>
              </a:lnSpc>
              <a:spcBef>
                <a:spcPct val="50000"/>
              </a:spcBef>
              <a:buClr>
                <a:schemeClr val="folHlink"/>
              </a:buClr>
              <a:buSzPct val="135000"/>
              <a:defRPr/>
            </a:pPr>
            <a:endParaRPr lang="en-US" smtClean="0">
              <a:cs typeface="+mn-cs"/>
            </a:endParaRPr>
          </a:p>
        </p:txBody>
      </p:sp>
      <p:sp>
        <p:nvSpPr>
          <p:cNvPr id="9" name="Text Box 6"/>
          <p:cNvSpPr txBox="1">
            <a:spLocks noChangeArrowheads="1"/>
          </p:cNvSpPr>
          <p:nvPr userDrawn="1"/>
        </p:nvSpPr>
        <p:spPr bwMode="auto">
          <a:xfrm>
            <a:off x="4475163" y="6553200"/>
            <a:ext cx="388937" cy="304800"/>
          </a:xfrm>
          <a:prstGeom prst="rect">
            <a:avLst/>
          </a:prstGeom>
          <a:noFill/>
          <a:ln>
            <a:noFill/>
          </a:ln>
          <a:extLst/>
        </p:spPr>
        <p:txBody>
          <a:bodyPr lIns="0" tIns="0" rIns="0" bIns="0">
            <a:spAutoFit/>
          </a:bodyPr>
          <a:lstStyle>
            <a:lvl1pPr>
              <a:defRPr>
                <a:solidFill>
                  <a:schemeClr val="tx1"/>
                </a:solidFill>
                <a:latin typeface="Arial Narrow" charset="0"/>
                <a:ea typeface="Osaka" charset="0"/>
                <a:cs typeface="Osaka" charset="0"/>
              </a:defRPr>
            </a:lvl1pPr>
            <a:lvl2pPr marL="742950" indent="-285750">
              <a:defRPr>
                <a:solidFill>
                  <a:schemeClr val="tx1"/>
                </a:solidFill>
                <a:latin typeface="Arial Narrow" charset="0"/>
                <a:ea typeface="Osaka" charset="0"/>
                <a:cs typeface="Osaka" charset="0"/>
              </a:defRPr>
            </a:lvl2pPr>
            <a:lvl3pPr marL="1143000" indent="-228600">
              <a:defRPr>
                <a:solidFill>
                  <a:schemeClr val="tx1"/>
                </a:solidFill>
                <a:latin typeface="Arial Narrow" charset="0"/>
                <a:ea typeface="Osaka" charset="0"/>
                <a:cs typeface="Osaka" charset="0"/>
              </a:defRPr>
            </a:lvl3pPr>
            <a:lvl4pPr marL="1600200" indent="-228600">
              <a:defRPr>
                <a:solidFill>
                  <a:schemeClr val="tx1"/>
                </a:solidFill>
                <a:latin typeface="Arial Narrow" charset="0"/>
                <a:ea typeface="Osaka" charset="0"/>
                <a:cs typeface="Osaka" charset="0"/>
              </a:defRPr>
            </a:lvl4pPr>
            <a:lvl5pPr marL="2057400" indent="-22860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a:spcBef>
                <a:spcPct val="50000"/>
              </a:spcBef>
              <a:defRPr/>
            </a:pPr>
            <a:fld id="{EA3B4A94-76FE-AE4B-83E0-4917F2E201F1}" type="slidenum">
              <a:rPr lang="en-US" sz="2000" smtClean="0">
                <a:latin typeface="Times New Roman" charset="0"/>
              </a:rPr>
              <a:pPr>
                <a:spcBef>
                  <a:spcPct val="50000"/>
                </a:spcBef>
                <a:defRPr/>
              </a:pPr>
              <a:t>‹#›</a:t>
            </a:fld>
            <a:endParaRPr lang="en-US" sz="2000" smtClean="0">
              <a:latin typeface="Times New Roman" charset="0"/>
            </a:endParaRPr>
          </a:p>
        </p:txBody>
      </p:sp>
      <p:grpSp>
        <p:nvGrpSpPr>
          <p:cNvPr id="10" name="Group 8"/>
          <p:cNvGrpSpPr>
            <a:grpSpLocks/>
          </p:cNvGrpSpPr>
          <p:nvPr userDrawn="1"/>
        </p:nvGrpSpPr>
        <p:grpSpPr bwMode="auto">
          <a:xfrm>
            <a:off x="7116763" y="6135688"/>
            <a:ext cx="1943100" cy="722312"/>
            <a:chOff x="3380" y="3865"/>
            <a:chExt cx="1224" cy="455"/>
          </a:xfrm>
        </p:grpSpPr>
        <p:graphicFrame>
          <p:nvGraphicFramePr>
            <p:cNvPr id="11" name="Object 9"/>
            <p:cNvGraphicFramePr>
              <a:graphicFrameLocks noChangeAspect="1"/>
            </p:cNvGraphicFramePr>
            <p:nvPr/>
          </p:nvGraphicFramePr>
          <p:xfrm>
            <a:off x="3380" y="3865"/>
            <a:ext cx="1224" cy="455"/>
          </p:xfrm>
          <a:graphic>
            <a:graphicData uri="http://schemas.openxmlformats.org/presentationml/2006/ole">
              <mc:AlternateContent xmlns:mc="http://schemas.openxmlformats.org/markup-compatibility/2006">
                <mc:Choice xmlns:v="urn:schemas-microsoft-com:vml" Requires="v">
                  <p:oleObj spid="_x0000_s11731" name="Document" r:id="rId34" imgW="1943100" imgH="723900" progId="Word.Document.8">
                    <p:embed/>
                  </p:oleObj>
                </mc:Choice>
                <mc:Fallback>
                  <p:oleObj name="Document" r:id="rId34" imgW="1943100" imgH="723900" progId="Word.Document.8">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380" y="3865"/>
                          <a:ext cx="1224" cy="45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777777">
                                    <a:alpha val="74997"/>
                                  </a:srgbClr>
                                </a:outerShdw>
                              </a:effectLst>
                            </a14:hiddenEffects>
                          </a:ext>
                        </a:extLst>
                      </p:spPr>
                    </p:pic>
                  </p:oleObj>
                </mc:Fallback>
              </mc:AlternateContent>
            </a:graphicData>
          </a:graphic>
        </p:graphicFrame>
        <p:sp>
          <p:nvSpPr>
            <p:cNvPr id="12" name="Text Box 10"/>
            <p:cNvSpPr txBox="1">
              <a:spLocks noChangeArrowheads="1"/>
            </p:cNvSpPr>
            <p:nvPr userDrawn="1"/>
          </p:nvSpPr>
          <p:spPr bwMode="auto">
            <a:xfrm>
              <a:off x="3458" y="4174"/>
              <a:ext cx="1105" cy="144"/>
            </a:xfrm>
            <a:prstGeom prst="rect">
              <a:avLst/>
            </a:prstGeom>
            <a:noFill/>
            <a:ln>
              <a:noFill/>
            </a:ln>
            <a:extLst/>
          </p:spPr>
          <p:txBody>
            <a:bodyPr lIns="0" rIns="0">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spcBef>
                  <a:spcPct val="50000"/>
                </a:spcBef>
                <a:defRPr/>
              </a:pPr>
              <a:r>
                <a:rPr lang="en-US" sz="900" smtClean="0">
                  <a:cs typeface="+mn-cs"/>
                </a:rPr>
                <a:t>BROOKHAVEN SCIENCE ASSOCIATES</a:t>
              </a:r>
            </a:p>
          </p:txBody>
        </p:sp>
      </p:grpSp>
      <p:pic>
        <p:nvPicPr>
          <p:cNvPr id="13" name="Picture 8" descr="Color-Seal_Green-Mark_SC_Horizontal"/>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15875" y="6426200"/>
            <a:ext cx="238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800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82976"/>
          </a:xfrm>
        </p:spPr>
        <p:txBody>
          <a:bodyPr>
            <a:normAutofit fontScale="90000"/>
          </a:bodyPr>
          <a:lstStyle/>
          <a:p>
            <a:r>
              <a:rPr lang="en-US" dirty="0" smtClean="0"/>
              <a:t>Middle Layer Services at NSLS II </a:t>
            </a:r>
            <a:br>
              <a:rPr lang="en-US" dirty="0" smtClean="0"/>
            </a:br>
            <a:r>
              <a:rPr lang="en-US" dirty="0" smtClean="0"/>
              <a:t>for Beam Commissioning and Operation</a:t>
            </a:r>
            <a:endParaRPr lang="en-US" dirty="0"/>
          </a:p>
        </p:txBody>
      </p:sp>
      <p:sp>
        <p:nvSpPr>
          <p:cNvPr id="3" name="Subtitle 2"/>
          <p:cNvSpPr>
            <a:spLocks noGrp="1"/>
          </p:cNvSpPr>
          <p:nvPr>
            <p:ph type="subTitle" idx="1"/>
          </p:nvPr>
        </p:nvSpPr>
        <p:spPr>
          <a:xfrm>
            <a:off x="1207729" y="4975774"/>
            <a:ext cx="6400800" cy="1330937"/>
          </a:xfrm>
        </p:spPr>
        <p:txBody>
          <a:bodyPr>
            <a:normAutofit fontScale="92500" lnSpcReduction="10000"/>
          </a:bodyPr>
          <a:lstStyle/>
          <a:p>
            <a:pPr>
              <a:spcBef>
                <a:spcPts val="0"/>
              </a:spcBef>
            </a:pPr>
            <a:r>
              <a:rPr lang="en-US" sz="2400" dirty="0" smtClean="0"/>
              <a:t>Guobao Shen</a:t>
            </a:r>
          </a:p>
          <a:p>
            <a:pPr>
              <a:spcBef>
                <a:spcPts val="0"/>
              </a:spcBef>
            </a:pPr>
            <a:r>
              <a:rPr lang="en-US" sz="2400" dirty="0" smtClean="0"/>
              <a:t>Controls Group, Photon Sciences</a:t>
            </a:r>
          </a:p>
          <a:p>
            <a:pPr>
              <a:spcBef>
                <a:spcPts val="0"/>
              </a:spcBef>
            </a:pPr>
            <a:r>
              <a:rPr lang="en-US" sz="2400" dirty="0" smtClean="0"/>
              <a:t>Brookhaven National Laboratory</a:t>
            </a:r>
          </a:p>
          <a:p>
            <a:pPr>
              <a:spcBef>
                <a:spcPts val="0"/>
              </a:spcBef>
            </a:pPr>
            <a:r>
              <a:rPr lang="en-US" sz="2400" dirty="0" smtClean="0"/>
              <a:t>Feb, 2014</a:t>
            </a:r>
          </a:p>
          <a:p>
            <a:pPr>
              <a:spcBef>
                <a:spcPts val="0"/>
              </a:spcBef>
            </a:pPr>
            <a:endParaRPr lang="en-US" sz="2400" dirty="0"/>
          </a:p>
        </p:txBody>
      </p:sp>
    </p:spTree>
    <p:extLst>
      <p:ext uri="{BB962C8B-B14F-4D97-AF65-F5344CB8AC3E}">
        <p14:creationId xmlns:p14="http://schemas.microsoft.com/office/powerpoint/2010/main" val="25861175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Accelerator</a:t>
            </a:r>
            <a:endParaRPr lang="en-US" dirty="0"/>
          </a:p>
        </p:txBody>
      </p:sp>
      <p:sp>
        <p:nvSpPr>
          <p:cNvPr id="3" name="Content Placeholder 2"/>
          <p:cNvSpPr>
            <a:spLocks noGrp="1"/>
          </p:cNvSpPr>
          <p:nvPr>
            <p:ph idx="1"/>
          </p:nvPr>
        </p:nvSpPr>
        <p:spPr>
          <a:xfrm>
            <a:off x="149829" y="1031862"/>
            <a:ext cx="8778271" cy="5407921"/>
          </a:xfrm>
        </p:spPr>
        <p:txBody>
          <a:bodyPr>
            <a:normAutofit/>
          </a:bodyPr>
          <a:lstStyle/>
          <a:p>
            <a:r>
              <a:rPr lang="en-US" dirty="0" smtClean="0"/>
              <a:t>What does it do?</a:t>
            </a:r>
          </a:p>
          <a:p>
            <a:pPr lvl="1"/>
            <a:r>
              <a:rPr lang="en-US" dirty="0" smtClean="0"/>
              <a:t>All data via EPICS PVs</a:t>
            </a:r>
          </a:p>
          <a:p>
            <a:pPr lvl="2"/>
            <a:r>
              <a:rPr lang="en-US" dirty="0" smtClean="0"/>
              <a:t>Beam Optics</a:t>
            </a:r>
          </a:p>
          <a:p>
            <a:pPr lvl="2"/>
            <a:r>
              <a:rPr lang="en-US" dirty="0" smtClean="0"/>
              <a:t>Hardware setting &amp; read back</a:t>
            </a:r>
          </a:p>
          <a:p>
            <a:pPr lvl="1"/>
            <a:r>
              <a:rPr lang="en-US" dirty="0" smtClean="0"/>
              <a:t>Adjust setting of each device individually</a:t>
            </a:r>
          </a:p>
          <a:p>
            <a:pPr lvl="2"/>
            <a:r>
              <a:rPr lang="en-US" dirty="0" smtClean="0"/>
              <a:t>Magnets: Bend, Quad, </a:t>
            </a:r>
            <a:r>
              <a:rPr lang="en-US" dirty="0" err="1" smtClean="0"/>
              <a:t>Sext</a:t>
            </a:r>
            <a:r>
              <a:rPr lang="en-US" dirty="0" smtClean="0"/>
              <a:t>, Correctors, …</a:t>
            </a:r>
          </a:p>
          <a:p>
            <a:pPr lvl="2"/>
            <a:r>
              <a:rPr lang="en-US" dirty="0" smtClean="0"/>
              <a:t>RF frequency &amp; voltage</a:t>
            </a:r>
          </a:p>
          <a:p>
            <a:pPr lvl="2"/>
            <a:r>
              <a:rPr lang="en-US" dirty="0" smtClean="0"/>
              <a:t>Insertion device for synchrotron machine</a:t>
            </a:r>
          </a:p>
          <a:p>
            <a:pPr lvl="1"/>
            <a:r>
              <a:rPr lang="en-US" dirty="0" smtClean="0"/>
              <a:t>Dynamically change hardware setting</a:t>
            </a:r>
          </a:p>
          <a:p>
            <a:pPr lvl="1"/>
            <a:r>
              <a:rPr lang="en-US" dirty="0" smtClean="0"/>
              <a:t>Real time simulation</a:t>
            </a:r>
          </a:p>
          <a:p>
            <a:pPr lvl="2"/>
            <a:r>
              <a:rPr lang="en-US" dirty="0" smtClean="0"/>
              <a:t>Simulation </a:t>
            </a:r>
            <a:r>
              <a:rPr lang="en-US" dirty="0"/>
              <a:t>performed continuously</a:t>
            </a:r>
            <a:endParaRPr lang="en-US" dirty="0" smtClean="0"/>
          </a:p>
        </p:txBody>
      </p:sp>
    </p:spTree>
    <p:extLst>
      <p:ext uri="{BB962C8B-B14F-4D97-AF65-F5344CB8AC3E}">
        <p14:creationId xmlns:p14="http://schemas.microsoft.com/office/powerpoint/2010/main" val="3239499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Accelerator</a:t>
            </a:r>
            <a:endParaRPr lang="en-US" dirty="0"/>
          </a:p>
        </p:txBody>
      </p:sp>
      <p:sp>
        <p:nvSpPr>
          <p:cNvPr id="3" name="Content Placeholder 2"/>
          <p:cNvSpPr>
            <a:spLocks noGrp="1"/>
          </p:cNvSpPr>
          <p:nvPr>
            <p:ph idx="1"/>
          </p:nvPr>
        </p:nvSpPr>
        <p:spPr>
          <a:xfrm>
            <a:off x="149829" y="1041631"/>
            <a:ext cx="8778271" cy="5407921"/>
          </a:xfrm>
        </p:spPr>
        <p:txBody>
          <a:bodyPr>
            <a:normAutofit/>
          </a:bodyPr>
          <a:lstStyle/>
          <a:p>
            <a:r>
              <a:rPr lang="en-US" dirty="0" smtClean="0"/>
              <a:t>What does it do?</a:t>
            </a:r>
          </a:p>
          <a:p>
            <a:pPr lvl="1"/>
            <a:r>
              <a:rPr lang="en-US" dirty="0" smtClean="0"/>
              <a:t>Errors source</a:t>
            </a:r>
          </a:p>
          <a:p>
            <a:pPr lvl="2"/>
            <a:r>
              <a:rPr lang="en-US" dirty="0" smtClean="0"/>
              <a:t>Engineering ripple</a:t>
            </a:r>
          </a:p>
          <a:p>
            <a:pPr lvl="3"/>
            <a:r>
              <a:rPr lang="en-US" dirty="0" smtClean="0"/>
              <a:t>magnet setting</a:t>
            </a:r>
          </a:p>
          <a:p>
            <a:pPr lvl="3"/>
            <a:r>
              <a:rPr lang="en-US" dirty="0" smtClean="0"/>
              <a:t>BPM read back</a:t>
            </a:r>
          </a:p>
          <a:p>
            <a:pPr lvl="2"/>
            <a:r>
              <a:rPr lang="en-US" dirty="0" smtClean="0"/>
              <a:t>Misalignment</a:t>
            </a:r>
          </a:p>
          <a:p>
            <a:pPr lvl="1"/>
            <a:r>
              <a:rPr lang="en-US" dirty="0" smtClean="0"/>
              <a:t>Read back beam behavior</a:t>
            </a:r>
          </a:p>
          <a:p>
            <a:pPr lvl="2"/>
            <a:r>
              <a:rPr lang="en-US" dirty="0" smtClean="0"/>
              <a:t>Beam position at each BPM</a:t>
            </a:r>
          </a:p>
          <a:p>
            <a:pPr lvl="2"/>
            <a:r>
              <a:rPr lang="en-US" dirty="0" smtClean="0"/>
              <a:t>Beam closed orbit</a:t>
            </a:r>
          </a:p>
          <a:p>
            <a:pPr lvl="2"/>
            <a:r>
              <a:rPr lang="en-US" dirty="0" smtClean="0"/>
              <a:t>Beam optics TWISS parameters</a:t>
            </a:r>
            <a:endParaRPr lang="en-US" dirty="0"/>
          </a:p>
        </p:txBody>
      </p:sp>
    </p:spTree>
    <p:extLst>
      <p:ext uri="{BB962C8B-B14F-4D97-AF65-F5344CB8AC3E}">
        <p14:creationId xmlns:p14="http://schemas.microsoft.com/office/powerpoint/2010/main" val="11659375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Accelerator</a:t>
            </a:r>
            <a:endParaRPr lang="en-US" dirty="0"/>
          </a:p>
        </p:txBody>
      </p:sp>
      <p:sp>
        <p:nvSpPr>
          <p:cNvPr id="3" name="Content Placeholder 2"/>
          <p:cNvSpPr>
            <a:spLocks noGrp="1"/>
          </p:cNvSpPr>
          <p:nvPr>
            <p:ph idx="1"/>
          </p:nvPr>
        </p:nvSpPr>
        <p:spPr/>
        <p:txBody>
          <a:bodyPr/>
          <a:lstStyle/>
          <a:p>
            <a:r>
              <a:rPr lang="en-US" dirty="0" smtClean="0"/>
              <a:t>What does it not do or need many effort to do?</a:t>
            </a:r>
          </a:p>
          <a:p>
            <a:pPr lvl="1"/>
            <a:r>
              <a:rPr lang="en-US" dirty="0" smtClean="0"/>
              <a:t>Other accelerator behavior not available via a simulation code</a:t>
            </a:r>
          </a:p>
          <a:p>
            <a:pPr lvl="2"/>
            <a:r>
              <a:rPr lang="en-US" dirty="0" smtClean="0"/>
              <a:t>Vacuum reading</a:t>
            </a:r>
          </a:p>
          <a:p>
            <a:pPr lvl="2"/>
            <a:r>
              <a:rPr lang="en-US" dirty="0" smtClean="0"/>
              <a:t>Mechanical moving</a:t>
            </a:r>
          </a:p>
          <a:p>
            <a:pPr lvl="2"/>
            <a:r>
              <a:rPr lang="en-US" dirty="0" smtClean="0"/>
              <a:t>Ground vibration</a:t>
            </a:r>
          </a:p>
          <a:p>
            <a:pPr lvl="1"/>
            <a:r>
              <a:rPr lang="en-US" dirty="0" smtClean="0"/>
              <a:t>Multiple particle tracking</a:t>
            </a:r>
          </a:p>
          <a:p>
            <a:pPr lvl="2"/>
            <a:r>
              <a:rPr lang="en-US" dirty="0" smtClean="0"/>
              <a:t>Performance issue</a:t>
            </a:r>
          </a:p>
          <a:p>
            <a:pPr lvl="1"/>
            <a:r>
              <a:rPr lang="en-US" dirty="0" smtClean="0"/>
              <a:t>Synchrotron photon laser behavior</a:t>
            </a:r>
          </a:p>
          <a:p>
            <a:endParaRPr lang="en-US" dirty="0"/>
          </a:p>
        </p:txBody>
      </p:sp>
    </p:spTree>
    <p:extLst>
      <p:ext uri="{BB962C8B-B14F-4D97-AF65-F5344CB8AC3E}">
        <p14:creationId xmlns:p14="http://schemas.microsoft.com/office/powerpoint/2010/main" val="29079674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Accelerator</a:t>
            </a:r>
          </a:p>
        </p:txBody>
      </p:sp>
      <p:sp>
        <p:nvSpPr>
          <p:cNvPr id="3" name="Content Placeholder 2"/>
          <p:cNvSpPr>
            <a:spLocks noGrp="1"/>
          </p:cNvSpPr>
          <p:nvPr>
            <p:ph idx="1"/>
          </p:nvPr>
        </p:nvSpPr>
        <p:spPr/>
        <p:txBody>
          <a:bodyPr/>
          <a:lstStyle/>
          <a:p>
            <a:r>
              <a:rPr lang="en-US" dirty="0" smtClean="0"/>
              <a:t>Automatic generate EPICS database</a:t>
            </a:r>
          </a:p>
          <a:p>
            <a:pPr lvl="1"/>
            <a:r>
              <a:rPr lang="en-US" dirty="0" smtClean="0"/>
              <a:t>Load a lattice file in</a:t>
            </a:r>
          </a:p>
          <a:p>
            <a:pPr lvl="1"/>
            <a:r>
              <a:rPr lang="en-US" dirty="0" smtClean="0"/>
              <a:t>Apply NSLS II naming conversion</a:t>
            </a:r>
          </a:p>
          <a:p>
            <a:pPr lvl="1"/>
            <a:r>
              <a:rPr lang="en-US" dirty="0" smtClean="0"/>
              <a:t>Generate EPICS .</a:t>
            </a:r>
            <a:r>
              <a:rPr lang="en-US" dirty="0" err="1" smtClean="0"/>
              <a:t>db</a:t>
            </a:r>
            <a:r>
              <a:rPr lang="en-US" dirty="0" smtClean="0"/>
              <a:t> file</a:t>
            </a:r>
          </a:p>
          <a:p>
            <a:pPr lvl="1"/>
            <a:r>
              <a:rPr lang="en-US" dirty="0" smtClean="0"/>
              <a:t>Generate </a:t>
            </a:r>
            <a:r>
              <a:rPr lang="en-US" dirty="0" err="1" smtClean="0"/>
              <a:t>cmd</a:t>
            </a:r>
            <a:r>
              <a:rPr lang="en-US" dirty="0" smtClean="0"/>
              <a:t> file to initialize each setting point PV</a:t>
            </a:r>
          </a:p>
          <a:p>
            <a:pPr lvl="1"/>
            <a:r>
              <a:rPr lang="en-US" dirty="0" smtClean="0"/>
              <a:t>Generate a table to descript the property</a:t>
            </a:r>
          </a:p>
          <a:p>
            <a:pPr lvl="2"/>
            <a:r>
              <a:rPr lang="en-US" dirty="0" smtClean="0"/>
              <a:t>for physics application</a:t>
            </a:r>
          </a:p>
          <a:p>
            <a:pPr lvl="2"/>
            <a:r>
              <a:rPr lang="en-US" dirty="0" smtClean="0"/>
              <a:t>For channel finder services</a:t>
            </a:r>
            <a:endParaRPr lang="en-US" dirty="0"/>
          </a:p>
        </p:txBody>
      </p:sp>
      <p:pic>
        <p:nvPicPr>
          <p:cNvPr id="4" name="Picture 3" descr="Screen Shot 2014-01-21 at 9.48.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846" y="967331"/>
            <a:ext cx="5631571" cy="5890669"/>
          </a:xfrm>
          <a:prstGeom prst="rect">
            <a:avLst/>
          </a:prstGeom>
        </p:spPr>
      </p:pic>
    </p:spTree>
    <p:extLst>
      <p:ext uri="{BB962C8B-B14F-4D97-AF65-F5344CB8AC3E}">
        <p14:creationId xmlns:p14="http://schemas.microsoft.com/office/powerpoint/2010/main" val="12791199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9525" y="5089639"/>
            <a:ext cx="6986588" cy="1057275"/>
            <a:chOff x="1279525" y="5089639"/>
            <a:chExt cx="6986588" cy="1057275"/>
          </a:xfrm>
        </p:grpSpPr>
        <p:cxnSp>
          <p:nvCxnSpPr>
            <p:cNvPr id="5" name="Straight Connector 4"/>
            <p:cNvCxnSpPr>
              <a:cxnSpLocks noChangeShapeType="1"/>
            </p:cNvCxnSpPr>
            <p:nvPr/>
          </p:nvCxnSpPr>
          <p:spPr bwMode="auto">
            <a:xfrm flipH="1">
              <a:off x="1889125" y="508963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flipH="1">
              <a:off x="4560888" y="5111864"/>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flipH="1">
              <a:off x="5945188" y="5099164"/>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flipH="1">
              <a:off x="7493000" y="5116627"/>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flipH="1">
              <a:off x="3248025" y="509598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0" name="Rectangle 20486"/>
            <p:cNvSpPr>
              <a:spLocks noChangeArrowheads="1"/>
            </p:cNvSpPr>
            <p:nvPr/>
          </p:nvSpPr>
          <p:spPr bwMode="auto">
            <a:xfrm>
              <a:off x="1282700" y="5349989"/>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Diag db</a:t>
              </a:r>
            </a:p>
          </p:txBody>
        </p:sp>
        <p:cxnSp>
          <p:nvCxnSpPr>
            <p:cNvPr id="21" name="Straight Connector 20"/>
            <p:cNvCxnSpPr>
              <a:cxnSpLocks noChangeShapeType="1"/>
            </p:cNvCxnSpPr>
            <p:nvPr/>
          </p:nvCxnSpPr>
          <p:spPr bwMode="auto">
            <a:xfrm>
              <a:off x="1873250" y="5349989"/>
              <a:ext cx="6350" cy="306388"/>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20" idx="1"/>
              <a:endCxn id="20" idx="3"/>
            </p:cNvCxnSpPr>
            <p:nvPr/>
          </p:nvCxnSpPr>
          <p:spPr bwMode="auto">
            <a:xfrm>
              <a:off x="1282700" y="5638914"/>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3" name="Rectangle 116"/>
            <p:cNvSpPr>
              <a:spLocks noChangeArrowheads="1"/>
            </p:cNvSpPr>
            <p:nvPr/>
          </p:nvSpPr>
          <p:spPr bwMode="auto">
            <a:xfrm>
              <a:off x="2643188" y="5353164"/>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PS </a:t>
              </a:r>
              <a:r>
                <a:rPr lang="en-US" sz="1400" dirty="0" err="1">
                  <a:solidFill>
                    <a:srgbClr val="D9D9D9"/>
                  </a:solidFill>
                  <a:latin typeface="Calibri"/>
                  <a:ea typeface="+mn-ea"/>
                  <a:cs typeface="+mn-cs"/>
                </a:rPr>
                <a:t>db</a:t>
              </a:r>
              <a:endParaRPr lang="en-US" sz="1400" dirty="0">
                <a:solidFill>
                  <a:srgbClr val="D9D9D9"/>
                </a:solidFill>
                <a:latin typeface="Calibri"/>
                <a:ea typeface="+mn-ea"/>
                <a:cs typeface="+mn-cs"/>
              </a:endParaRPr>
            </a:p>
          </p:txBody>
        </p:sp>
        <p:cxnSp>
          <p:nvCxnSpPr>
            <p:cNvPr id="24" name="Straight Connector 23"/>
            <p:cNvCxnSpPr>
              <a:cxnSpLocks noChangeShapeType="1"/>
            </p:cNvCxnSpPr>
            <p:nvPr/>
          </p:nvCxnSpPr>
          <p:spPr bwMode="auto">
            <a:xfrm>
              <a:off x="3233738" y="5353164"/>
              <a:ext cx="7937" cy="306388"/>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23" idx="1"/>
              <a:endCxn id="23" idx="3"/>
            </p:cNvCxnSpPr>
            <p:nvPr/>
          </p:nvCxnSpPr>
          <p:spPr bwMode="auto">
            <a:xfrm>
              <a:off x="2643188" y="5642089"/>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6" name="Rectangle 119"/>
            <p:cNvSpPr>
              <a:spLocks noChangeArrowheads="1"/>
            </p:cNvSpPr>
            <p:nvPr/>
          </p:nvSpPr>
          <p:spPr bwMode="auto">
            <a:xfrm>
              <a:off x="3963988" y="5349989"/>
              <a:ext cx="1222375" cy="576263"/>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RF db</a:t>
              </a:r>
            </a:p>
          </p:txBody>
        </p:sp>
        <p:cxnSp>
          <p:nvCxnSpPr>
            <p:cNvPr id="27" name="Straight Connector 26"/>
            <p:cNvCxnSpPr>
              <a:cxnSpLocks noChangeShapeType="1"/>
            </p:cNvCxnSpPr>
            <p:nvPr/>
          </p:nvCxnSpPr>
          <p:spPr bwMode="auto">
            <a:xfrm>
              <a:off x="4554538" y="5349989"/>
              <a:ext cx="6350" cy="30480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26" idx="1"/>
              <a:endCxn id="26" idx="3"/>
            </p:cNvCxnSpPr>
            <p:nvPr/>
          </p:nvCxnSpPr>
          <p:spPr bwMode="auto">
            <a:xfrm>
              <a:off x="3963988" y="5637327"/>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9" name="Rectangle 20492"/>
            <p:cNvSpPr>
              <a:spLocks noChangeArrowheads="1"/>
            </p:cNvSpPr>
            <p:nvPr/>
          </p:nvSpPr>
          <p:spPr bwMode="auto">
            <a:xfrm>
              <a:off x="1279525" y="5927839"/>
              <a:ext cx="1225550" cy="217488"/>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Physical Device</a:t>
              </a:r>
            </a:p>
          </p:txBody>
        </p:sp>
        <p:sp>
          <p:nvSpPr>
            <p:cNvPr id="30" name="Rectangle 123"/>
            <p:cNvSpPr>
              <a:spLocks noChangeArrowheads="1"/>
            </p:cNvSpPr>
            <p:nvPr/>
          </p:nvSpPr>
          <p:spPr bwMode="auto">
            <a:xfrm>
              <a:off x="2640013" y="5926252"/>
              <a:ext cx="1230312" cy="215900"/>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1" name="Rectangle 124"/>
            <p:cNvSpPr>
              <a:spLocks noChangeArrowheads="1"/>
            </p:cNvSpPr>
            <p:nvPr/>
          </p:nvSpPr>
          <p:spPr bwMode="auto">
            <a:xfrm>
              <a:off x="3963988" y="5926252"/>
              <a:ext cx="1225550" cy="217487"/>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2" name="Rectangle 125"/>
            <p:cNvSpPr>
              <a:spLocks noChangeArrowheads="1"/>
            </p:cNvSpPr>
            <p:nvPr/>
          </p:nvSpPr>
          <p:spPr bwMode="auto">
            <a:xfrm>
              <a:off x="5360988" y="5351577"/>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VA db</a:t>
              </a:r>
            </a:p>
          </p:txBody>
        </p:sp>
        <p:cxnSp>
          <p:nvCxnSpPr>
            <p:cNvPr id="33" name="Straight Connector 32"/>
            <p:cNvCxnSpPr>
              <a:cxnSpLocks noChangeShapeType="1"/>
            </p:cNvCxnSpPr>
            <p:nvPr/>
          </p:nvCxnSpPr>
          <p:spPr bwMode="auto">
            <a:xfrm>
              <a:off x="5951538" y="5351577"/>
              <a:ext cx="7937" cy="306387"/>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a:stCxn id="32" idx="1"/>
              <a:endCxn id="32" idx="3"/>
            </p:cNvCxnSpPr>
            <p:nvPr/>
          </p:nvCxnSpPr>
          <p:spPr bwMode="auto">
            <a:xfrm>
              <a:off x="5360988" y="5640502"/>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5" name="Rectangle 128"/>
            <p:cNvSpPr>
              <a:spLocks noChangeArrowheads="1"/>
            </p:cNvSpPr>
            <p:nvPr/>
          </p:nvSpPr>
          <p:spPr bwMode="auto">
            <a:xfrm>
              <a:off x="5362575" y="5929427"/>
              <a:ext cx="1222375" cy="217487"/>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6" name="Rectangle 129"/>
            <p:cNvSpPr>
              <a:spLocks noChangeArrowheads="1"/>
            </p:cNvSpPr>
            <p:nvPr/>
          </p:nvSpPr>
          <p:spPr bwMode="auto">
            <a:xfrm>
              <a:off x="6808788" y="5354752"/>
              <a:ext cx="1454150" cy="557212"/>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a:t>
              </a:r>
              <a:br>
                <a:rPr lang="en-US" sz="1400" dirty="0">
                  <a:solidFill>
                    <a:srgbClr val="D9D9D9"/>
                  </a:solidFill>
                  <a:latin typeface="Calibri"/>
                  <a:ea typeface="+mn-ea"/>
                  <a:cs typeface="+mn-cs"/>
                </a:rPr>
              </a:b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JMS Service</a:t>
              </a:r>
            </a:p>
          </p:txBody>
        </p:sp>
        <p:cxnSp>
          <p:nvCxnSpPr>
            <p:cNvPr id="37" name="Straight Connector 36"/>
            <p:cNvCxnSpPr>
              <a:cxnSpLocks noChangeShapeType="1"/>
              <a:stCxn id="36" idx="1"/>
              <a:endCxn id="36" idx="3"/>
            </p:cNvCxnSpPr>
            <p:nvPr/>
          </p:nvCxnSpPr>
          <p:spPr bwMode="auto">
            <a:xfrm>
              <a:off x="6808788" y="5632564"/>
              <a:ext cx="1454150"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8" name="Rectangle 132"/>
            <p:cNvSpPr>
              <a:spLocks noChangeArrowheads="1"/>
            </p:cNvSpPr>
            <p:nvPr/>
          </p:nvSpPr>
          <p:spPr bwMode="auto">
            <a:xfrm>
              <a:off x="6808788" y="5908789"/>
              <a:ext cx="1457325" cy="209550"/>
            </a:xfrm>
            <a:prstGeom prst="rect">
              <a:avLst/>
            </a:prstGeom>
            <a:solidFill>
              <a:srgbClr val="660066"/>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Tracy-III Simulation</a:t>
              </a:r>
            </a:p>
          </p:txBody>
        </p:sp>
      </p:grpSp>
      <p:sp>
        <p:nvSpPr>
          <p:cNvPr id="104" name="Rectangle 103"/>
          <p:cNvSpPr/>
          <p:nvPr/>
        </p:nvSpPr>
        <p:spPr>
          <a:xfrm>
            <a:off x="1173163" y="5122977"/>
            <a:ext cx="7219669" cy="1023937"/>
          </a:xfrm>
          <a:prstGeom prst="rect">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EPICS V4 based Middle Layer Service</a:t>
            </a:r>
          </a:p>
        </p:txBody>
      </p:sp>
      <p:sp>
        <p:nvSpPr>
          <p:cNvPr id="3" name="Content Placeholder 2"/>
          <p:cNvSpPr>
            <a:spLocks noGrp="1"/>
          </p:cNvSpPr>
          <p:nvPr>
            <p:ph idx="1"/>
          </p:nvPr>
        </p:nvSpPr>
        <p:spPr>
          <a:xfrm>
            <a:off x="127216" y="1041431"/>
            <a:ext cx="8898169" cy="522957"/>
          </a:xfrm>
        </p:spPr>
        <p:txBody>
          <a:bodyPr>
            <a:normAutofit fontScale="92500" lnSpcReduction="10000"/>
          </a:bodyPr>
          <a:lstStyle/>
          <a:p>
            <a:endParaRPr lang="en-US" dirty="0"/>
          </a:p>
        </p:txBody>
      </p:sp>
      <p:cxnSp>
        <p:nvCxnSpPr>
          <p:cNvPr id="16" name="Straight Connector 15"/>
          <p:cNvCxnSpPr>
            <a:cxnSpLocks noChangeShapeType="1"/>
          </p:cNvCxnSpPr>
          <p:nvPr/>
        </p:nvCxnSpPr>
        <p:spPr bwMode="auto">
          <a:xfrm>
            <a:off x="401638" y="5097577"/>
            <a:ext cx="8077200" cy="25400"/>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nvGrpSpPr>
          <p:cNvPr id="42" name="Group 360"/>
          <p:cNvGrpSpPr>
            <a:grpSpLocks/>
          </p:cNvGrpSpPr>
          <p:nvPr/>
        </p:nvGrpSpPr>
        <p:grpSpPr bwMode="auto">
          <a:xfrm>
            <a:off x="1165225" y="2514713"/>
            <a:ext cx="1423987" cy="2000250"/>
            <a:chOff x="5449888" y="2698750"/>
            <a:chExt cx="1423987" cy="2000250"/>
          </a:xfrm>
        </p:grpSpPr>
        <p:sp>
          <p:nvSpPr>
            <p:cNvPr id="74" name="Can 47"/>
            <p:cNvSpPr>
              <a:spLocks noChangeArrowheads="1"/>
            </p:cNvSpPr>
            <p:nvPr/>
          </p:nvSpPr>
          <p:spPr bwMode="auto">
            <a:xfrm>
              <a:off x="5449888" y="4330701"/>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SQLite/IRMIS</a:t>
              </a:r>
            </a:p>
          </p:txBody>
        </p:sp>
        <p:cxnSp>
          <p:nvCxnSpPr>
            <p:cNvPr id="75" name="Straight Connector 74"/>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6" name="Straight Connector 75"/>
            <p:cNvCxnSpPr>
              <a:cxnSpLocks noChangeShapeType="1"/>
            </p:cNvCxnSpPr>
            <p:nvPr/>
          </p:nvCxnSpPr>
          <p:spPr bwMode="auto">
            <a:xfrm flipH="1">
              <a:off x="6173788" y="2698751"/>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77" name="Rounded Rectangle 395"/>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457200" eaLnBrk="1" hangingPunct="1"/>
              <a:r>
                <a:rPr lang="en-US" sz="1200" dirty="0" smtClean="0">
                  <a:solidFill>
                    <a:srgbClr val="D9D9D9"/>
                  </a:solidFill>
                </a:rPr>
                <a:t>EPICS V4</a:t>
              </a:r>
            </a:p>
            <a:p>
              <a:pPr algn="ctr" defTabSz="457200" eaLnBrk="1" hangingPunct="1"/>
              <a:endParaRPr lang="en-US" sz="1200" dirty="0">
                <a:solidFill>
                  <a:srgbClr val="D9D9D9"/>
                </a:solidFill>
              </a:endParaRPr>
            </a:p>
            <a:p>
              <a:pPr algn="ctr" defTabSz="457200" eaLnBrk="1" hangingPunct="1"/>
              <a:endParaRPr lang="en-US" sz="400" dirty="0">
                <a:solidFill>
                  <a:srgbClr val="D9D9D9"/>
                </a:solidFill>
              </a:endParaRPr>
            </a:p>
            <a:p>
              <a:pPr algn="ctr" defTabSz="457200" eaLnBrk="1" hangingPunct="1"/>
              <a:r>
                <a:rPr lang="en-US" sz="1400" dirty="0">
                  <a:solidFill>
                    <a:srgbClr val="D9D9D9"/>
                  </a:solidFill>
                </a:rPr>
                <a:t>MASAR</a:t>
              </a:r>
              <a:br>
                <a:rPr lang="en-US" sz="1400" dirty="0">
                  <a:solidFill>
                    <a:srgbClr val="D9D9D9"/>
                  </a:solidFill>
                </a:rPr>
              </a:br>
              <a:endParaRPr lang="en-US" sz="800" dirty="0">
                <a:solidFill>
                  <a:srgbClr val="D9D9D9"/>
                </a:solidFill>
              </a:endParaRPr>
            </a:p>
            <a:p>
              <a:pPr algn="ctr" defTabSz="457200" eaLnBrk="1" hangingPunct="1"/>
              <a:r>
                <a:rPr lang="en-US" sz="1200" dirty="0">
                  <a:solidFill>
                    <a:srgbClr val="D9D9D9"/>
                  </a:solidFill>
                </a:rPr>
                <a:t>Python</a:t>
              </a:r>
            </a:p>
          </p:txBody>
        </p:sp>
        <p:cxnSp>
          <p:nvCxnSpPr>
            <p:cNvPr id="78" name="Straight Connector 77"/>
            <p:cNvCxnSpPr>
              <a:cxnSpLocks noChangeShapeType="1"/>
            </p:cNvCxnSpPr>
            <p:nvPr/>
          </p:nvCxnSpPr>
          <p:spPr bwMode="auto">
            <a:xfrm>
              <a:off x="5449888" y="375443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9" name="Straight Connector 78"/>
            <p:cNvCxnSpPr>
              <a:cxnSpLocks noChangeShapeType="1"/>
            </p:cNvCxnSpPr>
            <p:nvPr/>
          </p:nvCxnSpPr>
          <p:spPr bwMode="auto">
            <a:xfrm>
              <a:off x="5457826" y="3440114"/>
              <a:ext cx="1370012"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15" name="Straight Connector 14"/>
          <p:cNvCxnSpPr>
            <a:cxnSpLocks noChangeShapeType="1"/>
          </p:cNvCxnSpPr>
          <p:nvPr/>
        </p:nvCxnSpPr>
        <p:spPr bwMode="auto">
          <a:xfrm>
            <a:off x="695325" y="2492489"/>
            <a:ext cx="19050" cy="2605088"/>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7" name="TextBox 28"/>
          <p:cNvSpPr txBox="1">
            <a:spLocks noChangeArrowheads="1"/>
          </p:cNvSpPr>
          <p:nvPr/>
        </p:nvSpPr>
        <p:spPr bwMode="auto">
          <a:xfrm>
            <a:off x="360363" y="2249601"/>
            <a:ext cx="673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a:solidFill>
                  <a:srgbClr val="000000"/>
                </a:solidFill>
              </a:rPr>
              <a:t>Ethernet</a:t>
            </a:r>
          </a:p>
        </p:txBody>
      </p:sp>
      <p:cxnSp>
        <p:nvCxnSpPr>
          <p:cNvPr id="19" name="Straight Connector 18"/>
          <p:cNvCxnSpPr>
            <a:cxnSpLocks noChangeShapeType="1"/>
          </p:cNvCxnSpPr>
          <p:nvPr/>
        </p:nvCxnSpPr>
        <p:spPr bwMode="auto">
          <a:xfrm>
            <a:off x="433388" y="2498839"/>
            <a:ext cx="8077200" cy="23813"/>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8" name="TextBox 39"/>
          <p:cNvSpPr txBox="1">
            <a:spLocks noChangeArrowheads="1"/>
          </p:cNvSpPr>
          <p:nvPr/>
        </p:nvSpPr>
        <p:spPr bwMode="auto">
          <a:xfrm>
            <a:off x="312738" y="5097577"/>
            <a:ext cx="1466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dirty="0">
                <a:solidFill>
                  <a:srgbClr val="000000"/>
                </a:solidFill>
              </a:rPr>
              <a:t>Distributed Front-Ends</a:t>
            </a:r>
          </a:p>
        </p:txBody>
      </p:sp>
    </p:spTree>
    <p:extLst>
      <p:ext uri="{BB962C8B-B14F-4D97-AF65-F5344CB8AC3E}">
        <p14:creationId xmlns:p14="http://schemas.microsoft.com/office/powerpoint/2010/main" val="456001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EPICS V4 based Middle Layer Service</a:t>
            </a:r>
          </a:p>
        </p:txBody>
      </p:sp>
      <p:sp>
        <p:nvSpPr>
          <p:cNvPr id="3" name="Content Placeholder 2"/>
          <p:cNvSpPr>
            <a:spLocks noGrp="1"/>
          </p:cNvSpPr>
          <p:nvPr>
            <p:ph idx="1"/>
          </p:nvPr>
        </p:nvSpPr>
        <p:spPr>
          <a:xfrm>
            <a:off x="298450" y="991965"/>
            <a:ext cx="8629650" cy="5180235"/>
          </a:xfrm>
        </p:spPr>
        <p:txBody>
          <a:bodyPr>
            <a:normAutofit lnSpcReduction="10000"/>
          </a:bodyPr>
          <a:lstStyle/>
          <a:p>
            <a:r>
              <a:rPr lang="en-US" dirty="0" smtClean="0"/>
              <a:t>An international collaboration working group</a:t>
            </a:r>
          </a:p>
          <a:p>
            <a:pPr lvl="1"/>
            <a:r>
              <a:rPr lang="en-US" dirty="0" smtClean="0"/>
              <a:t>Collaborative institutes</a:t>
            </a:r>
          </a:p>
          <a:p>
            <a:pPr lvl="2"/>
            <a:r>
              <a:rPr lang="en-US" dirty="0" smtClean="0"/>
              <a:t>APS</a:t>
            </a:r>
          </a:p>
          <a:p>
            <a:pPr lvl="2"/>
            <a:r>
              <a:rPr lang="en-US" dirty="0" smtClean="0"/>
              <a:t>BNL</a:t>
            </a:r>
          </a:p>
          <a:p>
            <a:pPr lvl="2"/>
            <a:r>
              <a:rPr lang="en-US" dirty="0" smtClean="0"/>
              <a:t>COSYLAB</a:t>
            </a:r>
          </a:p>
          <a:p>
            <a:pPr lvl="2"/>
            <a:r>
              <a:rPr lang="en-US" dirty="0" smtClean="0"/>
              <a:t>DLS</a:t>
            </a:r>
          </a:p>
          <a:p>
            <a:pPr lvl="2"/>
            <a:r>
              <a:rPr lang="en-US" dirty="0" smtClean="0"/>
              <a:t>PSI</a:t>
            </a:r>
          </a:p>
          <a:p>
            <a:pPr lvl="2"/>
            <a:r>
              <a:rPr lang="en-US" dirty="0" smtClean="0"/>
              <a:t>SLAC</a:t>
            </a:r>
          </a:p>
          <a:p>
            <a:pPr lvl="2"/>
            <a:r>
              <a:rPr lang="en-US" dirty="0" smtClean="0"/>
              <a:t>ESS</a:t>
            </a:r>
          </a:p>
          <a:p>
            <a:pPr lvl="1"/>
            <a:r>
              <a:rPr lang="en-US" dirty="0" smtClean="0"/>
              <a:t>Weekly </a:t>
            </a:r>
            <a:r>
              <a:rPr lang="en-US" dirty="0" err="1" smtClean="0"/>
              <a:t>telecon</a:t>
            </a:r>
            <a:r>
              <a:rPr lang="en-US" dirty="0" smtClean="0"/>
              <a:t> meeting</a:t>
            </a:r>
          </a:p>
          <a:p>
            <a:pPr lvl="1"/>
            <a:r>
              <a:rPr lang="en-US" dirty="0" smtClean="0"/>
              <a:t>A </a:t>
            </a:r>
            <a:r>
              <a:rPr lang="en-US" dirty="0"/>
              <a:t>nominal 4 months </a:t>
            </a:r>
            <a:r>
              <a:rPr lang="en-US" dirty="0" smtClean="0"/>
              <a:t>face-face meeting rotating </a:t>
            </a:r>
            <a:r>
              <a:rPr lang="en-US" dirty="0"/>
              <a:t>between the developer’s sites.</a:t>
            </a:r>
          </a:p>
          <a:p>
            <a:pPr lvl="1"/>
            <a:endParaRPr lang="en-US" dirty="0" smtClean="0"/>
          </a:p>
        </p:txBody>
      </p:sp>
    </p:spTree>
    <p:extLst>
      <p:ext uri="{BB962C8B-B14F-4D97-AF65-F5344CB8AC3E}">
        <p14:creationId xmlns:p14="http://schemas.microsoft.com/office/powerpoint/2010/main" val="69325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EPICS V4 based Middle Layer Service</a:t>
            </a:r>
          </a:p>
        </p:txBody>
      </p:sp>
      <p:sp>
        <p:nvSpPr>
          <p:cNvPr id="3" name="Content Placeholder 2"/>
          <p:cNvSpPr>
            <a:spLocks noGrp="1"/>
          </p:cNvSpPr>
          <p:nvPr>
            <p:ph idx="1"/>
          </p:nvPr>
        </p:nvSpPr>
        <p:spPr>
          <a:xfrm>
            <a:off x="298450" y="991965"/>
            <a:ext cx="8629650" cy="5180235"/>
          </a:xfrm>
        </p:spPr>
        <p:txBody>
          <a:bodyPr>
            <a:normAutofit/>
          </a:bodyPr>
          <a:lstStyle/>
          <a:p>
            <a:r>
              <a:rPr lang="en-US" dirty="0" smtClean="0"/>
              <a:t>An open source project for experimental facility</a:t>
            </a:r>
          </a:p>
          <a:p>
            <a:pPr lvl="1"/>
            <a:r>
              <a:rPr lang="en-US" dirty="0" smtClean="0"/>
              <a:t>Extension of EPICS version 3</a:t>
            </a:r>
          </a:p>
          <a:p>
            <a:pPr lvl="2"/>
            <a:r>
              <a:rPr lang="en-US" dirty="0" smtClean="0"/>
              <a:t>Complex data structure/data types</a:t>
            </a:r>
          </a:p>
          <a:p>
            <a:pPr lvl="2"/>
            <a:r>
              <a:rPr lang="en-US" dirty="0" smtClean="0"/>
              <a:t>New communication protocol</a:t>
            </a:r>
          </a:p>
          <a:p>
            <a:pPr lvl="1"/>
            <a:r>
              <a:rPr lang="en-US" dirty="0" smtClean="0"/>
              <a:t>Expanded to fitting the requirement</a:t>
            </a:r>
          </a:p>
          <a:p>
            <a:pPr lvl="2"/>
            <a:r>
              <a:rPr lang="en-US" dirty="0" smtClean="0"/>
              <a:t>Physics middle layer server</a:t>
            </a:r>
          </a:p>
          <a:p>
            <a:pPr lvl="2"/>
            <a:r>
              <a:rPr lang="en-US" dirty="0" smtClean="0"/>
              <a:t>Data acquisition</a:t>
            </a:r>
          </a:p>
          <a:p>
            <a:pPr lvl="2"/>
            <a:r>
              <a:rPr lang="en-US" dirty="0" smtClean="0"/>
              <a:t>Experimental control</a:t>
            </a:r>
          </a:p>
          <a:p>
            <a:pPr lvl="2"/>
            <a:r>
              <a:rPr lang="en-US" dirty="0" smtClean="0"/>
              <a:t>Other general service</a:t>
            </a:r>
          </a:p>
        </p:txBody>
      </p:sp>
    </p:spTree>
    <p:extLst>
      <p:ext uri="{BB962C8B-B14F-4D97-AF65-F5344CB8AC3E}">
        <p14:creationId xmlns:p14="http://schemas.microsoft.com/office/powerpoint/2010/main" val="2653319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EPICS V4 based Middle Layer Service</a:t>
            </a:r>
          </a:p>
        </p:txBody>
      </p:sp>
      <p:sp>
        <p:nvSpPr>
          <p:cNvPr id="3" name="Content Placeholder 2"/>
          <p:cNvSpPr>
            <a:spLocks noGrp="1"/>
          </p:cNvSpPr>
          <p:nvPr>
            <p:ph idx="1"/>
          </p:nvPr>
        </p:nvSpPr>
        <p:spPr>
          <a:xfrm>
            <a:off x="298450" y="991965"/>
            <a:ext cx="8629650" cy="5580961"/>
          </a:xfrm>
        </p:spPr>
        <p:txBody>
          <a:bodyPr>
            <a:normAutofit fontScale="92500" lnSpcReduction="10000"/>
          </a:bodyPr>
          <a:lstStyle/>
          <a:p>
            <a:r>
              <a:rPr lang="en-US" dirty="0" smtClean="0"/>
              <a:t>V4 Modules</a:t>
            </a:r>
          </a:p>
          <a:p>
            <a:pPr lvl="1"/>
            <a:r>
              <a:rPr lang="en-US" dirty="0"/>
              <a:t>C</a:t>
            </a:r>
            <a:r>
              <a:rPr lang="en-US" dirty="0" smtClean="0"/>
              <a:t>ore modules:</a:t>
            </a:r>
          </a:p>
          <a:p>
            <a:pPr lvl="2"/>
            <a:r>
              <a:rPr lang="en-US" dirty="0" err="1" smtClean="0"/>
              <a:t>pvData</a:t>
            </a:r>
            <a:r>
              <a:rPr lang="en-US" dirty="0" smtClean="0"/>
              <a:t>: </a:t>
            </a:r>
            <a:r>
              <a:rPr lang="en-US" dirty="0"/>
              <a:t>fundamental data structure</a:t>
            </a:r>
          </a:p>
          <a:p>
            <a:pPr lvl="2"/>
            <a:r>
              <a:rPr lang="en-US" dirty="0" err="1" smtClean="0"/>
              <a:t>pvAccess</a:t>
            </a:r>
            <a:r>
              <a:rPr lang="en-US" dirty="0" smtClean="0"/>
              <a:t>: communication protocol, carry data on wire</a:t>
            </a:r>
          </a:p>
          <a:p>
            <a:pPr lvl="2"/>
            <a:r>
              <a:rPr lang="en-US" dirty="0" err="1" smtClean="0"/>
              <a:t>pvCommon</a:t>
            </a:r>
            <a:r>
              <a:rPr lang="en-US" dirty="0" smtClean="0"/>
              <a:t>: common utility library</a:t>
            </a:r>
          </a:p>
          <a:p>
            <a:pPr lvl="1"/>
            <a:r>
              <a:rPr lang="en-US" dirty="0" smtClean="0"/>
              <a:t>Extensions</a:t>
            </a:r>
          </a:p>
          <a:p>
            <a:pPr lvl="2"/>
            <a:r>
              <a:rPr lang="en-US" dirty="0" err="1" smtClean="0"/>
              <a:t>pvaSrv</a:t>
            </a:r>
            <a:r>
              <a:rPr lang="en-US" dirty="0" smtClean="0"/>
              <a:t>: </a:t>
            </a:r>
            <a:r>
              <a:rPr lang="en-US" dirty="0"/>
              <a:t>EPICS Base IOC plugin interfacing </a:t>
            </a:r>
            <a:r>
              <a:rPr lang="en-US" dirty="0" smtClean="0"/>
              <a:t>V3 data </a:t>
            </a:r>
            <a:r>
              <a:rPr lang="en-US" dirty="0"/>
              <a:t>to </a:t>
            </a:r>
            <a:r>
              <a:rPr lang="en-US" dirty="0" err="1" smtClean="0"/>
              <a:t>pvAccess</a:t>
            </a:r>
            <a:endParaRPr lang="en-US" dirty="0" smtClean="0"/>
          </a:p>
          <a:p>
            <a:pPr lvl="2"/>
            <a:r>
              <a:rPr lang="en-US" dirty="0"/>
              <a:t>Normative type: collection of </a:t>
            </a:r>
            <a:r>
              <a:rPr lang="en-US" dirty="0" err="1" smtClean="0"/>
              <a:t>pvData</a:t>
            </a:r>
            <a:r>
              <a:rPr lang="en-US" dirty="0" smtClean="0"/>
              <a:t> data </a:t>
            </a:r>
            <a:r>
              <a:rPr lang="en-US" dirty="0"/>
              <a:t>types that may be used </a:t>
            </a:r>
            <a:r>
              <a:rPr lang="en-US" dirty="0" smtClean="0"/>
              <a:t>for general purpose</a:t>
            </a:r>
          </a:p>
          <a:p>
            <a:pPr lvl="1"/>
            <a:r>
              <a:rPr lang="en-US" dirty="0" smtClean="0"/>
              <a:t>Service modules:</a:t>
            </a:r>
          </a:p>
          <a:p>
            <a:pPr lvl="2"/>
            <a:r>
              <a:rPr lang="en-US" dirty="0" smtClean="0"/>
              <a:t>Developed at each different site for its own purpose</a:t>
            </a:r>
          </a:p>
          <a:p>
            <a:pPr lvl="1"/>
            <a:r>
              <a:rPr lang="en-US" dirty="0" smtClean="0"/>
              <a:t>Language support</a:t>
            </a:r>
          </a:p>
          <a:p>
            <a:pPr lvl="2"/>
            <a:r>
              <a:rPr lang="en-US" dirty="0" smtClean="0"/>
              <a:t>C++ &amp; Java mainly</a:t>
            </a:r>
          </a:p>
          <a:p>
            <a:pPr lvl="2"/>
            <a:r>
              <a:rPr lang="en-US" dirty="0" smtClean="0"/>
              <a:t>Python, but greatly behind because of short of man-power</a:t>
            </a:r>
          </a:p>
        </p:txBody>
      </p:sp>
    </p:spTree>
    <p:extLst>
      <p:ext uri="{BB962C8B-B14F-4D97-AF65-F5344CB8AC3E}">
        <p14:creationId xmlns:p14="http://schemas.microsoft.com/office/powerpoint/2010/main" val="322002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linds(horizontal)">
                                      <p:cBhvr>
                                        <p:cTn id="10" dur="500"/>
                                        <p:tgtEl>
                                          <p:spTgt spid="3">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linds(horizontal)">
                                      <p:cBhvr>
                                        <p:cTn id="13" dur="5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blinds(horizontal)">
                                      <p:cBhvr>
                                        <p:cTn id="18" dur="500"/>
                                        <p:tgtEl>
                                          <p:spTgt spid="3">
                                            <p:txEl>
                                              <p:pRg st="8" end="8"/>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blinds(horizontal)">
                                      <p:cBhvr>
                                        <p:cTn id="21" dur="500"/>
                                        <p:tgtEl>
                                          <p:spTgt spid="3">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blinds(horizontal)">
                                      <p:cBhvr>
                                        <p:cTn id="26" dur="500"/>
                                        <p:tgtEl>
                                          <p:spTgt spid="3">
                                            <p:txEl>
                                              <p:pRg st="10" end="10"/>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blinds(horizontal)">
                                      <p:cBhvr>
                                        <p:cTn id="29" dur="500"/>
                                        <p:tgtEl>
                                          <p:spTgt spid="3">
                                            <p:txEl>
                                              <p:pRg st="11" end="11"/>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blinds(horizontal)">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EPICS V4 based Middle Layer Service</a:t>
            </a:r>
          </a:p>
        </p:txBody>
      </p:sp>
      <p:grpSp>
        <p:nvGrpSpPr>
          <p:cNvPr id="51" name="Group 50"/>
          <p:cNvGrpSpPr/>
          <p:nvPr/>
        </p:nvGrpSpPr>
        <p:grpSpPr>
          <a:xfrm>
            <a:off x="203426" y="1808310"/>
            <a:ext cx="4281864" cy="3956908"/>
            <a:chOff x="203426" y="1808310"/>
            <a:chExt cx="4281864" cy="3956908"/>
          </a:xfrm>
        </p:grpSpPr>
        <p:grpSp>
          <p:nvGrpSpPr>
            <p:cNvPr id="9" name="Group 8"/>
            <p:cNvGrpSpPr/>
            <p:nvPr/>
          </p:nvGrpSpPr>
          <p:grpSpPr>
            <a:xfrm>
              <a:off x="773128" y="4178706"/>
              <a:ext cx="3712162" cy="1586512"/>
              <a:chOff x="1304541" y="4277783"/>
              <a:chExt cx="2099972" cy="1586512"/>
            </a:xfrm>
          </p:grpSpPr>
          <p:sp>
            <p:nvSpPr>
              <p:cNvPr id="5" name="Rounded Rectangle 4"/>
              <p:cNvSpPr/>
              <p:nvPr/>
            </p:nvSpPr>
            <p:spPr bwMode="auto">
              <a:xfrm>
                <a:off x="1314971" y="4665827"/>
                <a:ext cx="2089542" cy="380246"/>
              </a:xfrm>
              <a:prstGeom prst="roundRect">
                <a:avLst/>
              </a:prstGeom>
              <a:solidFill>
                <a:srgbClr val="0000FF"/>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EPICS Database</a:t>
                </a:r>
              </a:p>
            </p:txBody>
          </p:sp>
          <p:sp>
            <p:nvSpPr>
              <p:cNvPr id="6" name="Rounded Rectangle 5"/>
              <p:cNvSpPr/>
              <p:nvPr/>
            </p:nvSpPr>
            <p:spPr bwMode="auto">
              <a:xfrm>
                <a:off x="1314260" y="5070435"/>
                <a:ext cx="2089542" cy="380246"/>
              </a:xfrm>
              <a:prstGeom prst="roundRect">
                <a:avLst/>
              </a:prstGeom>
              <a:solidFill>
                <a:srgbClr val="0000FF"/>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Device Support</a:t>
                </a:r>
              </a:p>
            </p:txBody>
          </p:sp>
          <p:sp>
            <p:nvSpPr>
              <p:cNvPr id="7" name="Rounded Rectangle 6"/>
              <p:cNvSpPr/>
              <p:nvPr/>
            </p:nvSpPr>
            <p:spPr bwMode="auto">
              <a:xfrm>
                <a:off x="1304541" y="5484049"/>
                <a:ext cx="2089542" cy="380246"/>
              </a:xfrm>
              <a:prstGeom prst="roundRect">
                <a:avLst/>
              </a:prstGeom>
              <a:solidFill>
                <a:srgbClr val="0000FF"/>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Device Driver</a:t>
                </a:r>
              </a:p>
            </p:txBody>
          </p:sp>
          <p:sp>
            <p:nvSpPr>
              <p:cNvPr id="8" name="Rounded Rectangle 7"/>
              <p:cNvSpPr/>
              <p:nvPr/>
            </p:nvSpPr>
            <p:spPr bwMode="auto">
              <a:xfrm>
                <a:off x="1314258" y="4277783"/>
                <a:ext cx="1025387" cy="380246"/>
              </a:xfrm>
              <a:prstGeom prst="roundRect">
                <a:avLst/>
              </a:prstGeom>
              <a:solidFill>
                <a:srgbClr val="0000FF"/>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Channel Access</a:t>
                </a:r>
              </a:p>
            </p:txBody>
          </p:sp>
        </p:grpSp>
        <p:cxnSp>
          <p:nvCxnSpPr>
            <p:cNvPr id="14" name="Straight Connector 13"/>
            <p:cNvCxnSpPr/>
            <p:nvPr/>
          </p:nvCxnSpPr>
          <p:spPr bwMode="auto">
            <a:xfrm flipH="1">
              <a:off x="1459056" y="3179608"/>
              <a:ext cx="11" cy="1026846"/>
            </a:xfrm>
            <a:prstGeom prst="line">
              <a:avLst/>
            </a:prstGeom>
            <a:noFill/>
            <a:ln w="38100" cap="flat" cmpd="sng" algn="ctr">
              <a:solidFill>
                <a:srgbClr val="0000FF"/>
              </a:solidFill>
              <a:prstDash val="solid"/>
              <a:round/>
              <a:headEnd type="none" w="med" len="med"/>
              <a:tailEnd type="none" w="med" len="med"/>
            </a:ln>
            <a:effectLst/>
          </p:spPr>
        </p:cxnSp>
        <p:sp>
          <p:nvSpPr>
            <p:cNvPr id="15" name="TextBox 14"/>
            <p:cNvSpPr txBox="1"/>
            <p:nvPr/>
          </p:nvSpPr>
          <p:spPr>
            <a:xfrm>
              <a:off x="648460" y="3557923"/>
              <a:ext cx="1542159" cy="369332"/>
            </a:xfrm>
            <a:prstGeom prst="rect">
              <a:avLst/>
            </a:prstGeom>
            <a:noFill/>
          </p:spPr>
          <p:txBody>
            <a:bodyPr wrap="none" rtlCol="0">
              <a:spAutoFit/>
            </a:bodyPr>
            <a:lstStyle/>
            <a:p>
              <a:r>
                <a:rPr lang="en-US" dirty="0" smtClean="0"/>
                <a:t>Channel Access</a:t>
              </a:r>
              <a:endParaRPr lang="en-US" dirty="0"/>
            </a:p>
          </p:txBody>
        </p:sp>
        <p:sp>
          <p:nvSpPr>
            <p:cNvPr id="16" name="Rounded Rectangle 15"/>
            <p:cNvSpPr/>
            <p:nvPr/>
          </p:nvSpPr>
          <p:spPr bwMode="auto">
            <a:xfrm>
              <a:off x="204139" y="2205363"/>
              <a:ext cx="2155561" cy="380246"/>
            </a:xfrm>
            <a:prstGeom prst="roundRect">
              <a:avLst/>
            </a:prstGeom>
            <a:solidFill>
              <a:srgbClr val="0000FF"/>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Channel Access Client</a:t>
              </a:r>
            </a:p>
          </p:txBody>
        </p:sp>
        <p:cxnSp>
          <p:nvCxnSpPr>
            <p:cNvPr id="17" name="Straight Connector 16"/>
            <p:cNvCxnSpPr>
              <a:stCxn id="16" idx="2"/>
            </p:cNvCxnSpPr>
            <p:nvPr/>
          </p:nvCxnSpPr>
          <p:spPr bwMode="auto">
            <a:xfrm flipH="1">
              <a:off x="1278902" y="2585609"/>
              <a:ext cx="3018" cy="603011"/>
            </a:xfrm>
            <a:prstGeom prst="line">
              <a:avLst/>
            </a:prstGeom>
            <a:noFill/>
            <a:ln w="38100" cap="flat" cmpd="sng" algn="ctr">
              <a:solidFill>
                <a:srgbClr val="0000FF"/>
              </a:solidFill>
              <a:prstDash val="solid"/>
              <a:round/>
              <a:headEnd type="none" w="med" len="med"/>
              <a:tailEnd type="none" w="med" len="med"/>
            </a:ln>
            <a:effectLst/>
          </p:spPr>
        </p:cxnSp>
        <p:sp>
          <p:nvSpPr>
            <p:cNvPr id="22" name="Rounded Rectangle 21"/>
            <p:cNvSpPr/>
            <p:nvPr/>
          </p:nvSpPr>
          <p:spPr bwMode="auto">
            <a:xfrm>
              <a:off x="203426" y="1808310"/>
              <a:ext cx="2155561" cy="380246"/>
            </a:xfrm>
            <a:prstGeom prst="roundRect">
              <a:avLst/>
            </a:prstGeom>
            <a:solidFill>
              <a:srgbClr val="0000FF"/>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Client Apps</a:t>
              </a:r>
            </a:p>
          </p:txBody>
        </p:sp>
      </p:grpSp>
      <p:grpSp>
        <p:nvGrpSpPr>
          <p:cNvPr id="52" name="Group 51"/>
          <p:cNvGrpSpPr/>
          <p:nvPr/>
        </p:nvGrpSpPr>
        <p:grpSpPr>
          <a:xfrm>
            <a:off x="2644962" y="3188615"/>
            <a:ext cx="1812597" cy="1369612"/>
            <a:chOff x="2644962" y="3188615"/>
            <a:chExt cx="1812597" cy="1369612"/>
          </a:xfrm>
        </p:grpSpPr>
        <p:sp>
          <p:nvSpPr>
            <p:cNvPr id="10" name="Rounded Rectangle 9"/>
            <p:cNvSpPr/>
            <p:nvPr/>
          </p:nvSpPr>
          <p:spPr bwMode="auto">
            <a:xfrm>
              <a:off x="2644962" y="4177981"/>
              <a:ext cx="1812597" cy="380246"/>
            </a:xfrm>
            <a:prstGeom prst="roundRect">
              <a:avLst/>
            </a:prstGeom>
            <a:solidFill>
              <a:srgbClr val="008000"/>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err="1" smtClean="0">
                  <a:ln>
                    <a:noFill/>
                  </a:ln>
                  <a:solidFill>
                    <a:schemeClr val="accent3"/>
                  </a:solidFill>
                  <a:effectLst/>
                  <a:latin typeface="Arial Narrow" pitchFamily="34" charset="0"/>
                  <a:ea typeface="Osaka" charset="-128"/>
                </a:rPr>
                <a:t>pvaSrv</a:t>
              </a:r>
              <a:endParaRPr kumimoji="0" lang="en-US" sz="1800" b="0" i="0" u="none" strike="noStrike" cap="none" normalizeH="0" baseline="0" dirty="0" smtClean="0">
                <a:ln>
                  <a:noFill/>
                </a:ln>
                <a:solidFill>
                  <a:schemeClr val="accent3"/>
                </a:solidFill>
                <a:effectLst/>
                <a:latin typeface="Arial Narrow" pitchFamily="34" charset="0"/>
                <a:ea typeface="Osaka" charset="-128"/>
              </a:endParaRPr>
            </a:p>
          </p:txBody>
        </p:sp>
        <p:cxnSp>
          <p:nvCxnSpPr>
            <p:cNvPr id="30" name="Straight Connector 29"/>
            <p:cNvCxnSpPr>
              <a:endCxn id="10" idx="0"/>
            </p:cNvCxnSpPr>
            <p:nvPr/>
          </p:nvCxnSpPr>
          <p:spPr bwMode="auto">
            <a:xfrm flipH="1">
              <a:off x="3551261" y="3188615"/>
              <a:ext cx="6355" cy="989366"/>
            </a:xfrm>
            <a:prstGeom prst="line">
              <a:avLst/>
            </a:prstGeom>
            <a:noFill/>
            <a:ln w="38100" cap="flat" cmpd="sng" algn="ctr">
              <a:solidFill>
                <a:srgbClr val="008000"/>
              </a:solidFill>
              <a:prstDash val="solid"/>
              <a:round/>
              <a:headEnd type="none" w="med" len="med"/>
              <a:tailEnd type="none" w="med" len="med"/>
            </a:ln>
            <a:effectLst/>
          </p:spPr>
        </p:cxnSp>
      </p:grpSp>
      <p:grpSp>
        <p:nvGrpSpPr>
          <p:cNvPr id="54" name="Group 53"/>
          <p:cNvGrpSpPr/>
          <p:nvPr/>
        </p:nvGrpSpPr>
        <p:grpSpPr>
          <a:xfrm>
            <a:off x="4598014" y="2212920"/>
            <a:ext cx="1724653" cy="947948"/>
            <a:chOff x="4598014" y="2212920"/>
            <a:chExt cx="1724653" cy="947948"/>
          </a:xfrm>
        </p:grpSpPr>
        <p:sp>
          <p:nvSpPr>
            <p:cNvPr id="40" name="Rounded Rectangle 39"/>
            <p:cNvSpPr/>
            <p:nvPr/>
          </p:nvSpPr>
          <p:spPr bwMode="auto">
            <a:xfrm>
              <a:off x="4598014" y="2212920"/>
              <a:ext cx="1724653" cy="380246"/>
            </a:xfrm>
            <a:prstGeom prst="roundRect">
              <a:avLst/>
            </a:prstGeom>
            <a:solidFill>
              <a:srgbClr val="008000"/>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err="1" smtClean="0">
                  <a:ln>
                    <a:noFill/>
                  </a:ln>
                  <a:solidFill>
                    <a:schemeClr val="accent3"/>
                  </a:solidFill>
                  <a:effectLst/>
                  <a:latin typeface="Arial Narrow" pitchFamily="34" charset="0"/>
                  <a:ea typeface="Osaka" charset="-128"/>
                </a:rPr>
                <a:t>pvAccess</a:t>
              </a:r>
              <a:endParaRPr kumimoji="0" lang="en-US" sz="1800" b="0" i="0" u="none" strike="noStrike" cap="none" normalizeH="0" baseline="0" dirty="0" smtClean="0">
                <a:ln>
                  <a:noFill/>
                </a:ln>
                <a:solidFill>
                  <a:schemeClr val="accent3"/>
                </a:solidFill>
                <a:effectLst/>
                <a:latin typeface="Arial Narrow" pitchFamily="34" charset="0"/>
                <a:ea typeface="Osaka" charset="-128"/>
              </a:endParaRPr>
            </a:p>
          </p:txBody>
        </p:sp>
        <p:cxnSp>
          <p:nvCxnSpPr>
            <p:cNvPr id="41" name="Straight Connector 40"/>
            <p:cNvCxnSpPr/>
            <p:nvPr/>
          </p:nvCxnSpPr>
          <p:spPr bwMode="auto">
            <a:xfrm>
              <a:off x="5384565" y="2583669"/>
              <a:ext cx="722" cy="577199"/>
            </a:xfrm>
            <a:prstGeom prst="line">
              <a:avLst/>
            </a:prstGeom>
            <a:noFill/>
            <a:ln w="38100" cap="flat" cmpd="sng" algn="ctr">
              <a:solidFill>
                <a:srgbClr val="008000"/>
              </a:solidFill>
              <a:prstDash val="solid"/>
              <a:round/>
              <a:headEnd type="none" w="med" len="med"/>
              <a:tailEnd type="none" w="med" len="med"/>
            </a:ln>
            <a:effectLst/>
          </p:spPr>
        </p:cxnSp>
      </p:grpSp>
      <p:cxnSp>
        <p:nvCxnSpPr>
          <p:cNvPr id="12" name="Straight Connector 11"/>
          <p:cNvCxnSpPr/>
          <p:nvPr/>
        </p:nvCxnSpPr>
        <p:spPr bwMode="auto">
          <a:xfrm>
            <a:off x="261182" y="3161597"/>
            <a:ext cx="8439230" cy="9008"/>
          </a:xfrm>
          <a:prstGeom prst="line">
            <a:avLst/>
          </a:prstGeom>
          <a:noFill/>
          <a:ln w="57150" cap="flat" cmpd="sng" algn="ctr">
            <a:solidFill>
              <a:schemeClr val="tx1"/>
            </a:solidFill>
            <a:prstDash val="solid"/>
            <a:round/>
            <a:headEnd type="none" w="med" len="med"/>
            <a:tailEnd type="none" w="med" len="med"/>
          </a:ln>
          <a:effectLst/>
        </p:spPr>
      </p:cxnSp>
      <p:grpSp>
        <p:nvGrpSpPr>
          <p:cNvPr id="53" name="Group 52"/>
          <p:cNvGrpSpPr/>
          <p:nvPr/>
        </p:nvGrpSpPr>
        <p:grpSpPr>
          <a:xfrm>
            <a:off x="2841661" y="1816591"/>
            <a:ext cx="3490013" cy="1326987"/>
            <a:chOff x="2841661" y="1816591"/>
            <a:chExt cx="3490013" cy="1326987"/>
          </a:xfrm>
        </p:grpSpPr>
        <p:sp>
          <p:nvSpPr>
            <p:cNvPr id="38" name="Rounded Rectangle 37"/>
            <p:cNvSpPr/>
            <p:nvPr/>
          </p:nvSpPr>
          <p:spPr bwMode="auto">
            <a:xfrm>
              <a:off x="2860391" y="2213645"/>
              <a:ext cx="1724005" cy="380246"/>
            </a:xfrm>
            <a:prstGeom prst="roundRect">
              <a:avLst/>
            </a:prstGeom>
            <a:solidFill>
              <a:srgbClr val="0000FF"/>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Channel Access</a:t>
              </a:r>
            </a:p>
          </p:txBody>
        </p:sp>
        <p:cxnSp>
          <p:nvCxnSpPr>
            <p:cNvPr id="39" name="Straight Connector 38"/>
            <p:cNvCxnSpPr>
              <a:stCxn id="38" idx="2"/>
            </p:cNvCxnSpPr>
            <p:nvPr/>
          </p:nvCxnSpPr>
          <p:spPr bwMode="auto">
            <a:xfrm flipH="1">
              <a:off x="3719757" y="2593891"/>
              <a:ext cx="2637" cy="549687"/>
            </a:xfrm>
            <a:prstGeom prst="line">
              <a:avLst/>
            </a:prstGeom>
            <a:noFill/>
            <a:ln w="38100" cap="flat" cmpd="sng" algn="ctr">
              <a:solidFill>
                <a:srgbClr val="0000FF"/>
              </a:solidFill>
              <a:prstDash val="solid"/>
              <a:round/>
              <a:headEnd type="none" w="med" len="med"/>
              <a:tailEnd type="none" w="med" len="med"/>
            </a:ln>
            <a:effectLst/>
          </p:spPr>
        </p:cxnSp>
        <p:sp>
          <p:nvSpPr>
            <p:cNvPr id="47" name="Rounded Rectangle 46"/>
            <p:cNvSpPr/>
            <p:nvPr/>
          </p:nvSpPr>
          <p:spPr bwMode="auto">
            <a:xfrm>
              <a:off x="2841661" y="1816591"/>
              <a:ext cx="3490013" cy="380246"/>
            </a:xfrm>
            <a:prstGeom prst="roundRect">
              <a:avLst/>
            </a:prstGeom>
            <a:solidFill>
              <a:srgbClr val="660066"/>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Client Apps</a:t>
              </a:r>
            </a:p>
          </p:txBody>
        </p:sp>
      </p:grpSp>
      <p:grpSp>
        <p:nvGrpSpPr>
          <p:cNvPr id="50" name="Group 49"/>
          <p:cNvGrpSpPr/>
          <p:nvPr/>
        </p:nvGrpSpPr>
        <p:grpSpPr>
          <a:xfrm>
            <a:off x="5068604" y="1789570"/>
            <a:ext cx="3712162" cy="3965915"/>
            <a:chOff x="5068604" y="1789570"/>
            <a:chExt cx="3712162" cy="3965915"/>
          </a:xfrm>
        </p:grpSpPr>
        <p:grpSp>
          <p:nvGrpSpPr>
            <p:cNvPr id="48" name="Group 47"/>
            <p:cNvGrpSpPr/>
            <p:nvPr/>
          </p:nvGrpSpPr>
          <p:grpSpPr>
            <a:xfrm>
              <a:off x="5068604" y="1789570"/>
              <a:ext cx="3712162" cy="3965915"/>
              <a:chOff x="5068604" y="1789570"/>
              <a:chExt cx="3712162" cy="3965915"/>
            </a:xfrm>
          </p:grpSpPr>
          <p:cxnSp>
            <p:nvCxnSpPr>
              <p:cNvPr id="33" name="Straight Connector 32"/>
              <p:cNvCxnSpPr/>
              <p:nvPr/>
            </p:nvCxnSpPr>
            <p:spPr bwMode="auto">
              <a:xfrm flipH="1">
                <a:off x="6874018" y="3187889"/>
                <a:ext cx="6355" cy="989366"/>
              </a:xfrm>
              <a:prstGeom prst="line">
                <a:avLst/>
              </a:prstGeom>
              <a:noFill/>
              <a:ln w="38100" cap="flat" cmpd="sng" algn="ctr">
                <a:solidFill>
                  <a:srgbClr val="008000"/>
                </a:solidFill>
                <a:prstDash val="solid"/>
                <a:round/>
                <a:headEnd type="none" w="med" len="med"/>
                <a:tailEnd type="none" w="med" len="med"/>
              </a:ln>
              <a:effectLst/>
            </p:spPr>
          </p:cxnSp>
          <p:sp>
            <p:nvSpPr>
              <p:cNvPr id="26" name="Rounded Rectangle 25"/>
              <p:cNvSpPr/>
              <p:nvPr/>
            </p:nvSpPr>
            <p:spPr bwMode="auto">
              <a:xfrm>
                <a:off x="5068604" y="4927041"/>
                <a:ext cx="3693725" cy="828444"/>
              </a:xfrm>
              <a:prstGeom prst="roundRect">
                <a:avLst/>
              </a:prstGeom>
              <a:solidFill>
                <a:srgbClr val="008000"/>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no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endParaRPr lang="en-US" dirty="0" smtClean="0">
                  <a:solidFill>
                    <a:schemeClr val="accent3"/>
                  </a:solidFill>
                  <a:latin typeface="Arial Narrow" pitchFamily="34" charset="0"/>
                  <a:ea typeface="Osaka" charset="-128"/>
                </a:endParaRPr>
              </a:p>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lang="en-US" dirty="0" err="1" smtClean="0">
                    <a:solidFill>
                      <a:schemeClr val="accent3"/>
                    </a:solidFill>
                    <a:latin typeface="Arial Narrow" pitchFamily="34" charset="0"/>
                    <a:ea typeface="Osaka" charset="-128"/>
                  </a:rPr>
                  <a:t>pvData</a:t>
                </a:r>
                <a:endParaRPr kumimoji="0" lang="en-US" sz="1800" b="0" i="0" u="none" strike="noStrike" cap="none" normalizeH="0" baseline="0" dirty="0" smtClean="0">
                  <a:ln>
                    <a:noFill/>
                  </a:ln>
                  <a:solidFill>
                    <a:schemeClr val="accent3"/>
                  </a:solidFill>
                  <a:effectLst/>
                  <a:latin typeface="Arial Narrow" pitchFamily="34" charset="0"/>
                  <a:ea typeface="Osaka" charset="-128"/>
                </a:endParaRPr>
              </a:p>
            </p:txBody>
          </p:sp>
          <p:sp>
            <p:nvSpPr>
              <p:cNvPr id="24" name="Rounded Rectangle 23"/>
              <p:cNvSpPr/>
              <p:nvPr/>
            </p:nvSpPr>
            <p:spPr bwMode="auto">
              <a:xfrm>
                <a:off x="5087041" y="4557017"/>
                <a:ext cx="3693725" cy="380246"/>
              </a:xfrm>
              <a:prstGeom prst="roundRect">
                <a:avLst/>
              </a:prstGeom>
              <a:solidFill>
                <a:srgbClr val="008000"/>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algn="ctr">
                  <a:lnSpc>
                    <a:spcPct val="90000"/>
                  </a:lnSpc>
                  <a:spcBef>
                    <a:spcPct val="50000"/>
                  </a:spcBef>
                  <a:buClr>
                    <a:schemeClr val="folHlink"/>
                  </a:buClr>
                  <a:buSzPct val="135000"/>
                </a:pPr>
                <a:r>
                  <a:rPr lang="en-US" dirty="0">
                    <a:solidFill>
                      <a:schemeClr val="accent3"/>
                    </a:solidFill>
                    <a:latin typeface="Arial Narrow" pitchFamily="34" charset="0"/>
                    <a:ea typeface="Osaka" charset="-128"/>
                  </a:rPr>
                  <a:t>V4 processing engine</a:t>
                </a:r>
              </a:p>
            </p:txBody>
          </p:sp>
          <p:sp>
            <p:nvSpPr>
              <p:cNvPr id="25" name="Rounded Rectangle 24"/>
              <p:cNvSpPr/>
              <p:nvPr/>
            </p:nvSpPr>
            <p:spPr bwMode="auto">
              <a:xfrm>
                <a:off x="5103799" y="5006660"/>
                <a:ext cx="1849342" cy="380246"/>
              </a:xfrm>
              <a:prstGeom prst="roundRect">
                <a:avLst/>
              </a:prstGeom>
              <a:noFill/>
              <a:ln w="28575" cap="flat" cmpd="sng" algn="ctr">
                <a:solidFill>
                  <a:srgbClr val="CCFFCC"/>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spAutoFit/>
              </a:bodyPr>
              <a:lstStyle/>
              <a:p>
                <a:pPr algn="ctr">
                  <a:lnSpc>
                    <a:spcPct val="90000"/>
                  </a:lnSpc>
                  <a:spcBef>
                    <a:spcPct val="50000"/>
                  </a:spcBef>
                  <a:buClr>
                    <a:schemeClr val="folHlink"/>
                  </a:buClr>
                  <a:buSzPct val="135000"/>
                </a:pPr>
                <a:r>
                  <a:rPr lang="en-US" dirty="0" smtClean="0">
                    <a:solidFill>
                      <a:schemeClr val="accent3"/>
                    </a:solidFill>
                    <a:latin typeface="Arial Narrow" pitchFamily="34" charset="0"/>
                    <a:ea typeface="Osaka" charset="-128"/>
                  </a:rPr>
                  <a:t>Normative Type</a:t>
                </a:r>
                <a:endParaRPr lang="en-US" dirty="0">
                  <a:solidFill>
                    <a:schemeClr val="accent3"/>
                  </a:solidFill>
                  <a:latin typeface="Arial Narrow" pitchFamily="34" charset="0"/>
                  <a:ea typeface="Osaka" charset="-128"/>
                </a:endParaRPr>
              </a:p>
            </p:txBody>
          </p:sp>
          <p:sp>
            <p:nvSpPr>
              <p:cNvPr id="27" name="Rounded Rectangle 26"/>
              <p:cNvSpPr/>
              <p:nvPr/>
            </p:nvSpPr>
            <p:spPr bwMode="auto">
              <a:xfrm>
                <a:off x="5085781" y="4168973"/>
                <a:ext cx="3686702" cy="380246"/>
              </a:xfrm>
              <a:prstGeom prst="roundRect">
                <a:avLst/>
              </a:prstGeom>
              <a:solidFill>
                <a:srgbClr val="008000"/>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Channel Access</a:t>
                </a:r>
              </a:p>
            </p:txBody>
          </p:sp>
          <p:sp>
            <p:nvSpPr>
              <p:cNvPr id="34" name="Rounded Rectangle 33"/>
              <p:cNvSpPr/>
              <p:nvPr/>
            </p:nvSpPr>
            <p:spPr bwMode="auto">
              <a:xfrm>
                <a:off x="6544171" y="2186623"/>
                <a:ext cx="2155561" cy="380246"/>
              </a:xfrm>
              <a:prstGeom prst="roundRect">
                <a:avLst/>
              </a:prstGeom>
              <a:solidFill>
                <a:srgbClr val="008000"/>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err="1" smtClean="0">
                    <a:ln>
                      <a:noFill/>
                    </a:ln>
                    <a:solidFill>
                      <a:schemeClr val="accent3"/>
                    </a:solidFill>
                    <a:effectLst/>
                    <a:latin typeface="Arial Narrow" pitchFamily="34" charset="0"/>
                    <a:ea typeface="Osaka" charset="-128"/>
                  </a:rPr>
                  <a:t>pvAccess</a:t>
                </a:r>
                <a:r>
                  <a:rPr kumimoji="0" lang="en-US" sz="1800" b="0" i="0" u="none" strike="noStrike" cap="none" normalizeH="0" baseline="0" dirty="0" smtClean="0">
                    <a:ln>
                      <a:noFill/>
                    </a:ln>
                    <a:solidFill>
                      <a:schemeClr val="accent3"/>
                    </a:solidFill>
                    <a:effectLst/>
                    <a:latin typeface="Arial Narrow" pitchFamily="34" charset="0"/>
                    <a:ea typeface="Osaka" charset="-128"/>
                  </a:rPr>
                  <a:t> Client</a:t>
                </a:r>
              </a:p>
            </p:txBody>
          </p:sp>
          <p:sp>
            <p:nvSpPr>
              <p:cNvPr id="35" name="Rounded Rectangle 34"/>
              <p:cNvSpPr/>
              <p:nvPr/>
            </p:nvSpPr>
            <p:spPr bwMode="auto">
              <a:xfrm>
                <a:off x="6543458" y="1789570"/>
                <a:ext cx="2155561" cy="380246"/>
              </a:xfrm>
              <a:prstGeom prst="roundRect">
                <a:avLst/>
              </a:prstGeom>
              <a:solidFill>
                <a:srgbClr val="008000"/>
              </a:solidFill>
              <a:ln w="12700" cap="flat" cmpd="sng" algn="ctr">
                <a:noFill/>
                <a:prstDash val="solid"/>
                <a:round/>
                <a:headEnd type="none" w="med" len="med"/>
                <a:tailEnd type="none" w="med" len="med"/>
              </a:ln>
              <a:effectLst/>
              <a:scene3d>
                <a:camera prst="orthographicFront"/>
                <a:lightRig rig="threePt" dir="t"/>
              </a:scene3d>
              <a:sp3d>
                <a:bevelT/>
              </a:sp3d>
            </p:spPr>
            <p:txBody>
              <a:bodyPr vert="horz" wrap="square" lIns="90488" tIns="44450" rIns="90488" bIns="44450" numCol="1" rtlCol="0" anchor="t"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accent3"/>
                    </a:solidFill>
                    <a:effectLst/>
                    <a:latin typeface="Arial Narrow" pitchFamily="34" charset="0"/>
                    <a:ea typeface="Osaka" charset="-128"/>
                  </a:rPr>
                  <a:t>Client Apps</a:t>
                </a:r>
              </a:p>
            </p:txBody>
          </p:sp>
          <p:cxnSp>
            <p:nvCxnSpPr>
              <p:cNvPr id="36" name="Straight Connector 35"/>
              <p:cNvCxnSpPr/>
              <p:nvPr/>
            </p:nvCxnSpPr>
            <p:spPr bwMode="auto">
              <a:xfrm>
                <a:off x="7718008" y="2575387"/>
                <a:ext cx="722" cy="577199"/>
              </a:xfrm>
              <a:prstGeom prst="line">
                <a:avLst/>
              </a:prstGeom>
              <a:noFill/>
              <a:ln w="38100" cap="flat" cmpd="sng" algn="ctr">
                <a:solidFill>
                  <a:srgbClr val="008000"/>
                </a:solidFill>
                <a:prstDash val="solid"/>
                <a:round/>
                <a:headEnd type="none" w="med" len="med"/>
                <a:tailEnd type="none" w="med" len="med"/>
              </a:ln>
              <a:effectLst/>
            </p:spPr>
          </p:cxnSp>
        </p:grpSp>
        <p:sp>
          <p:nvSpPr>
            <p:cNvPr id="49" name="TextBox 48"/>
            <p:cNvSpPr txBox="1"/>
            <p:nvPr/>
          </p:nvSpPr>
          <p:spPr>
            <a:xfrm>
              <a:off x="6871343" y="3494145"/>
              <a:ext cx="994834" cy="369332"/>
            </a:xfrm>
            <a:prstGeom prst="rect">
              <a:avLst/>
            </a:prstGeom>
            <a:noFill/>
          </p:spPr>
          <p:txBody>
            <a:bodyPr wrap="none" rtlCol="0">
              <a:spAutoFit/>
            </a:bodyPr>
            <a:lstStyle/>
            <a:p>
              <a:r>
                <a:rPr lang="en-US" dirty="0" err="1" smtClean="0"/>
                <a:t>pvAccess</a:t>
              </a:r>
              <a:endParaRPr lang="en-US" dirty="0"/>
            </a:p>
          </p:txBody>
        </p:sp>
      </p:grpSp>
      <p:sp>
        <p:nvSpPr>
          <p:cNvPr id="37" name="Content Placeholder 2"/>
          <p:cNvSpPr>
            <a:spLocks noGrp="1"/>
          </p:cNvSpPr>
          <p:nvPr>
            <p:ph idx="1"/>
          </p:nvPr>
        </p:nvSpPr>
        <p:spPr>
          <a:xfrm>
            <a:off x="156963" y="1034497"/>
            <a:ext cx="8771137" cy="992165"/>
          </a:xfrm>
        </p:spPr>
        <p:txBody>
          <a:bodyPr/>
          <a:lstStyle/>
          <a:p>
            <a:r>
              <a:rPr lang="en-US" dirty="0"/>
              <a:t>Interoperation with </a:t>
            </a:r>
            <a:r>
              <a:rPr lang="en-US" dirty="0" smtClean="0"/>
              <a:t>V3</a:t>
            </a:r>
            <a:endParaRPr lang="en-US" dirty="0"/>
          </a:p>
        </p:txBody>
      </p:sp>
    </p:spTree>
    <p:extLst>
      <p:ext uri="{BB962C8B-B14F-4D97-AF65-F5344CB8AC3E}">
        <p14:creationId xmlns:p14="http://schemas.microsoft.com/office/powerpoint/2010/main" val="220591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EPICS V4 based Middle Layer Service</a:t>
            </a:r>
          </a:p>
        </p:txBody>
      </p:sp>
      <p:sp>
        <p:nvSpPr>
          <p:cNvPr id="3" name="Content Placeholder 2"/>
          <p:cNvSpPr>
            <a:spLocks noGrp="1"/>
          </p:cNvSpPr>
          <p:nvPr>
            <p:ph idx="1"/>
          </p:nvPr>
        </p:nvSpPr>
        <p:spPr>
          <a:xfrm>
            <a:off x="156963" y="980454"/>
            <a:ext cx="8771137" cy="5823503"/>
          </a:xfrm>
        </p:spPr>
        <p:txBody>
          <a:bodyPr>
            <a:normAutofit fontScale="92500"/>
          </a:bodyPr>
          <a:lstStyle/>
          <a:p>
            <a:r>
              <a:rPr lang="en-US" dirty="0">
                <a:latin typeface="Arial Narrow" charset="0"/>
                <a:ea typeface="Osaka" charset="0"/>
                <a:cs typeface="Osaka" charset="0"/>
              </a:rPr>
              <a:t>Communication </a:t>
            </a:r>
            <a:r>
              <a:rPr lang="en-US" dirty="0" smtClean="0">
                <a:latin typeface="Arial Narrow" charset="0"/>
                <a:ea typeface="Osaka" charset="0"/>
                <a:cs typeface="Osaka" charset="0"/>
              </a:rPr>
              <a:t>Mechanisms</a:t>
            </a:r>
          </a:p>
          <a:p>
            <a:pPr lvl="1"/>
            <a:r>
              <a:rPr lang="en-US" dirty="0" smtClean="0">
                <a:latin typeface="Arial Narrow" charset="0"/>
                <a:ea typeface="Osaka" charset="0"/>
                <a:cs typeface="Osaka" charset="0"/>
              </a:rPr>
              <a:t>Get</a:t>
            </a:r>
            <a:r>
              <a:rPr lang="en-US" dirty="0">
                <a:latin typeface="Arial Narrow" charset="0"/>
                <a:ea typeface="Osaka" charset="0"/>
                <a:cs typeface="Osaka" charset="0"/>
              </a:rPr>
              <a:t>, Put, Monitor, Command/Response, Broadcast, Multicast</a:t>
            </a:r>
          </a:p>
          <a:p>
            <a:r>
              <a:rPr lang="en-US" dirty="0">
                <a:latin typeface="Arial Narrow" charset="0"/>
                <a:ea typeface="Osaka" charset="0"/>
                <a:cs typeface="Osaka" charset="0"/>
              </a:rPr>
              <a:t>Normative types: </a:t>
            </a:r>
            <a:endParaRPr lang="en-US" dirty="0" smtClean="0">
              <a:latin typeface="Arial Narrow" charset="0"/>
              <a:ea typeface="Osaka" charset="0"/>
              <a:cs typeface="Osaka" charset="0"/>
            </a:endParaRPr>
          </a:p>
          <a:p>
            <a:pPr lvl="1"/>
            <a:r>
              <a:rPr lang="en-US" dirty="0" smtClean="0">
                <a:latin typeface="Arial Narrow" charset="0"/>
                <a:ea typeface="Osaka" charset="0"/>
                <a:cs typeface="Osaka" charset="0"/>
              </a:rPr>
              <a:t>NT</a:t>
            </a:r>
            <a:r>
              <a:rPr lang="en-US" dirty="0">
                <a:latin typeface="Arial Narrow" charset="0"/>
                <a:ea typeface="Osaka" charset="0"/>
                <a:cs typeface="Osaka" charset="0"/>
              </a:rPr>
              <a:t>(</a:t>
            </a:r>
            <a:r>
              <a:rPr lang="en-US" dirty="0" err="1">
                <a:latin typeface="Arial Narrow" charset="0"/>
                <a:ea typeface="Osaka" charset="0"/>
                <a:cs typeface="Osaka" charset="0"/>
              </a:rPr>
              <a:t>DBRTypes</a:t>
            </a:r>
            <a:r>
              <a:rPr lang="en-US" dirty="0">
                <a:latin typeface="Arial Narrow" charset="0"/>
                <a:ea typeface="Osaka" charset="0"/>
                <a:cs typeface="Osaka" charset="0"/>
              </a:rPr>
              <a:t>), </a:t>
            </a:r>
            <a:r>
              <a:rPr lang="en-US" dirty="0" err="1">
                <a:latin typeface="Arial Narrow" charset="0"/>
                <a:ea typeface="Osaka" charset="0"/>
                <a:cs typeface="Osaka" charset="0"/>
              </a:rPr>
              <a:t>NTImage</a:t>
            </a:r>
            <a:r>
              <a:rPr lang="en-US" dirty="0">
                <a:latin typeface="Arial Narrow" charset="0"/>
                <a:ea typeface="Osaka" charset="0"/>
                <a:cs typeface="Osaka" charset="0"/>
              </a:rPr>
              <a:t>, </a:t>
            </a:r>
            <a:r>
              <a:rPr lang="en-US" dirty="0" err="1" smtClean="0">
                <a:latin typeface="Arial Narrow" charset="0"/>
                <a:ea typeface="Osaka" charset="0"/>
                <a:cs typeface="Osaka" charset="0"/>
              </a:rPr>
              <a:t>NTTable</a:t>
            </a:r>
            <a:r>
              <a:rPr lang="en-US" dirty="0" smtClean="0">
                <a:latin typeface="Arial Narrow" charset="0"/>
                <a:ea typeface="Osaka" charset="0"/>
                <a:cs typeface="Osaka" charset="0"/>
              </a:rPr>
              <a:t>, </a:t>
            </a:r>
            <a:r>
              <a:rPr lang="en-US" dirty="0" err="1">
                <a:latin typeface="Arial Narrow" charset="0"/>
                <a:ea typeface="Osaka" charset="0"/>
                <a:cs typeface="Osaka" charset="0"/>
              </a:rPr>
              <a:t>NTMultichannelArray</a:t>
            </a:r>
            <a:r>
              <a:rPr lang="en-US" dirty="0">
                <a:latin typeface="Arial Narrow" charset="0"/>
                <a:ea typeface="Osaka" charset="0"/>
                <a:cs typeface="Osaka" charset="0"/>
              </a:rPr>
              <a:t>, </a:t>
            </a:r>
            <a:r>
              <a:rPr lang="en-US" dirty="0" err="1">
                <a:latin typeface="Arial Narrow" charset="0"/>
                <a:ea typeface="Osaka" charset="0"/>
                <a:cs typeface="Osaka" charset="0"/>
              </a:rPr>
              <a:t>NTNDArray</a:t>
            </a:r>
            <a:r>
              <a:rPr lang="en-US" dirty="0">
                <a:latin typeface="Arial Narrow" charset="0"/>
                <a:ea typeface="Osaka" charset="0"/>
                <a:cs typeface="Osaka" charset="0"/>
              </a:rPr>
              <a:t>, </a:t>
            </a:r>
            <a:r>
              <a:rPr lang="en-US" dirty="0" err="1">
                <a:latin typeface="Arial Narrow" charset="0"/>
                <a:ea typeface="Osaka" charset="0"/>
                <a:cs typeface="Osaka" charset="0"/>
              </a:rPr>
              <a:t>NTStatistics</a:t>
            </a:r>
            <a:r>
              <a:rPr lang="en-US" dirty="0">
                <a:latin typeface="Arial Narrow" charset="0"/>
                <a:ea typeface="Osaka" charset="0"/>
                <a:cs typeface="Osaka" charset="0"/>
              </a:rPr>
              <a:t>,</a:t>
            </a:r>
          </a:p>
          <a:p>
            <a:r>
              <a:rPr lang="en-US" dirty="0" err="1" smtClean="0">
                <a:latin typeface="Arial Narrow" charset="0"/>
                <a:ea typeface="Osaka" charset="0"/>
                <a:cs typeface="Osaka" charset="0"/>
              </a:rPr>
              <a:t>pvAccess</a:t>
            </a:r>
            <a:endParaRPr lang="en-US" dirty="0" smtClean="0">
              <a:latin typeface="Arial Narrow" charset="0"/>
              <a:ea typeface="Osaka" charset="0"/>
              <a:cs typeface="Osaka" charset="0"/>
            </a:endParaRPr>
          </a:p>
          <a:p>
            <a:pPr lvl="1"/>
            <a:r>
              <a:rPr lang="en-US" dirty="0" smtClean="0">
                <a:latin typeface="Arial Narrow" charset="0"/>
                <a:ea typeface="Osaka" charset="0"/>
                <a:cs typeface="Osaka" charset="0"/>
              </a:rPr>
              <a:t>optimized </a:t>
            </a:r>
            <a:r>
              <a:rPr lang="en-US" dirty="0">
                <a:latin typeface="Arial Narrow" charset="0"/>
                <a:ea typeface="Osaka" charset="0"/>
                <a:cs typeface="Osaka" charset="0"/>
              </a:rPr>
              <a:t>to send large arrays and structured data.</a:t>
            </a:r>
            <a:endParaRPr lang="en-US" dirty="0"/>
          </a:p>
          <a:p>
            <a:r>
              <a:rPr lang="en-US" dirty="0" err="1" smtClean="0">
                <a:latin typeface="Arial Narrow" charset="0"/>
                <a:ea typeface="Osaka" charset="0"/>
                <a:cs typeface="Osaka" charset="0"/>
              </a:rPr>
              <a:t>pvaSrv</a:t>
            </a:r>
            <a:endParaRPr lang="en-US" dirty="0">
              <a:latin typeface="Arial Narrow" charset="0"/>
              <a:ea typeface="Osaka" charset="0"/>
              <a:cs typeface="Osaka" charset="0"/>
            </a:endParaRPr>
          </a:p>
          <a:p>
            <a:pPr lvl="1"/>
            <a:r>
              <a:rPr lang="en-US" dirty="0" smtClean="0">
                <a:latin typeface="Arial Narrow" charset="0"/>
                <a:ea typeface="Osaka" charset="0"/>
                <a:cs typeface="Osaka" charset="0"/>
              </a:rPr>
              <a:t>reference </a:t>
            </a:r>
            <a:r>
              <a:rPr lang="en-US" dirty="0">
                <a:latin typeface="Arial Narrow" charset="0"/>
                <a:ea typeface="Osaka" charset="0"/>
                <a:cs typeface="Osaka" charset="0"/>
              </a:rPr>
              <a:t>implementations of middle layer services for relational databases or continuous data sources </a:t>
            </a:r>
            <a:endParaRPr lang="en-US" dirty="0" smtClean="0">
              <a:latin typeface="Arial Narrow" charset="0"/>
              <a:ea typeface="Osaka" charset="0"/>
              <a:cs typeface="Osaka" charset="0"/>
            </a:endParaRPr>
          </a:p>
          <a:p>
            <a:pPr lvl="1"/>
            <a:r>
              <a:rPr lang="en-US" dirty="0" smtClean="0">
                <a:latin typeface="Arial Narrow" charset="0"/>
                <a:ea typeface="Osaka" charset="0"/>
                <a:cs typeface="Osaka" charset="0"/>
              </a:rPr>
              <a:t>serves </a:t>
            </a:r>
            <a:r>
              <a:rPr lang="en-US" dirty="0">
                <a:latin typeface="Arial Narrow" charset="0"/>
                <a:ea typeface="Osaka" charset="0"/>
                <a:cs typeface="Osaka" charset="0"/>
              </a:rPr>
              <a:t>V3 channels from the EPICS process database as does Channel Access</a:t>
            </a:r>
            <a:r>
              <a:rPr lang="en-US" dirty="0" smtClean="0">
                <a:latin typeface="Arial Narrow" charset="0"/>
                <a:ea typeface="Osaka" charset="0"/>
                <a:cs typeface="Osaka" charset="0"/>
              </a:rPr>
              <a:t>.</a:t>
            </a:r>
            <a:endParaRPr lang="en-US" dirty="0">
              <a:latin typeface="Arial Narrow" charset="0"/>
              <a:ea typeface="Osaka" charset="0"/>
              <a:cs typeface="Osaka" charset="0"/>
            </a:endParaRPr>
          </a:p>
        </p:txBody>
      </p:sp>
    </p:spTree>
    <p:extLst>
      <p:ext uri="{BB962C8B-B14F-4D97-AF65-F5344CB8AC3E}">
        <p14:creationId xmlns:p14="http://schemas.microsoft.com/office/powerpoint/2010/main" val="7644825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linds(horizontal)">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lstStyle/>
          <a:p>
            <a:r>
              <a:rPr lang="en-US" dirty="0" smtClean="0"/>
              <a:t>NSLS II Overview</a:t>
            </a:r>
          </a:p>
          <a:p>
            <a:r>
              <a:rPr lang="en-US" dirty="0" smtClean="0"/>
              <a:t>NSLS II Control Brief</a:t>
            </a:r>
          </a:p>
          <a:p>
            <a:r>
              <a:rPr lang="en-US" dirty="0" smtClean="0"/>
              <a:t>Virtual Accelerator</a:t>
            </a:r>
          </a:p>
          <a:p>
            <a:r>
              <a:rPr lang="en-US" dirty="0" smtClean="0"/>
              <a:t>EPICS V4 based Middle Layer Service</a:t>
            </a:r>
          </a:p>
          <a:p>
            <a:r>
              <a:rPr lang="en-US" dirty="0" err="1" smtClean="0"/>
              <a:t>RESTful</a:t>
            </a:r>
            <a:r>
              <a:rPr lang="en-US" dirty="0"/>
              <a:t> </a:t>
            </a:r>
            <a:r>
              <a:rPr lang="en-US" dirty="0" smtClean="0"/>
              <a:t>based Middle Layer Services</a:t>
            </a:r>
          </a:p>
          <a:p>
            <a:r>
              <a:rPr lang="en-US" dirty="0" smtClean="0"/>
              <a:t>Beam Commissioning</a:t>
            </a:r>
          </a:p>
          <a:p>
            <a:r>
              <a:rPr lang="en-US" dirty="0" smtClean="0"/>
              <a:t>NSLS II Construction</a:t>
            </a:r>
          </a:p>
          <a:p>
            <a:r>
              <a:rPr lang="en-US" dirty="0" smtClean="0"/>
              <a:t>Conclusion</a:t>
            </a:r>
            <a:endParaRPr lang="en-US" dirty="0"/>
          </a:p>
        </p:txBody>
      </p:sp>
    </p:spTree>
    <p:extLst>
      <p:ext uri="{BB962C8B-B14F-4D97-AF65-F5344CB8AC3E}">
        <p14:creationId xmlns:p14="http://schemas.microsoft.com/office/powerpoint/2010/main" val="33620915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EPICS V4 based Middle Layer Service</a:t>
            </a:r>
          </a:p>
        </p:txBody>
      </p:sp>
      <p:sp>
        <p:nvSpPr>
          <p:cNvPr id="3" name="Content Placeholder 2"/>
          <p:cNvSpPr>
            <a:spLocks noGrp="1"/>
          </p:cNvSpPr>
          <p:nvPr>
            <p:ph idx="1"/>
          </p:nvPr>
        </p:nvSpPr>
        <p:spPr>
          <a:xfrm>
            <a:off x="298450" y="991966"/>
            <a:ext cx="8629650" cy="854550"/>
          </a:xfrm>
        </p:spPr>
        <p:txBody>
          <a:bodyPr>
            <a:normAutofit fontScale="62500" lnSpcReduction="20000"/>
          </a:bodyPr>
          <a:lstStyle/>
          <a:p>
            <a:r>
              <a:rPr lang="en-US" dirty="0" err="1"/>
              <a:t>pvAccess</a:t>
            </a:r>
            <a:r>
              <a:rPr lang="en-US" dirty="0"/>
              <a:t> and Channel Access comparative performance (Number of channel value get operations per second), where only one channel's value is got in each get operation, as a function of array size of the </a:t>
            </a:r>
            <a:r>
              <a:rPr lang="en-US" dirty="0" smtClean="0"/>
              <a:t>channel</a:t>
            </a:r>
            <a:endParaRPr lang="en-US" dirty="0"/>
          </a:p>
        </p:txBody>
      </p:sp>
      <p:pic>
        <p:nvPicPr>
          <p:cNvPr id="4" name="Picture 3" descr="pvAccessPerf_1ChanOfDiffSizes_gets_per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1805940"/>
            <a:ext cx="8172450" cy="5052060"/>
          </a:xfrm>
          <a:prstGeom prst="rect">
            <a:avLst/>
          </a:prstGeom>
        </p:spPr>
      </p:pic>
      <p:sp>
        <p:nvSpPr>
          <p:cNvPr id="5" name="TextBox 4"/>
          <p:cNvSpPr txBox="1"/>
          <p:nvPr/>
        </p:nvSpPr>
        <p:spPr>
          <a:xfrm>
            <a:off x="6262373" y="5655503"/>
            <a:ext cx="2625764" cy="369332"/>
          </a:xfrm>
          <a:prstGeom prst="rect">
            <a:avLst/>
          </a:prstGeom>
          <a:noFill/>
        </p:spPr>
        <p:txBody>
          <a:bodyPr wrap="none" rtlCol="0">
            <a:spAutoFit/>
          </a:bodyPr>
          <a:lstStyle/>
          <a:p>
            <a:r>
              <a:rPr lang="en-US" dirty="0" smtClean="0"/>
              <a:t>Courtesy of </a:t>
            </a:r>
            <a:r>
              <a:rPr lang="en-US" dirty="0" err="1" smtClean="0"/>
              <a:t>Matej</a:t>
            </a:r>
            <a:r>
              <a:rPr lang="en-US" dirty="0" smtClean="0"/>
              <a:t> </a:t>
            </a:r>
            <a:r>
              <a:rPr lang="en-US" dirty="0" err="1"/>
              <a:t>Sekoranja</a:t>
            </a:r>
            <a:endParaRPr lang="en-US" dirty="0"/>
          </a:p>
        </p:txBody>
      </p:sp>
    </p:spTree>
    <p:extLst>
      <p:ext uri="{BB962C8B-B14F-4D97-AF65-F5344CB8AC3E}">
        <p14:creationId xmlns:p14="http://schemas.microsoft.com/office/powerpoint/2010/main" val="1193491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EPICS V4 based Middle Layer Service</a:t>
            </a:r>
          </a:p>
        </p:txBody>
      </p:sp>
      <p:sp>
        <p:nvSpPr>
          <p:cNvPr id="3" name="Content Placeholder 2"/>
          <p:cNvSpPr>
            <a:spLocks noGrp="1"/>
          </p:cNvSpPr>
          <p:nvPr>
            <p:ph idx="1"/>
          </p:nvPr>
        </p:nvSpPr>
        <p:spPr>
          <a:xfrm>
            <a:off x="298450" y="991966"/>
            <a:ext cx="8629650" cy="854550"/>
          </a:xfrm>
        </p:spPr>
        <p:txBody>
          <a:bodyPr>
            <a:normAutofit fontScale="62500" lnSpcReduction="20000"/>
          </a:bodyPr>
          <a:lstStyle/>
          <a:p>
            <a:r>
              <a:rPr lang="en-US" dirty="0" err="1"/>
              <a:t>pvAccess</a:t>
            </a:r>
            <a:r>
              <a:rPr lang="en-US" dirty="0"/>
              <a:t> and Channel Access comparative performance (Number of channel value get operations per second), where 1000 channels values' are got in each get operation, as a function of array size of the channel.</a:t>
            </a:r>
          </a:p>
          <a:p>
            <a:pPr marL="0" indent="0">
              <a:buNone/>
            </a:pPr>
            <a:endParaRPr lang="en-US" dirty="0" smtClean="0"/>
          </a:p>
        </p:txBody>
      </p:sp>
      <p:pic>
        <p:nvPicPr>
          <p:cNvPr id="5" name="Picture 4" descr="pvAccessPerf_1000Chan_vs_ChanSiz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863090"/>
            <a:ext cx="8115300" cy="4994910"/>
          </a:xfrm>
          <a:prstGeom prst="rect">
            <a:avLst/>
          </a:prstGeom>
        </p:spPr>
      </p:pic>
      <p:sp>
        <p:nvSpPr>
          <p:cNvPr id="4" name="Rectangle 3"/>
          <p:cNvSpPr/>
          <p:nvPr/>
        </p:nvSpPr>
        <p:spPr>
          <a:xfrm>
            <a:off x="6305035" y="5728265"/>
            <a:ext cx="2573128" cy="369332"/>
          </a:xfrm>
          <a:prstGeom prst="rect">
            <a:avLst/>
          </a:prstGeom>
        </p:spPr>
        <p:txBody>
          <a:bodyPr wrap="none">
            <a:spAutoFit/>
          </a:bodyPr>
          <a:lstStyle/>
          <a:p>
            <a:r>
              <a:rPr lang="en-US" dirty="0"/>
              <a:t>Courtesy of </a:t>
            </a:r>
            <a:r>
              <a:rPr lang="en-US" dirty="0" err="1"/>
              <a:t>Matej</a:t>
            </a:r>
            <a:r>
              <a:rPr lang="en-US" dirty="0"/>
              <a:t> </a:t>
            </a:r>
            <a:r>
              <a:rPr lang="en-US" dirty="0" err="1"/>
              <a:t>Sekoranja</a:t>
            </a:r>
            <a:endParaRPr lang="en-US" dirty="0"/>
          </a:p>
        </p:txBody>
      </p:sp>
    </p:spTree>
    <p:extLst>
      <p:ext uri="{BB962C8B-B14F-4D97-AF65-F5344CB8AC3E}">
        <p14:creationId xmlns:p14="http://schemas.microsoft.com/office/powerpoint/2010/main" val="427553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17410" name="Content Placeholder 2"/>
          <p:cNvSpPr>
            <a:spLocks noGrp="1"/>
          </p:cNvSpPr>
          <p:nvPr>
            <p:ph idx="1"/>
          </p:nvPr>
        </p:nvSpPr>
        <p:spPr>
          <a:xfrm>
            <a:off x="238300" y="1016862"/>
            <a:ext cx="8707438" cy="5451765"/>
          </a:xfrm>
        </p:spPr>
        <p:txBody>
          <a:bodyPr>
            <a:normAutofit fontScale="85000" lnSpcReduction="20000"/>
          </a:bodyPr>
          <a:lstStyle/>
          <a:p>
            <a:r>
              <a:rPr lang="en-US" dirty="0">
                <a:latin typeface="Arial" charset="0"/>
                <a:ea typeface="MS PGothic" charset="0"/>
              </a:rPr>
              <a:t>MASAR</a:t>
            </a:r>
          </a:p>
          <a:p>
            <a:pPr lvl="1"/>
            <a:r>
              <a:rPr lang="en-US" dirty="0">
                <a:latin typeface="Arial" charset="0"/>
                <a:ea typeface="MS PGothic" charset="0"/>
              </a:rPr>
              <a:t>Machine Snapshot, Archiving, and Retrieve</a:t>
            </a:r>
          </a:p>
          <a:p>
            <a:pPr lvl="1"/>
            <a:r>
              <a:rPr lang="en-US" dirty="0" smtClean="0">
                <a:latin typeface="Arial" charset="0"/>
                <a:ea typeface="MS PGothic" charset="0"/>
              </a:rPr>
              <a:t>A general purpose tool to snapshot data from </a:t>
            </a:r>
            <a:r>
              <a:rPr lang="en-US" dirty="0">
                <a:latin typeface="Arial" charset="0"/>
                <a:ea typeface="MS PGothic" charset="0"/>
              </a:rPr>
              <a:t>V3 </a:t>
            </a:r>
            <a:r>
              <a:rPr lang="en-US" dirty="0" smtClean="0">
                <a:latin typeface="Arial" charset="0"/>
                <a:ea typeface="MS PGothic" charset="0"/>
              </a:rPr>
              <a:t>PVs</a:t>
            </a:r>
          </a:p>
          <a:p>
            <a:pPr lvl="1"/>
            <a:r>
              <a:rPr lang="en-US" dirty="0" smtClean="0">
                <a:latin typeface="Arial" charset="0"/>
                <a:ea typeface="MS PGothic" charset="0"/>
              </a:rPr>
              <a:t>Implemented in V4</a:t>
            </a:r>
            <a:endParaRPr lang="en-US" dirty="0">
              <a:latin typeface="Arial" charset="0"/>
              <a:ea typeface="MS PGothic" charset="0"/>
            </a:endParaRPr>
          </a:p>
          <a:p>
            <a:pPr lvl="1"/>
            <a:r>
              <a:rPr lang="en-US" dirty="0">
                <a:latin typeface="Arial" charset="0"/>
                <a:ea typeface="MS PGothic" charset="0"/>
              </a:rPr>
              <a:t>Machine</a:t>
            </a:r>
          </a:p>
          <a:p>
            <a:pPr lvl="2"/>
            <a:r>
              <a:rPr lang="en-US" dirty="0">
                <a:latin typeface="Arial" charset="0"/>
                <a:ea typeface="MS PGothic" charset="0"/>
              </a:rPr>
              <a:t>A facility controlled by EPICS, accelerator for example</a:t>
            </a:r>
          </a:p>
          <a:p>
            <a:pPr lvl="1"/>
            <a:r>
              <a:rPr lang="en-US" dirty="0">
                <a:latin typeface="Arial" charset="0"/>
                <a:ea typeface="MS PGothic" charset="0"/>
              </a:rPr>
              <a:t>Snapshot</a:t>
            </a:r>
          </a:p>
          <a:p>
            <a:pPr lvl="2"/>
            <a:r>
              <a:rPr lang="en-US" dirty="0">
                <a:latin typeface="Arial" charset="0"/>
                <a:ea typeface="MS PGothic" charset="0"/>
              </a:rPr>
              <a:t>Data at specific time point</a:t>
            </a:r>
          </a:p>
          <a:p>
            <a:pPr lvl="3"/>
            <a:r>
              <a:rPr lang="en-US" dirty="0">
                <a:latin typeface="Arial" charset="0"/>
                <a:ea typeface="MS PGothic" charset="0"/>
              </a:rPr>
              <a:t>Value, time stamp, connection status, alarm status, alarm severity</a:t>
            </a:r>
          </a:p>
          <a:p>
            <a:r>
              <a:rPr lang="en-US" dirty="0">
                <a:latin typeface="Arial" charset="0"/>
                <a:ea typeface="MS PGothic" charset="0"/>
              </a:rPr>
              <a:t>Similar tools, but different purpose</a:t>
            </a:r>
          </a:p>
          <a:p>
            <a:pPr lvl="1"/>
            <a:r>
              <a:rPr lang="en-US" dirty="0">
                <a:latin typeface="Arial" charset="0"/>
                <a:ea typeface="MS PGothic" charset="0"/>
              </a:rPr>
              <a:t>IOC automatic save &amp; restore </a:t>
            </a:r>
          </a:p>
          <a:p>
            <a:pPr lvl="2"/>
            <a:r>
              <a:rPr lang="en-US" dirty="0">
                <a:latin typeface="Arial" charset="0"/>
                <a:ea typeface="MS PGothic" charset="0"/>
              </a:rPr>
              <a:t>IOC </a:t>
            </a:r>
            <a:r>
              <a:rPr lang="en-US" dirty="0" err="1">
                <a:latin typeface="Arial" charset="0"/>
                <a:ea typeface="MS PGothic" charset="0"/>
              </a:rPr>
              <a:t>bumpless</a:t>
            </a:r>
            <a:r>
              <a:rPr lang="en-US" dirty="0">
                <a:latin typeface="Arial" charset="0"/>
                <a:ea typeface="MS PGothic" charset="0"/>
              </a:rPr>
              <a:t> rebooting</a:t>
            </a:r>
          </a:p>
          <a:p>
            <a:pPr lvl="1"/>
            <a:r>
              <a:rPr lang="en-US" dirty="0">
                <a:latin typeface="Arial" charset="0"/>
                <a:ea typeface="MS PGothic" charset="0"/>
              </a:rPr>
              <a:t>Channel Archiving</a:t>
            </a:r>
          </a:p>
          <a:p>
            <a:pPr lvl="2"/>
            <a:r>
              <a:rPr lang="en-US" dirty="0">
                <a:latin typeface="Arial" charset="0"/>
                <a:ea typeface="MS PGothic" charset="0"/>
              </a:rPr>
              <a:t>Archive pre-defined configuration periodically</a:t>
            </a:r>
          </a:p>
          <a:p>
            <a:pPr lvl="2"/>
            <a:r>
              <a:rPr lang="en-US" dirty="0">
                <a:latin typeface="Arial" charset="0"/>
                <a:ea typeface="MS PGothic" charset="0"/>
              </a:rPr>
              <a:t>All data saved time serially</a:t>
            </a:r>
          </a:p>
        </p:txBody>
      </p:sp>
    </p:spTree>
    <p:extLst>
      <p:ext uri="{BB962C8B-B14F-4D97-AF65-F5344CB8AC3E}">
        <p14:creationId xmlns:p14="http://schemas.microsoft.com/office/powerpoint/2010/main" val="3621610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0">
                                            <p:txEl>
                                              <p:pRg st="9" end="9"/>
                                            </p:txEl>
                                          </p:spTgt>
                                        </p:tgtEl>
                                        <p:attrNameLst>
                                          <p:attrName>style.visibility</p:attrName>
                                        </p:attrNameLst>
                                      </p:cBhvr>
                                      <p:to>
                                        <p:strVal val="visible"/>
                                      </p:to>
                                    </p:set>
                                    <p:animEffect transition="in" filter="blinds(horizontal)">
                                      <p:cBhvr>
                                        <p:cTn id="7" dur="500"/>
                                        <p:tgtEl>
                                          <p:spTgt spid="17410">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7410">
                                            <p:txEl>
                                              <p:pRg st="10" end="10"/>
                                            </p:txEl>
                                          </p:spTgt>
                                        </p:tgtEl>
                                        <p:attrNameLst>
                                          <p:attrName>style.visibility</p:attrName>
                                        </p:attrNameLst>
                                      </p:cBhvr>
                                      <p:to>
                                        <p:strVal val="visible"/>
                                      </p:to>
                                    </p:set>
                                    <p:animEffect transition="in" filter="blinds(horizontal)">
                                      <p:cBhvr>
                                        <p:cTn id="10" dur="500"/>
                                        <p:tgtEl>
                                          <p:spTgt spid="17410">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7410">
                                            <p:txEl>
                                              <p:pRg st="11" end="11"/>
                                            </p:txEl>
                                          </p:spTgt>
                                        </p:tgtEl>
                                        <p:attrNameLst>
                                          <p:attrName>style.visibility</p:attrName>
                                        </p:attrNameLst>
                                      </p:cBhvr>
                                      <p:to>
                                        <p:strVal val="visible"/>
                                      </p:to>
                                    </p:set>
                                    <p:animEffect transition="in" filter="blinds(horizontal)">
                                      <p:cBhvr>
                                        <p:cTn id="13" dur="500"/>
                                        <p:tgtEl>
                                          <p:spTgt spid="17410">
                                            <p:txEl>
                                              <p:pRg st="11" end="1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7410">
                                            <p:txEl>
                                              <p:pRg st="12" end="12"/>
                                            </p:txEl>
                                          </p:spTgt>
                                        </p:tgtEl>
                                        <p:attrNameLst>
                                          <p:attrName>style.visibility</p:attrName>
                                        </p:attrNameLst>
                                      </p:cBhvr>
                                      <p:to>
                                        <p:strVal val="visible"/>
                                      </p:to>
                                    </p:set>
                                    <p:animEffect transition="in" filter="blinds(horizontal)">
                                      <p:cBhvr>
                                        <p:cTn id="16" dur="500"/>
                                        <p:tgtEl>
                                          <p:spTgt spid="17410">
                                            <p:txEl>
                                              <p:pRg st="12" end="1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7410">
                                            <p:txEl>
                                              <p:pRg st="13" end="13"/>
                                            </p:txEl>
                                          </p:spTgt>
                                        </p:tgtEl>
                                        <p:attrNameLst>
                                          <p:attrName>style.visibility</p:attrName>
                                        </p:attrNameLst>
                                      </p:cBhvr>
                                      <p:to>
                                        <p:strVal val="visible"/>
                                      </p:to>
                                    </p:set>
                                    <p:animEffect transition="in" filter="blinds(horizontal)">
                                      <p:cBhvr>
                                        <p:cTn id="19" dur="500"/>
                                        <p:tgtEl>
                                          <p:spTgt spid="17410">
                                            <p:txEl>
                                              <p:pRg st="13" end="1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7410">
                                            <p:txEl>
                                              <p:pRg st="14" end="14"/>
                                            </p:txEl>
                                          </p:spTgt>
                                        </p:tgtEl>
                                        <p:attrNameLst>
                                          <p:attrName>style.visibility</p:attrName>
                                        </p:attrNameLst>
                                      </p:cBhvr>
                                      <p:to>
                                        <p:strVal val="visible"/>
                                      </p:to>
                                    </p:set>
                                    <p:animEffect transition="in" filter="blinds(horizontal)">
                                      <p:cBhvr>
                                        <p:cTn id="22" dur="500"/>
                                        <p:tgtEl>
                                          <p:spTgt spid="174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101" name="Rounded Rectangle 100"/>
          <p:cNvSpPr>
            <a:spLocks noChangeArrowheads="1"/>
          </p:cNvSpPr>
          <p:nvPr/>
        </p:nvSpPr>
        <p:spPr bwMode="auto">
          <a:xfrm>
            <a:off x="552450" y="3969806"/>
            <a:ext cx="7015163" cy="476250"/>
          </a:xfrm>
          <a:prstGeom prst="roundRect">
            <a:avLst>
              <a:gd name="adj" fmla="val 16667"/>
            </a:avLst>
          </a:prstGeom>
          <a:gradFill rotWithShape="1">
            <a:gsLst>
              <a:gs pos="0">
                <a:srgbClr val="6699FF"/>
              </a:gs>
              <a:gs pos="100000">
                <a:srgbClr val="042B7F"/>
              </a:gs>
            </a:gsLst>
            <a:lin ang="5400000"/>
          </a:gra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r>
              <a:rPr lang="en-US" sz="1800" dirty="0">
                <a:solidFill>
                  <a:prstClr val="white">
                    <a:lumMod val="85000"/>
                  </a:prstClr>
                </a:solidFill>
                <a:latin typeface="Calibri"/>
                <a:ea typeface="+mn-ea"/>
                <a:cs typeface="+mn-cs"/>
              </a:rPr>
              <a:t>Service Engine</a:t>
            </a:r>
          </a:p>
        </p:txBody>
      </p:sp>
      <p:sp>
        <p:nvSpPr>
          <p:cNvPr id="102" name="Rounded Rectangle 101"/>
          <p:cNvSpPr>
            <a:spLocks noChangeArrowheads="1"/>
          </p:cNvSpPr>
          <p:nvPr/>
        </p:nvSpPr>
        <p:spPr bwMode="auto">
          <a:xfrm>
            <a:off x="552450" y="3407831"/>
            <a:ext cx="7015163" cy="549275"/>
          </a:xfrm>
          <a:prstGeom prst="roundRect">
            <a:avLst>
              <a:gd name="adj" fmla="val 16667"/>
            </a:avLst>
          </a:prstGeom>
          <a:gradFill rotWithShape="1">
            <a:gsLst>
              <a:gs pos="0">
                <a:srgbClr val="6699FF"/>
              </a:gs>
              <a:gs pos="100000">
                <a:srgbClr val="042B7F"/>
              </a:gs>
            </a:gsLst>
            <a:lin ang="5400000"/>
          </a:gra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r>
              <a:rPr lang="en-US" sz="1800" dirty="0" err="1">
                <a:solidFill>
                  <a:prstClr val="white">
                    <a:lumMod val="85000"/>
                  </a:prstClr>
                </a:solidFill>
                <a:latin typeface="Calibri"/>
                <a:ea typeface="+mn-ea"/>
                <a:cs typeface="+mn-cs"/>
              </a:rPr>
              <a:t>pvAccess</a:t>
            </a:r>
            <a:r>
              <a:rPr lang="en-US" sz="1800" dirty="0">
                <a:solidFill>
                  <a:prstClr val="white">
                    <a:lumMod val="85000"/>
                  </a:prstClr>
                </a:solidFill>
                <a:latin typeface="Calibri"/>
                <a:ea typeface="+mn-ea"/>
                <a:cs typeface="+mn-cs"/>
              </a:rPr>
              <a:t>/</a:t>
            </a:r>
            <a:r>
              <a:rPr lang="en-US" sz="1800" dirty="0" err="1">
                <a:solidFill>
                  <a:prstClr val="white">
                    <a:lumMod val="85000"/>
                  </a:prstClr>
                </a:solidFill>
                <a:latin typeface="Calibri"/>
                <a:ea typeface="+mn-ea"/>
                <a:cs typeface="+mn-cs"/>
              </a:rPr>
              <a:t>channelRPC</a:t>
            </a:r>
            <a:endParaRPr lang="en-US" sz="1800" dirty="0">
              <a:solidFill>
                <a:prstClr val="white">
                  <a:lumMod val="85000"/>
                </a:prstClr>
              </a:solidFill>
              <a:latin typeface="Calibri"/>
              <a:ea typeface="+mn-ea"/>
              <a:cs typeface="+mn-cs"/>
            </a:endParaRPr>
          </a:p>
        </p:txBody>
      </p:sp>
      <p:sp>
        <p:nvSpPr>
          <p:cNvPr id="103" name="Rounded Rectangle 102"/>
          <p:cNvSpPr>
            <a:spLocks noChangeArrowheads="1"/>
          </p:cNvSpPr>
          <p:nvPr/>
        </p:nvSpPr>
        <p:spPr bwMode="auto">
          <a:xfrm>
            <a:off x="552450" y="1840969"/>
            <a:ext cx="703263" cy="404812"/>
          </a:xfrm>
          <a:prstGeom prst="roundRect">
            <a:avLst>
              <a:gd name="adj" fmla="val 16667"/>
            </a:avLst>
          </a:prstGeom>
          <a:gradFill rotWithShape="1">
            <a:gsLst>
              <a:gs pos="0">
                <a:srgbClr val="6699FF"/>
              </a:gs>
              <a:gs pos="100000">
                <a:srgbClr val="042B7F"/>
              </a:gs>
            </a:gsLst>
            <a:lin ang="5400000"/>
          </a:gradFill>
          <a:ln w="9525">
            <a:solidFill>
              <a:srgbClr val="7C6DB2"/>
            </a:solidFill>
            <a:round/>
            <a:headEnd/>
            <a:tailEnd/>
          </a:ln>
          <a:effectLst>
            <a:outerShdw blurRad="40000" dist="23000" dir="5400000" rotWithShape="0">
              <a:srgbClr val="000000">
                <a:alpha val="34998"/>
              </a:srgbClr>
            </a:outerShdw>
          </a:effectLst>
        </p:spPr>
        <p:txBody>
          <a:bodyPr lIns="0" rIns="0" anchor="ctr"/>
          <a:lstStyle/>
          <a:p>
            <a:pPr algn="ctr" defTabSz="457200" eaLnBrk="1" fontAlgn="auto" hangingPunct="1">
              <a:spcBef>
                <a:spcPts val="0"/>
              </a:spcBef>
              <a:spcAft>
                <a:spcPts val="0"/>
              </a:spcAft>
              <a:defRPr/>
            </a:pPr>
            <a:r>
              <a:rPr lang="en-US" sz="1800" dirty="0" err="1">
                <a:solidFill>
                  <a:prstClr val="white">
                    <a:lumMod val="85000"/>
                  </a:prstClr>
                </a:solidFill>
                <a:latin typeface="Calibri"/>
                <a:ea typeface="+mn-ea"/>
                <a:cs typeface="+mn-cs"/>
              </a:rPr>
              <a:t>PyQt</a:t>
            </a:r>
            <a:endParaRPr lang="en-US" sz="1800" dirty="0">
              <a:solidFill>
                <a:prstClr val="white">
                  <a:lumMod val="85000"/>
                </a:prstClr>
              </a:solidFill>
              <a:latin typeface="Calibri"/>
              <a:ea typeface="+mn-ea"/>
              <a:cs typeface="+mn-cs"/>
            </a:endParaRPr>
          </a:p>
        </p:txBody>
      </p:sp>
      <p:sp>
        <p:nvSpPr>
          <p:cNvPr id="18438" name="TextBox 26"/>
          <p:cNvSpPr txBox="1">
            <a:spLocks noChangeArrowheads="1"/>
          </p:cNvSpPr>
          <p:nvPr/>
        </p:nvSpPr>
        <p:spPr bwMode="auto">
          <a:xfrm>
            <a:off x="5935663" y="5027081"/>
            <a:ext cx="14271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200">
                <a:solidFill>
                  <a:srgbClr val="322F31"/>
                </a:solidFill>
              </a:rPr>
              <a:t>Channel Access</a:t>
            </a:r>
          </a:p>
        </p:txBody>
      </p:sp>
      <p:sp>
        <p:nvSpPr>
          <p:cNvPr id="105" name="Rounded Rectangle 104"/>
          <p:cNvSpPr>
            <a:spLocks noChangeArrowheads="1"/>
          </p:cNvSpPr>
          <p:nvPr/>
        </p:nvSpPr>
        <p:spPr bwMode="auto">
          <a:xfrm>
            <a:off x="4511675" y="4460344"/>
            <a:ext cx="3055938" cy="328612"/>
          </a:xfrm>
          <a:prstGeom prst="roundRect">
            <a:avLst>
              <a:gd name="adj" fmla="val 16667"/>
            </a:avLst>
          </a:prstGeom>
          <a:gradFill rotWithShape="1">
            <a:gsLst>
              <a:gs pos="0">
                <a:srgbClr val="6699FF"/>
              </a:gs>
              <a:gs pos="100000">
                <a:srgbClr val="042B7F"/>
              </a:gs>
            </a:gsLst>
            <a:lin ang="5400000"/>
          </a:gra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r>
              <a:rPr lang="en-US" sz="1600" dirty="0">
                <a:solidFill>
                  <a:prstClr val="white">
                    <a:lumMod val="85000"/>
                  </a:prstClr>
                </a:solidFill>
                <a:latin typeface="Calibri"/>
                <a:ea typeface="+mn-ea"/>
                <a:cs typeface="+mn-cs"/>
              </a:rPr>
              <a:t>Gather/C++</a:t>
            </a:r>
          </a:p>
        </p:txBody>
      </p:sp>
      <p:cxnSp>
        <p:nvCxnSpPr>
          <p:cNvPr id="106" name="Straight Arrow Connector 105"/>
          <p:cNvCxnSpPr>
            <a:cxnSpLocks noChangeShapeType="1"/>
          </p:cNvCxnSpPr>
          <p:nvPr/>
        </p:nvCxnSpPr>
        <p:spPr bwMode="auto">
          <a:xfrm>
            <a:off x="5916613" y="4788956"/>
            <a:ext cx="19050" cy="790575"/>
          </a:xfrm>
          <a:prstGeom prst="straightConnector1">
            <a:avLst/>
          </a:prstGeom>
          <a:noFill/>
          <a:ln w="25400">
            <a:solidFill>
              <a:srgbClr val="0000FF"/>
            </a:solidFill>
            <a:round/>
            <a:headEnd type="arrow" w="med" len="me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7" name="Rounded Rectangle 106"/>
          <p:cNvSpPr>
            <a:spLocks noChangeArrowheads="1"/>
          </p:cNvSpPr>
          <p:nvPr/>
        </p:nvSpPr>
        <p:spPr bwMode="auto">
          <a:xfrm>
            <a:off x="552450" y="2252131"/>
            <a:ext cx="4587875" cy="595313"/>
          </a:xfrm>
          <a:prstGeom prst="roundRect">
            <a:avLst>
              <a:gd name="adj" fmla="val 16667"/>
            </a:avLst>
          </a:prstGeom>
          <a:gradFill rotWithShape="1">
            <a:gsLst>
              <a:gs pos="0">
                <a:srgbClr val="6699FF"/>
              </a:gs>
              <a:gs pos="100000">
                <a:srgbClr val="042B7F"/>
              </a:gs>
            </a:gsLst>
            <a:lin ang="5400000"/>
          </a:gra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r>
              <a:rPr lang="en-US" sz="1600" dirty="0">
                <a:solidFill>
                  <a:prstClr val="white">
                    <a:lumMod val="85000"/>
                  </a:prstClr>
                </a:solidFill>
                <a:latin typeface="Calibri"/>
                <a:ea typeface="+mn-ea"/>
                <a:cs typeface="+mn-cs"/>
              </a:rPr>
              <a:t>Low Level Python Client Library </a:t>
            </a:r>
            <a:br>
              <a:rPr lang="en-US" sz="1600" dirty="0">
                <a:solidFill>
                  <a:prstClr val="white">
                    <a:lumMod val="85000"/>
                  </a:prstClr>
                </a:solidFill>
                <a:latin typeface="Calibri"/>
                <a:ea typeface="+mn-ea"/>
                <a:cs typeface="+mn-cs"/>
              </a:rPr>
            </a:br>
            <a:r>
              <a:rPr lang="en-US" sz="1600" dirty="0" err="1">
                <a:solidFill>
                  <a:prstClr val="white">
                    <a:lumMod val="85000"/>
                  </a:prstClr>
                </a:solidFill>
                <a:latin typeface="Calibri"/>
                <a:ea typeface="+mn-ea"/>
                <a:cs typeface="+mn-cs"/>
              </a:rPr>
              <a:t>pvAccess</a:t>
            </a:r>
            <a:r>
              <a:rPr lang="en-US" sz="1600" dirty="0">
                <a:solidFill>
                  <a:prstClr val="white">
                    <a:lumMod val="85000"/>
                  </a:prstClr>
                </a:solidFill>
                <a:latin typeface="Calibri"/>
                <a:ea typeface="+mn-ea"/>
                <a:cs typeface="+mn-cs"/>
              </a:rPr>
              <a:t>/</a:t>
            </a:r>
            <a:r>
              <a:rPr lang="en-US" sz="1600" dirty="0" err="1">
                <a:solidFill>
                  <a:prstClr val="white">
                    <a:lumMod val="85000"/>
                  </a:prstClr>
                </a:solidFill>
                <a:latin typeface="Calibri"/>
                <a:ea typeface="+mn-ea"/>
                <a:cs typeface="+mn-cs"/>
              </a:rPr>
              <a:t>channelRPC</a:t>
            </a:r>
            <a:r>
              <a:rPr lang="en-US" sz="1600" dirty="0">
                <a:solidFill>
                  <a:prstClr val="white">
                    <a:lumMod val="85000"/>
                  </a:prstClr>
                </a:solidFill>
                <a:latin typeface="Calibri"/>
                <a:ea typeface="+mn-ea"/>
                <a:cs typeface="+mn-cs"/>
              </a:rPr>
              <a:t> Client (C++)</a:t>
            </a:r>
          </a:p>
        </p:txBody>
      </p:sp>
      <p:sp>
        <p:nvSpPr>
          <p:cNvPr id="18442" name="TextBox 33"/>
          <p:cNvSpPr txBox="1">
            <a:spLocks noChangeArrowheads="1"/>
          </p:cNvSpPr>
          <p:nvPr/>
        </p:nvSpPr>
        <p:spPr bwMode="auto">
          <a:xfrm>
            <a:off x="4511675" y="3033181"/>
            <a:ext cx="93345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200">
                <a:solidFill>
                  <a:srgbClr val="000000"/>
                </a:solidFill>
              </a:rPr>
              <a:t>pvAccess</a:t>
            </a:r>
          </a:p>
        </p:txBody>
      </p:sp>
      <p:sp>
        <p:nvSpPr>
          <p:cNvPr id="109" name="Rounded Rectangle 108"/>
          <p:cNvSpPr>
            <a:spLocks noChangeArrowheads="1"/>
          </p:cNvSpPr>
          <p:nvPr/>
        </p:nvSpPr>
        <p:spPr bwMode="auto">
          <a:xfrm>
            <a:off x="557213" y="4460344"/>
            <a:ext cx="3878262" cy="328612"/>
          </a:xfrm>
          <a:prstGeom prst="roundRect">
            <a:avLst>
              <a:gd name="adj" fmla="val 16667"/>
            </a:avLst>
          </a:prstGeom>
          <a:gradFill rotWithShape="1">
            <a:gsLst>
              <a:gs pos="0">
                <a:srgbClr val="6699FF"/>
              </a:gs>
              <a:gs pos="100000">
                <a:srgbClr val="042B7F"/>
              </a:gs>
            </a:gsLst>
            <a:lin ang="5400000"/>
          </a:gra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r>
              <a:rPr lang="en-US" sz="1800" dirty="0">
                <a:solidFill>
                  <a:prstClr val="white">
                    <a:lumMod val="85000"/>
                  </a:prstClr>
                </a:solidFill>
                <a:latin typeface="Calibri"/>
                <a:ea typeface="+mn-ea"/>
                <a:cs typeface="+mn-cs"/>
              </a:rPr>
              <a:t>DSL-PY Module</a:t>
            </a:r>
          </a:p>
        </p:txBody>
      </p:sp>
      <p:sp>
        <p:nvSpPr>
          <p:cNvPr id="110" name="Rounded Rectangle 109"/>
          <p:cNvSpPr>
            <a:spLocks noChangeArrowheads="1"/>
          </p:cNvSpPr>
          <p:nvPr/>
        </p:nvSpPr>
        <p:spPr bwMode="auto">
          <a:xfrm>
            <a:off x="571500" y="4792131"/>
            <a:ext cx="3863975" cy="546100"/>
          </a:xfrm>
          <a:prstGeom prst="roundRect">
            <a:avLst>
              <a:gd name="adj" fmla="val 16667"/>
            </a:avLst>
          </a:prstGeom>
          <a:gradFill rotWithShape="1">
            <a:gsLst>
              <a:gs pos="0">
                <a:srgbClr val="6699FF"/>
              </a:gs>
              <a:gs pos="100000">
                <a:srgbClr val="042B7F"/>
              </a:gs>
            </a:gsLst>
            <a:lin ang="5400000"/>
          </a:gra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r>
              <a:rPr lang="en-US" sz="1800" dirty="0">
                <a:solidFill>
                  <a:prstClr val="white">
                    <a:lumMod val="85000"/>
                  </a:prstClr>
                </a:solidFill>
                <a:latin typeface="Calibri"/>
                <a:ea typeface="+mn-ea"/>
                <a:cs typeface="+mn-cs"/>
              </a:rPr>
              <a:t>PYMASAR </a:t>
            </a:r>
          </a:p>
          <a:p>
            <a:pPr algn="ctr" defTabSz="457200" eaLnBrk="1" fontAlgn="auto" hangingPunct="1">
              <a:spcBef>
                <a:spcPts val="0"/>
              </a:spcBef>
              <a:spcAft>
                <a:spcPts val="0"/>
              </a:spcAft>
              <a:defRPr/>
            </a:pPr>
            <a:r>
              <a:rPr lang="en-US" sz="1200" dirty="0">
                <a:solidFill>
                  <a:prstClr val="white">
                    <a:lumMod val="85000"/>
                  </a:prstClr>
                </a:solidFill>
                <a:latin typeface="Calibri"/>
                <a:ea typeface="+mn-ea"/>
                <a:cs typeface="+mn-cs"/>
              </a:rPr>
              <a:t>(SQLite)</a:t>
            </a:r>
          </a:p>
        </p:txBody>
      </p:sp>
      <p:sp>
        <p:nvSpPr>
          <p:cNvPr id="111" name="Rounded Rectangle 110"/>
          <p:cNvSpPr>
            <a:spLocks noChangeArrowheads="1"/>
          </p:cNvSpPr>
          <p:nvPr/>
        </p:nvSpPr>
        <p:spPr bwMode="auto">
          <a:xfrm>
            <a:off x="1284288" y="1834619"/>
            <a:ext cx="1063625" cy="404812"/>
          </a:xfrm>
          <a:prstGeom prst="roundRect">
            <a:avLst>
              <a:gd name="adj" fmla="val 16667"/>
            </a:avLst>
          </a:prstGeom>
          <a:solidFill>
            <a:srgbClr val="7CA553"/>
          </a:solidFill>
          <a:ln w="9525">
            <a:solidFill>
              <a:srgbClr val="7C6DB2"/>
            </a:solidFill>
            <a:round/>
            <a:headEnd/>
            <a:tailEnd/>
          </a:ln>
          <a:effectLst>
            <a:outerShdw blurRad="40000" dist="23000" dir="5400000" rotWithShape="0">
              <a:srgbClr val="000000">
                <a:alpha val="34998"/>
              </a:srgbClr>
            </a:outerShdw>
          </a:effectLst>
        </p:spPr>
        <p:txBody>
          <a:bodyPr lIns="0" rIns="0" anchor="ctr"/>
          <a:lstStyle/>
          <a:p>
            <a:pPr algn="ctr" defTabSz="457200" eaLnBrk="1" fontAlgn="auto" hangingPunct="1">
              <a:spcBef>
                <a:spcPts val="0"/>
              </a:spcBef>
              <a:spcAft>
                <a:spcPts val="0"/>
              </a:spcAft>
              <a:defRPr/>
            </a:pPr>
            <a:r>
              <a:rPr lang="en-US" sz="1800" dirty="0">
                <a:solidFill>
                  <a:prstClr val="white">
                    <a:lumMod val="85000"/>
                  </a:prstClr>
                </a:solidFill>
                <a:latin typeface="Calibri"/>
                <a:ea typeface="+mn-ea"/>
                <a:cs typeface="+mn-cs"/>
              </a:rPr>
              <a:t>Scripting</a:t>
            </a:r>
          </a:p>
        </p:txBody>
      </p:sp>
      <p:cxnSp>
        <p:nvCxnSpPr>
          <p:cNvPr id="112" name="Straight Connector 111"/>
          <p:cNvCxnSpPr>
            <a:cxnSpLocks noChangeShapeType="1"/>
          </p:cNvCxnSpPr>
          <p:nvPr/>
        </p:nvCxnSpPr>
        <p:spPr bwMode="auto">
          <a:xfrm>
            <a:off x="571500" y="2566456"/>
            <a:ext cx="4568825" cy="23813"/>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3" name="Snip Same Side Corner Rectangle 112"/>
          <p:cNvSpPr>
            <a:spLocks/>
          </p:cNvSpPr>
          <p:nvPr/>
        </p:nvSpPr>
        <p:spPr bwMode="auto">
          <a:xfrm>
            <a:off x="5513388" y="5579531"/>
            <a:ext cx="774700" cy="415925"/>
          </a:xfrm>
          <a:custGeom>
            <a:avLst/>
            <a:gdLst>
              <a:gd name="T0" fmla="*/ 69322 w 774546"/>
              <a:gd name="T1" fmla="*/ 0 h 415841"/>
              <a:gd name="T2" fmla="*/ 705378 w 774546"/>
              <a:gd name="T3" fmla="*/ 0 h 415841"/>
              <a:gd name="T4" fmla="*/ 774700 w 774546"/>
              <a:gd name="T5" fmla="*/ 69322 h 415841"/>
              <a:gd name="T6" fmla="*/ 774700 w 774546"/>
              <a:gd name="T7" fmla="*/ 415925 h 415841"/>
              <a:gd name="T8" fmla="*/ 774700 w 774546"/>
              <a:gd name="T9" fmla="*/ 415925 h 415841"/>
              <a:gd name="T10" fmla="*/ 0 w 774546"/>
              <a:gd name="T11" fmla="*/ 415925 h 415841"/>
              <a:gd name="T12" fmla="*/ 0 w 774546"/>
              <a:gd name="T13" fmla="*/ 415925 h 415841"/>
              <a:gd name="T14" fmla="*/ 0 w 774546"/>
              <a:gd name="T15" fmla="*/ 69322 h 415841"/>
              <a:gd name="T16" fmla="*/ 69322 w 774546"/>
              <a:gd name="T17" fmla="*/ 0 h 4158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4546"/>
              <a:gd name="T28" fmla="*/ 0 h 415841"/>
              <a:gd name="T29" fmla="*/ 774546 w 774546"/>
              <a:gd name="T30" fmla="*/ 415841 h 4158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4546" h="415841">
                <a:moveTo>
                  <a:pt x="69308" y="0"/>
                </a:moveTo>
                <a:lnTo>
                  <a:pt x="705238" y="0"/>
                </a:lnTo>
                <a:lnTo>
                  <a:pt x="774546" y="69308"/>
                </a:lnTo>
                <a:lnTo>
                  <a:pt x="774546" y="415841"/>
                </a:lnTo>
                <a:lnTo>
                  <a:pt x="0" y="415841"/>
                </a:lnTo>
                <a:lnTo>
                  <a:pt x="0" y="69308"/>
                </a:lnTo>
                <a:lnTo>
                  <a:pt x="69308" y="0"/>
                </a:lnTo>
                <a:close/>
              </a:path>
            </a:pathLst>
          </a:custGeom>
          <a:solidFill>
            <a:schemeClr val="bg1"/>
          </a:solidFill>
          <a:ln w="9525">
            <a:solidFill>
              <a:srgbClr val="7C6DB2"/>
            </a:solidFill>
            <a:miter lim="800000"/>
            <a:headEnd/>
            <a:tailEnd/>
          </a:ln>
          <a:effectLst>
            <a:outerShdw blurRad="40000" dist="23000" dir="5400000" rotWithShape="0">
              <a:srgbClr val="000000">
                <a:alpha val="34998"/>
              </a:srgbClr>
            </a:outerShdw>
          </a:effectLst>
        </p:spPr>
        <p:txBody>
          <a:bodyPr lIns="0" rIns="0" bIns="0"/>
          <a:lstStyle/>
          <a:p>
            <a:pPr algn="ctr" defTabSz="457200" eaLnBrk="1" fontAlgn="auto" hangingPunct="1">
              <a:spcBef>
                <a:spcPts val="0"/>
              </a:spcBef>
              <a:spcAft>
                <a:spcPts val="0"/>
              </a:spcAft>
              <a:defRPr/>
            </a:pPr>
            <a:r>
              <a:rPr lang="en-US" sz="1600" dirty="0">
                <a:solidFill>
                  <a:srgbClr val="000000"/>
                </a:solidFill>
                <a:latin typeface="Calibri"/>
                <a:ea typeface="+mn-ea"/>
                <a:cs typeface="+mn-cs"/>
              </a:rPr>
              <a:t>IOC</a:t>
            </a:r>
          </a:p>
        </p:txBody>
      </p:sp>
      <p:cxnSp>
        <p:nvCxnSpPr>
          <p:cNvPr id="114" name="Straight Connector 113"/>
          <p:cNvCxnSpPr>
            <a:cxnSpLocks noChangeShapeType="1"/>
          </p:cNvCxnSpPr>
          <p:nvPr/>
        </p:nvCxnSpPr>
        <p:spPr bwMode="auto">
          <a:xfrm>
            <a:off x="4930775" y="5338231"/>
            <a:ext cx="1944688" cy="0"/>
          </a:xfrm>
          <a:prstGeom prst="line">
            <a:avLst/>
          </a:prstGeom>
          <a:noFill/>
          <a:ln w="25400">
            <a:solidFill>
              <a:srgbClr val="0000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5" name="Straight Connector 114"/>
          <p:cNvCxnSpPr>
            <a:cxnSpLocks noChangeShapeType="1"/>
          </p:cNvCxnSpPr>
          <p:nvPr/>
        </p:nvCxnSpPr>
        <p:spPr bwMode="auto">
          <a:xfrm>
            <a:off x="4951413" y="5338231"/>
            <a:ext cx="0" cy="288925"/>
          </a:xfrm>
          <a:prstGeom prst="line">
            <a:avLst/>
          </a:prstGeom>
          <a:noFill/>
          <a:ln w="25400">
            <a:solidFill>
              <a:srgbClr val="0000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6" name="Snip Same Side Corner Rectangle 115"/>
          <p:cNvSpPr>
            <a:spLocks/>
          </p:cNvSpPr>
          <p:nvPr/>
        </p:nvSpPr>
        <p:spPr bwMode="auto">
          <a:xfrm>
            <a:off x="4551363" y="5579531"/>
            <a:ext cx="774700" cy="415925"/>
          </a:xfrm>
          <a:custGeom>
            <a:avLst/>
            <a:gdLst>
              <a:gd name="T0" fmla="*/ 69322 w 774546"/>
              <a:gd name="T1" fmla="*/ 0 h 415841"/>
              <a:gd name="T2" fmla="*/ 705378 w 774546"/>
              <a:gd name="T3" fmla="*/ 0 h 415841"/>
              <a:gd name="T4" fmla="*/ 774700 w 774546"/>
              <a:gd name="T5" fmla="*/ 69322 h 415841"/>
              <a:gd name="T6" fmla="*/ 774700 w 774546"/>
              <a:gd name="T7" fmla="*/ 415925 h 415841"/>
              <a:gd name="T8" fmla="*/ 774700 w 774546"/>
              <a:gd name="T9" fmla="*/ 415925 h 415841"/>
              <a:gd name="T10" fmla="*/ 0 w 774546"/>
              <a:gd name="T11" fmla="*/ 415925 h 415841"/>
              <a:gd name="T12" fmla="*/ 0 w 774546"/>
              <a:gd name="T13" fmla="*/ 415925 h 415841"/>
              <a:gd name="T14" fmla="*/ 0 w 774546"/>
              <a:gd name="T15" fmla="*/ 69322 h 415841"/>
              <a:gd name="T16" fmla="*/ 69322 w 774546"/>
              <a:gd name="T17" fmla="*/ 0 h 4158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4546"/>
              <a:gd name="T28" fmla="*/ 0 h 415841"/>
              <a:gd name="T29" fmla="*/ 774546 w 774546"/>
              <a:gd name="T30" fmla="*/ 415841 h 4158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4546" h="415841">
                <a:moveTo>
                  <a:pt x="69308" y="0"/>
                </a:moveTo>
                <a:lnTo>
                  <a:pt x="705238" y="0"/>
                </a:lnTo>
                <a:lnTo>
                  <a:pt x="774546" y="69308"/>
                </a:lnTo>
                <a:lnTo>
                  <a:pt x="774546" y="415841"/>
                </a:lnTo>
                <a:lnTo>
                  <a:pt x="0" y="415841"/>
                </a:lnTo>
                <a:lnTo>
                  <a:pt x="0" y="69308"/>
                </a:lnTo>
                <a:lnTo>
                  <a:pt x="69308" y="0"/>
                </a:lnTo>
                <a:close/>
              </a:path>
            </a:pathLst>
          </a:custGeom>
          <a:solidFill>
            <a:schemeClr val="bg1"/>
          </a:solidFill>
          <a:ln w="9525">
            <a:solidFill>
              <a:srgbClr val="7C6DB2"/>
            </a:solidFill>
            <a:miter lim="800000"/>
            <a:headEnd/>
            <a:tailEnd/>
          </a:ln>
          <a:effectLst>
            <a:outerShdw blurRad="40000" dist="23000" dir="5400000" rotWithShape="0">
              <a:srgbClr val="000000">
                <a:alpha val="34998"/>
              </a:srgbClr>
            </a:outerShdw>
          </a:effectLst>
        </p:spPr>
        <p:txBody>
          <a:bodyPr lIns="0" rIns="0" bIns="0"/>
          <a:lstStyle/>
          <a:p>
            <a:pPr algn="ctr" defTabSz="457200" eaLnBrk="1" fontAlgn="auto" hangingPunct="1">
              <a:spcBef>
                <a:spcPts val="0"/>
              </a:spcBef>
              <a:spcAft>
                <a:spcPts val="0"/>
              </a:spcAft>
              <a:defRPr/>
            </a:pPr>
            <a:r>
              <a:rPr lang="en-US" sz="1600" dirty="0">
                <a:solidFill>
                  <a:prstClr val="black"/>
                </a:solidFill>
                <a:latin typeface="Calibri"/>
                <a:ea typeface="+mn-ea"/>
                <a:cs typeface="+mn-cs"/>
              </a:rPr>
              <a:t>IOC</a:t>
            </a:r>
          </a:p>
        </p:txBody>
      </p:sp>
      <p:cxnSp>
        <p:nvCxnSpPr>
          <p:cNvPr id="117" name="Straight Connector 116"/>
          <p:cNvCxnSpPr>
            <a:cxnSpLocks noChangeShapeType="1"/>
          </p:cNvCxnSpPr>
          <p:nvPr/>
        </p:nvCxnSpPr>
        <p:spPr bwMode="auto">
          <a:xfrm>
            <a:off x="6864350" y="5338231"/>
            <a:ext cx="0" cy="288925"/>
          </a:xfrm>
          <a:prstGeom prst="line">
            <a:avLst/>
          </a:prstGeom>
          <a:noFill/>
          <a:ln w="25400">
            <a:solidFill>
              <a:srgbClr val="0000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8" name="Snip Same Side Corner Rectangle 117"/>
          <p:cNvSpPr>
            <a:spLocks/>
          </p:cNvSpPr>
          <p:nvPr/>
        </p:nvSpPr>
        <p:spPr bwMode="auto">
          <a:xfrm>
            <a:off x="6483350" y="5579531"/>
            <a:ext cx="774700" cy="415925"/>
          </a:xfrm>
          <a:custGeom>
            <a:avLst/>
            <a:gdLst>
              <a:gd name="T0" fmla="*/ 69322 w 774546"/>
              <a:gd name="T1" fmla="*/ 0 h 415841"/>
              <a:gd name="T2" fmla="*/ 705378 w 774546"/>
              <a:gd name="T3" fmla="*/ 0 h 415841"/>
              <a:gd name="T4" fmla="*/ 774700 w 774546"/>
              <a:gd name="T5" fmla="*/ 69322 h 415841"/>
              <a:gd name="T6" fmla="*/ 774700 w 774546"/>
              <a:gd name="T7" fmla="*/ 415925 h 415841"/>
              <a:gd name="T8" fmla="*/ 774700 w 774546"/>
              <a:gd name="T9" fmla="*/ 415925 h 415841"/>
              <a:gd name="T10" fmla="*/ 0 w 774546"/>
              <a:gd name="T11" fmla="*/ 415925 h 415841"/>
              <a:gd name="T12" fmla="*/ 0 w 774546"/>
              <a:gd name="T13" fmla="*/ 415925 h 415841"/>
              <a:gd name="T14" fmla="*/ 0 w 774546"/>
              <a:gd name="T15" fmla="*/ 69322 h 415841"/>
              <a:gd name="T16" fmla="*/ 69322 w 774546"/>
              <a:gd name="T17" fmla="*/ 0 h 4158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4546"/>
              <a:gd name="T28" fmla="*/ 0 h 415841"/>
              <a:gd name="T29" fmla="*/ 774546 w 774546"/>
              <a:gd name="T30" fmla="*/ 415841 h 4158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4546" h="415841">
                <a:moveTo>
                  <a:pt x="69308" y="0"/>
                </a:moveTo>
                <a:lnTo>
                  <a:pt x="705238" y="0"/>
                </a:lnTo>
                <a:lnTo>
                  <a:pt x="774546" y="69308"/>
                </a:lnTo>
                <a:lnTo>
                  <a:pt x="774546" y="415841"/>
                </a:lnTo>
                <a:lnTo>
                  <a:pt x="0" y="415841"/>
                </a:lnTo>
                <a:lnTo>
                  <a:pt x="0" y="69308"/>
                </a:lnTo>
                <a:lnTo>
                  <a:pt x="69308" y="0"/>
                </a:lnTo>
                <a:close/>
              </a:path>
            </a:pathLst>
          </a:custGeom>
          <a:solidFill>
            <a:schemeClr val="bg1"/>
          </a:solidFill>
          <a:ln w="9525">
            <a:solidFill>
              <a:srgbClr val="7C6DB2"/>
            </a:solidFill>
            <a:miter lim="800000"/>
            <a:headEnd/>
            <a:tailEnd/>
          </a:ln>
          <a:effectLst>
            <a:outerShdw blurRad="40000" dist="23000" dir="5400000" rotWithShape="0">
              <a:srgbClr val="000000">
                <a:alpha val="34998"/>
              </a:srgbClr>
            </a:outerShdw>
          </a:effectLst>
        </p:spPr>
        <p:txBody>
          <a:bodyPr lIns="0" rIns="0" bIns="0"/>
          <a:lstStyle/>
          <a:p>
            <a:pPr algn="ctr" defTabSz="457200" eaLnBrk="1" fontAlgn="auto" hangingPunct="1">
              <a:spcBef>
                <a:spcPts val="0"/>
              </a:spcBef>
              <a:spcAft>
                <a:spcPts val="0"/>
              </a:spcAft>
              <a:defRPr/>
            </a:pPr>
            <a:r>
              <a:rPr lang="en-US" sz="1600" dirty="0">
                <a:solidFill>
                  <a:srgbClr val="000000"/>
                </a:solidFill>
                <a:latin typeface="Calibri"/>
                <a:ea typeface="+mn-ea"/>
                <a:cs typeface="+mn-cs"/>
              </a:rPr>
              <a:t>IOC</a:t>
            </a:r>
          </a:p>
        </p:txBody>
      </p:sp>
      <p:cxnSp>
        <p:nvCxnSpPr>
          <p:cNvPr id="119" name="Straight Connector 118"/>
          <p:cNvCxnSpPr>
            <a:cxnSpLocks noChangeShapeType="1"/>
          </p:cNvCxnSpPr>
          <p:nvPr/>
        </p:nvCxnSpPr>
        <p:spPr bwMode="auto">
          <a:xfrm>
            <a:off x="2519363" y="3077631"/>
            <a:ext cx="4002087" cy="0"/>
          </a:xfrm>
          <a:prstGeom prst="line">
            <a:avLst/>
          </a:prstGeom>
          <a:noFill/>
          <a:ln w="25400">
            <a:solidFill>
              <a:srgbClr val="008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0" name="Straight Arrow Connector 119"/>
          <p:cNvCxnSpPr>
            <a:cxnSpLocks noChangeShapeType="1"/>
          </p:cNvCxnSpPr>
          <p:nvPr/>
        </p:nvCxnSpPr>
        <p:spPr bwMode="auto">
          <a:xfrm>
            <a:off x="4262438" y="3077631"/>
            <a:ext cx="0" cy="330200"/>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1" name="Straight Arrow Connector 120"/>
          <p:cNvCxnSpPr>
            <a:cxnSpLocks noChangeShapeType="1"/>
          </p:cNvCxnSpPr>
          <p:nvPr/>
        </p:nvCxnSpPr>
        <p:spPr bwMode="auto">
          <a:xfrm flipV="1">
            <a:off x="2528888" y="2847444"/>
            <a:ext cx="0" cy="230187"/>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2" name="Rounded Rectangle 121"/>
          <p:cNvSpPr>
            <a:spLocks noChangeArrowheads="1"/>
          </p:cNvSpPr>
          <p:nvPr/>
        </p:nvSpPr>
        <p:spPr bwMode="auto">
          <a:xfrm>
            <a:off x="2389188" y="1436156"/>
            <a:ext cx="2735262" cy="404813"/>
          </a:xfrm>
          <a:prstGeom prst="roundRect">
            <a:avLst>
              <a:gd name="adj" fmla="val 16667"/>
            </a:avLst>
          </a:prstGeom>
          <a:solidFill>
            <a:srgbClr val="7CA553"/>
          </a:solidFill>
          <a:ln w="9525">
            <a:solidFill>
              <a:srgbClr val="7C6DB2"/>
            </a:solidFill>
            <a:round/>
            <a:headEnd/>
            <a:tailEnd/>
          </a:ln>
          <a:effectLst>
            <a:outerShdw blurRad="40000" dist="23000" dir="5400000" rotWithShape="0">
              <a:srgbClr val="000000">
                <a:alpha val="34998"/>
              </a:srgbClr>
            </a:outerShdw>
          </a:effectLst>
        </p:spPr>
        <p:txBody>
          <a:bodyPr lIns="0" rIns="0" anchor="ctr"/>
          <a:lstStyle/>
          <a:p>
            <a:pPr algn="ctr" defTabSz="457200" eaLnBrk="1" fontAlgn="auto" hangingPunct="1">
              <a:spcBef>
                <a:spcPts val="0"/>
              </a:spcBef>
              <a:spcAft>
                <a:spcPts val="0"/>
              </a:spcAft>
              <a:defRPr/>
            </a:pPr>
            <a:r>
              <a:rPr lang="en-US" sz="1800" dirty="0">
                <a:solidFill>
                  <a:prstClr val="white">
                    <a:lumMod val="85000"/>
                  </a:prstClr>
                </a:solidFill>
                <a:latin typeface="Calibri"/>
                <a:ea typeface="+mn-ea"/>
                <a:cs typeface="+mn-cs"/>
              </a:rPr>
              <a:t>Scripting</a:t>
            </a:r>
          </a:p>
        </p:txBody>
      </p:sp>
      <p:cxnSp>
        <p:nvCxnSpPr>
          <p:cNvPr id="123" name="Straight Arrow Connector 122"/>
          <p:cNvCxnSpPr>
            <a:cxnSpLocks noChangeShapeType="1"/>
          </p:cNvCxnSpPr>
          <p:nvPr/>
        </p:nvCxnSpPr>
        <p:spPr bwMode="auto">
          <a:xfrm flipV="1">
            <a:off x="6500813" y="2847444"/>
            <a:ext cx="0" cy="230187"/>
          </a:xfrm>
          <a:prstGeom prst="straightConnector1">
            <a:avLst/>
          </a:prstGeom>
          <a:noFill/>
          <a:ln w="25400">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4" name="Rounded Rectangle 123"/>
          <p:cNvSpPr>
            <a:spLocks noChangeArrowheads="1"/>
          </p:cNvSpPr>
          <p:nvPr/>
        </p:nvSpPr>
        <p:spPr bwMode="auto">
          <a:xfrm>
            <a:off x="2389188" y="1840969"/>
            <a:ext cx="2735262" cy="404812"/>
          </a:xfrm>
          <a:prstGeom prst="roundRect">
            <a:avLst>
              <a:gd name="adj" fmla="val 16667"/>
            </a:avLst>
          </a:prstGeom>
          <a:solidFill>
            <a:srgbClr val="5B4C90"/>
          </a:solidFill>
          <a:ln w="9525">
            <a:solidFill>
              <a:srgbClr val="7C6DB2"/>
            </a:solidFill>
            <a:round/>
            <a:headEnd/>
            <a:tailEnd/>
          </a:ln>
          <a:effectLst>
            <a:outerShdw blurRad="40000" dist="23000" dir="5400000" rotWithShape="0">
              <a:srgbClr val="000000">
                <a:alpha val="34998"/>
              </a:srgbClr>
            </a:outerShdw>
          </a:effectLst>
        </p:spPr>
        <p:txBody>
          <a:bodyPr lIns="0" rIns="0" anchor="ctr"/>
          <a:lstStyle/>
          <a:p>
            <a:pPr algn="ctr" defTabSz="457200" eaLnBrk="1" fontAlgn="auto" hangingPunct="1">
              <a:spcBef>
                <a:spcPts val="0"/>
              </a:spcBef>
              <a:spcAft>
                <a:spcPts val="0"/>
              </a:spcAft>
              <a:defRPr/>
            </a:pPr>
            <a:r>
              <a:rPr lang="en-US" sz="1800" dirty="0">
                <a:solidFill>
                  <a:prstClr val="white">
                    <a:lumMod val="85000"/>
                  </a:prstClr>
                </a:solidFill>
                <a:latin typeface="Calibri"/>
                <a:ea typeface="+mn-ea"/>
                <a:cs typeface="+mn-cs"/>
              </a:rPr>
              <a:t>High Level Scripting API</a:t>
            </a:r>
          </a:p>
        </p:txBody>
      </p:sp>
      <p:sp>
        <p:nvSpPr>
          <p:cNvPr id="125" name="Rounded Rectangle 124"/>
          <p:cNvSpPr>
            <a:spLocks noChangeArrowheads="1"/>
          </p:cNvSpPr>
          <p:nvPr/>
        </p:nvSpPr>
        <p:spPr bwMode="auto">
          <a:xfrm>
            <a:off x="5241925" y="1634594"/>
            <a:ext cx="1163962" cy="595312"/>
          </a:xfrm>
          <a:prstGeom prst="roundRect">
            <a:avLst>
              <a:gd name="adj" fmla="val 16667"/>
            </a:avLst>
          </a:prstGeom>
          <a:solidFill>
            <a:srgbClr val="800000"/>
          </a:soli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r>
              <a:rPr lang="en-US" sz="1600" dirty="0" smtClean="0">
                <a:solidFill>
                  <a:prstClr val="white">
                    <a:lumMod val="85000"/>
                  </a:prstClr>
                </a:solidFill>
                <a:latin typeface="Calibri"/>
                <a:ea typeface="+mn-ea"/>
                <a:cs typeface="+mn-cs"/>
              </a:rPr>
              <a:t>CS-Studio/</a:t>
            </a:r>
            <a:r>
              <a:rPr lang="en-US" sz="1600" dirty="0">
                <a:solidFill>
                  <a:prstClr val="white">
                    <a:lumMod val="85000"/>
                  </a:prstClr>
                </a:solidFill>
                <a:latin typeface="Calibri"/>
                <a:ea typeface="+mn-ea"/>
                <a:cs typeface="+mn-cs"/>
              </a:rPr>
              <a:t>BOY</a:t>
            </a:r>
          </a:p>
        </p:txBody>
      </p:sp>
      <p:sp>
        <p:nvSpPr>
          <p:cNvPr id="126" name="Rounded Rectangle 125"/>
          <p:cNvSpPr>
            <a:spLocks noChangeArrowheads="1"/>
          </p:cNvSpPr>
          <p:nvPr/>
        </p:nvSpPr>
        <p:spPr bwMode="auto">
          <a:xfrm>
            <a:off x="5241925" y="2252131"/>
            <a:ext cx="2339975" cy="595313"/>
          </a:xfrm>
          <a:prstGeom prst="roundRect">
            <a:avLst>
              <a:gd name="adj" fmla="val 16667"/>
            </a:avLst>
          </a:prstGeom>
          <a:solidFill>
            <a:srgbClr val="800000"/>
          </a:soli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r>
              <a:rPr lang="en-US" sz="1600" dirty="0" err="1">
                <a:solidFill>
                  <a:prstClr val="white">
                    <a:lumMod val="85000"/>
                  </a:prstClr>
                </a:solidFill>
                <a:latin typeface="Calibri"/>
                <a:ea typeface="+mn-ea"/>
                <a:cs typeface="+mn-cs"/>
              </a:rPr>
              <a:t>pvAccess</a:t>
            </a:r>
            <a:r>
              <a:rPr lang="en-US" sz="1600" dirty="0">
                <a:solidFill>
                  <a:prstClr val="white">
                    <a:lumMod val="85000"/>
                  </a:prstClr>
                </a:solidFill>
                <a:latin typeface="Calibri"/>
                <a:ea typeface="+mn-ea"/>
                <a:cs typeface="+mn-cs"/>
              </a:rPr>
              <a:t> Client </a:t>
            </a:r>
            <a:r>
              <a:rPr lang="en-US" sz="1600" dirty="0" smtClean="0">
                <a:solidFill>
                  <a:prstClr val="white">
                    <a:lumMod val="85000"/>
                  </a:prstClr>
                </a:solidFill>
                <a:latin typeface="Calibri"/>
                <a:ea typeface="+mn-ea"/>
                <a:cs typeface="+mn-cs"/>
              </a:rPr>
              <a:t>Library </a:t>
            </a:r>
            <a:r>
              <a:rPr lang="en-US" sz="1600" dirty="0">
                <a:solidFill>
                  <a:prstClr val="white">
                    <a:lumMod val="85000"/>
                  </a:prstClr>
                </a:solidFill>
                <a:latin typeface="Calibri"/>
                <a:ea typeface="+mn-ea"/>
                <a:cs typeface="+mn-cs"/>
              </a:rPr>
              <a:t>(Java)</a:t>
            </a:r>
          </a:p>
        </p:txBody>
      </p:sp>
      <p:grpSp>
        <p:nvGrpSpPr>
          <p:cNvPr id="18461" name="Group 126"/>
          <p:cNvGrpSpPr>
            <a:grpSpLocks/>
          </p:cNvGrpSpPr>
          <p:nvPr/>
        </p:nvGrpSpPr>
        <p:grpSpPr bwMode="auto">
          <a:xfrm>
            <a:off x="595313" y="5996520"/>
            <a:ext cx="1477962" cy="307975"/>
            <a:chOff x="7106092" y="1962360"/>
            <a:chExt cx="1202505" cy="307777"/>
          </a:xfrm>
        </p:grpSpPr>
        <p:sp>
          <p:nvSpPr>
            <p:cNvPr id="138" name="Rounded Rectangle 137"/>
            <p:cNvSpPr>
              <a:spLocks noChangeArrowheads="1"/>
            </p:cNvSpPr>
            <p:nvPr/>
          </p:nvSpPr>
          <p:spPr bwMode="auto">
            <a:xfrm>
              <a:off x="7106092" y="2032165"/>
              <a:ext cx="457236" cy="218934"/>
            </a:xfrm>
            <a:prstGeom prst="roundRect">
              <a:avLst>
                <a:gd name="adj" fmla="val 16667"/>
              </a:avLst>
            </a:prstGeom>
            <a:gradFill rotWithShape="1">
              <a:gsLst>
                <a:gs pos="0">
                  <a:srgbClr val="6699FF"/>
                </a:gs>
                <a:gs pos="100000">
                  <a:srgbClr val="042B7F"/>
                </a:gs>
              </a:gsLst>
              <a:lin ang="5400000"/>
            </a:gradFill>
            <a:ln w="9525">
              <a:solidFill>
                <a:srgbClr val="7C6DB2"/>
              </a:solidFill>
              <a:round/>
              <a:headEnd/>
              <a:tailEnd/>
            </a:ln>
            <a:effectLst>
              <a:outerShdw blurRad="40000" dist="23000" dir="5400000" rotWithShape="0">
                <a:srgbClr val="000000">
                  <a:alpha val="34998"/>
                </a:srgbClr>
              </a:outerShdw>
            </a:effectLst>
          </p:spPr>
          <p:txBody>
            <a:bodyPr lIns="0" rIns="0" anchor="ctr"/>
            <a:lstStyle/>
            <a:p>
              <a:pPr algn="ctr" defTabSz="457200" eaLnBrk="1" fontAlgn="auto" hangingPunct="1">
                <a:spcBef>
                  <a:spcPts val="0"/>
                </a:spcBef>
                <a:spcAft>
                  <a:spcPts val="0"/>
                </a:spcAft>
                <a:defRPr/>
              </a:pPr>
              <a:endParaRPr lang="en-US" sz="1800" dirty="0">
                <a:solidFill>
                  <a:prstClr val="white">
                    <a:lumMod val="85000"/>
                  </a:prstClr>
                </a:solidFill>
                <a:latin typeface="Calibri"/>
                <a:ea typeface="+mn-ea"/>
                <a:cs typeface="+mn-cs"/>
              </a:endParaRPr>
            </a:p>
          </p:txBody>
        </p:sp>
        <p:sp>
          <p:nvSpPr>
            <p:cNvPr id="139" name="TextBox 138"/>
            <p:cNvSpPr txBox="1"/>
            <p:nvPr/>
          </p:nvSpPr>
          <p:spPr>
            <a:xfrm>
              <a:off x="7516830" y="1962360"/>
              <a:ext cx="791767" cy="307777"/>
            </a:xfrm>
            <a:prstGeom prst="rect">
              <a:avLst/>
            </a:prstGeom>
            <a:noFill/>
          </p:spPr>
          <p:txBody>
            <a:bodyPr wrap="none">
              <a:spAutoFit/>
            </a:bodyPr>
            <a:lstStyle/>
            <a:p>
              <a:pPr defTabSz="457200" eaLnBrk="1" fontAlgn="auto" hangingPunct="1">
                <a:spcBef>
                  <a:spcPts val="0"/>
                </a:spcBef>
                <a:spcAft>
                  <a:spcPts val="0"/>
                </a:spcAft>
                <a:defRPr/>
              </a:pPr>
              <a:r>
                <a:rPr lang="en-US" sz="1400" dirty="0">
                  <a:solidFill>
                    <a:prstClr val="black"/>
                  </a:solidFill>
                  <a:latin typeface="Calibri"/>
                  <a:ea typeface="+mn-ea"/>
                  <a:cs typeface="+mn-cs"/>
                </a:rPr>
                <a:t>Finished</a:t>
              </a:r>
            </a:p>
          </p:txBody>
        </p:sp>
      </p:grpSp>
      <p:sp>
        <p:nvSpPr>
          <p:cNvPr id="136" name="Rounded Rectangle 135"/>
          <p:cNvSpPr>
            <a:spLocks noChangeArrowheads="1"/>
          </p:cNvSpPr>
          <p:nvPr/>
        </p:nvSpPr>
        <p:spPr bwMode="auto">
          <a:xfrm>
            <a:off x="2066925" y="6085420"/>
            <a:ext cx="561975" cy="219075"/>
          </a:xfrm>
          <a:prstGeom prst="roundRect">
            <a:avLst>
              <a:gd name="adj" fmla="val 16667"/>
            </a:avLst>
          </a:prstGeom>
          <a:solidFill>
            <a:srgbClr val="7CA553"/>
          </a:solidFill>
          <a:ln w="9525">
            <a:solidFill>
              <a:srgbClr val="7C6DB2"/>
            </a:solidFill>
            <a:round/>
            <a:headEnd/>
            <a:tailEnd/>
          </a:ln>
          <a:effectLst>
            <a:outerShdw blurRad="40000" dist="23000" dir="5400000" rotWithShape="0">
              <a:srgbClr val="000000">
                <a:alpha val="34998"/>
              </a:srgbClr>
            </a:outerShdw>
          </a:effectLst>
        </p:spPr>
        <p:txBody>
          <a:bodyPr lIns="0" rIns="0" anchor="ctr"/>
          <a:lstStyle/>
          <a:p>
            <a:pPr algn="ctr" defTabSz="457200" eaLnBrk="1" fontAlgn="auto" hangingPunct="1">
              <a:spcBef>
                <a:spcPts val="0"/>
              </a:spcBef>
              <a:spcAft>
                <a:spcPts val="0"/>
              </a:spcAft>
              <a:defRPr/>
            </a:pPr>
            <a:endParaRPr lang="en-US" sz="1800" dirty="0">
              <a:solidFill>
                <a:prstClr val="white">
                  <a:lumMod val="85000"/>
                </a:prstClr>
              </a:solidFill>
              <a:latin typeface="Calibri"/>
              <a:ea typeface="+mn-ea"/>
              <a:cs typeface="+mn-cs"/>
            </a:endParaRPr>
          </a:p>
        </p:txBody>
      </p:sp>
      <p:sp>
        <p:nvSpPr>
          <p:cNvPr id="137" name="TextBox 136"/>
          <p:cNvSpPr txBox="1"/>
          <p:nvPr/>
        </p:nvSpPr>
        <p:spPr>
          <a:xfrm>
            <a:off x="2571750" y="6029858"/>
            <a:ext cx="1136650" cy="307975"/>
          </a:xfrm>
          <a:prstGeom prst="rect">
            <a:avLst/>
          </a:prstGeom>
          <a:noFill/>
        </p:spPr>
        <p:txBody>
          <a:bodyPr wrap="none">
            <a:spAutoFit/>
          </a:bodyPr>
          <a:lstStyle/>
          <a:p>
            <a:pPr defTabSz="457200" eaLnBrk="1" fontAlgn="auto" hangingPunct="1">
              <a:spcBef>
                <a:spcPts val="0"/>
              </a:spcBef>
              <a:spcAft>
                <a:spcPts val="0"/>
              </a:spcAft>
              <a:defRPr/>
            </a:pPr>
            <a:r>
              <a:rPr lang="en-US" sz="1400" dirty="0">
                <a:solidFill>
                  <a:prstClr val="black"/>
                </a:solidFill>
                <a:latin typeface="Calibri"/>
                <a:ea typeface="+mn-ea"/>
                <a:cs typeface="+mn-cs"/>
              </a:rPr>
              <a:t>User Apps</a:t>
            </a:r>
          </a:p>
        </p:txBody>
      </p:sp>
      <p:grpSp>
        <p:nvGrpSpPr>
          <p:cNvPr id="18464" name="Group 128"/>
          <p:cNvGrpSpPr>
            <a:grpSpLocks/>
          </p:cNvGrpSpPr>
          <p:nvPr/>
        </p:nvGrpSpPr>
        <p:grpSpPr bwMode="auto">
          <a:xfrm>
            <a:off x="4003675" y="6029858"/>
            <a:ext cx="1560513" cy="307975"/>
            <a:chOff x="7106093" y="3146129"/>
            <a:chExt cx="1270507" cy="307777"/>
          </a:xfrm>
        </p:grpSpPr>
        <p:sp>
          <p:nvSpPr>
            <p:cNvPr id="134" name="Rounded Rectangle 133"/>
            <p:cNvSpPr>
              <a:spLocks noChangeArrowheads="1"/>
            </p:cNvSpPr>
            <p:nvPr/>
          </p:nvSpPr>
          <p:spPr bwMode="auto">
            <a:xfrm>
              <a:off x="7106093" y="3215934"/>
              <a:ext cx="457537" cy="220520"/>
            </a:xfrm>
            <a:prstGeom prst="roundRect">
              <a:avLst>
                <a:gd name="adj" fmla="val 16667"/>
              </a:avLst>
            </a:prstGeom>
            <a:solidFill>
              <a:srgbClr val="5B4C90"/>
            </a:solidFill>
            <a:ln w="9525">
              <a:solidFill>
                <a:srgbClr val="7C6DB2"/>
              </a:solidFill>
              <a:round/>
              <a:headEnd/>
              <a:tailEnd/>
            </a:ln>
            <a:effectLst>
              <a:outerShdw blurRad="40000" dist="23000" dir="5400000" rotWithShape="0">
                <a:srgbClr val="000000">
                  <a:alpha val="34998"/>
                </a:srgbClr>
              </a:outerShdw>
            </a:effectLst>
          </p:spPr>
          <p:txBody>
            <a:bodyPr lIns="0" rIns="0" anchor="ctr"/>
            <a:lstStyle/>
            <a:p>
              <a:pPr algn="ctr" defTabSz="457200" eaLnBrk="1" fontAlgn="auto" hangingPunct="1">
                <a:spcBef>
                  <a:spcPts val="0"/>
                </a:spcBef>
                <a:spcAft>
                  <a:spcPts val="0"/>
                </a:spcAft>
                <a:defRPr/>
              </a:pPr>
              <a:endParaRPr lang="en-US" sz="1800" dirty="0">
                <a:solidFill>
                  <a:prstClr val="white">
                    <a:lumMod val="85000"/>
                  </a:prstClr>
                </a:solidFill>
                <a:latin typeface="Calibri"/>
                <a:ea typeface="+mn-ea"/>
                <a:cs typeface="+mn-cs"/>
              </a:endParaRPr>
            </a:p>
          </p:txBody>
        </p:sp>
        <p:sp>
          <p:nvSpPr>
            <p:cNvPr id="135" name="TextBox 134"/>
            <p:cNvSpPr txBox="1"/>
            <p:nvPr/>
          </p:nvSpPr>
          <p:spPr>
            <a:xfrm>
              <a:off x="7563630" y="3146129"/>
              <a:ext cx="812970" cy="307777"/>
            </a:xfrm>
            <a:prstGeom prst="rect">
              <a:avLst/>
            </a:prstGeom>
            <a:noFill/>
          </p:spPr>
          <p:txBody>
            <a:bodyPr wrap="none">
              <a:spAutoFit/>
            </a:bodyPr>
            <a:lstStyle/>
            <a:p>
              <a:pPr defTabSz="457200" eaLnBrk="1" fontAlgn="auto" hangingPunct="1">
                <a:spcBef>
                  <a:spcPts val="0"/>
                </a:spcBef>
                <a:spcAft>
                  <a:spcPts val="0"/>
                </a:spcAft>
                <a:defRPr/>
              </a:pPr>
              <a:r>
                <a:rPr lang="en-US" sz="1400" dirty="0">
                  <a:solidFill>
                    <a:prstClr val="black"/>
                  </a:solidFill>
                  <a:latin typeface="Calibri"/>
                  <a:ea typeface="+mn-ea"/>
                  <a:cs typeface="+mn-cs"/>
                </a:rPr>
                <a:t>Planning</a:t>
              </a:r>
            </a:p>
          </p:txBody>
        </p:sp>
      </p:grpSp>
      <p:sp>
        <p:nvSpPr>
          <p:cNvPr id="132" name="Rounded Rectangle 131"/>
          <p:cNvSpPr>
            <a:spLocks noChangeArrowheads="1"/>
          </p:cNvSpPr>
          <p:nvPr/>
        </p:nvSpPr>
        <p:spPr bwMode="auto">
          <a:xfrm>
            <a:off x="6034088" y="6079070"/>
            <a:ext cx="561975" cy="219075"/>
          </a:xfrm>
          <a:prstGeom prst="roundRect">
            <a:avLst>
              <a:gd name="adj" fmla="val 16667"/>
            </a:avLst>
          </a:prstGeom>
          <a:solidFill>
            <a:srgbClr val="800000"/>
          </a:solidFill>
          <a:ln w="9525">
            <a:solidFill>
              <a:srgbClr val="7C6DB2"/>
            </a:solidFill>
            <a:round/>
            <a:headEnd/>
            <a:tailEnd/>
          </a:ln>
          <a:effectLst>
            <a:outerShdw blurRad="400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endParaRPr lang="en-US" sz="1600" dirty="0">
              <a:solidFill>
                <a:prstClr val="white">
                  <a:lumMod val="85000"/>
                </a:prstClr>
              </a:solidFill>
              <a:latin typeface="Calibri"/>
              <a:ea typeface="+mn-ea"/>
              <a:cs typeface="+mn-cs"/>
            </a:endParaRPr>
          </a:p>
        </p:txBody>
      </p:sp>
      <p:sp>
        <p:nvSpPr>
          <p:cNvPr id="133" name="TextBox 132"/>
          <p:cNvSpPr txBox="1"/>
          <p:nvPr/>
        </p:nvSpPr>
        <p:spPr>
          <a:xfrm>
            <a:off x="6596063" y="6029858"/>
            <a:ext cx="1235075" cy="307975"/>
          </a:xfrm>
          <a:prstGeom prst="rect">
            <a:avLst/>
          </a:prstGeom>
          <a:noFill/>
        </p:spPr>
        <p:txBody>
          <a:bodyPr wrap="none">
            <a:spAutoFit/>
          </a:bodyPr>
          <a:lstStyle/>
          <a:p>
            <a:pPr defTabSz="457200" eaLnBrk="1" fontAlgn="auto" hangingPunct="1">
              <a:spcBef>
                <a:spcPts val="0"/>
              </a:spcBef>
              <a:spcAft>
                <a:spcPts val="0"/>
              </a:spcAft>
              <a:defRPr/>
            </a:pPr>
            <a:r>
              <a:rPr lang="en-US" sz="1400" dirty="0">
                <a:solidFill>
                  <a:prstClr val="black"/>
                </a:solidFill>
                <a:latin typeface="Calibri"/>
                <a:ea typeface="+mn-ea"/>
                <a:cs typeface="+mn-cs"/>
              </a:rPr>
              <a:t>Developing</a:t>
            </a:r>
          </a:p>
        </p:txBody>
      </p:sp>
      <p:sp>
        <p:nvSpPr>
          <p:cNvPr id="131" name="Rounded Rectangle 130"/>
          <p:cNvSpPr>
            <a:spLocks noChangeArrowheads="1"/>
          </p:cNvSpPr>
          <p:nvPr/>
        </p:nvSpPr>
        <p:spPr bwMode="auto">
          <a:xfrm>
            <a:off x="6483066" y="1639356"/>
            <a:ext cx="1068672" cy="595313"/>
          </a:xfrm>
          <a:prstGeom prst="roundRect">
            <a:avLst>
              <a:gd name="adj" fmla="val 16667"/>
            </a:avLst>
          </a:prstGeom>
          <a:solidFill>
            <a:srgbClr val="800000"/>
          </a:solidFill>
          <a:ln w="9525">
            <a:solidFill>
              <a:srgbClr val="7C6DB2"/>
            </a:solidFill>
            <a:round/>
            <a:headEnd/>
            <a:tailEnd/>
          </a:ln>
          <a:effectLst>
            <a:outerShdw blurRad="40000" dist="23000" dir="5400000" rotWithShape="0">
              <a:srgbClr val="000000">
                <a:alpha val="34998"/>
              </a:srgbClr>
            </a:outerShdw>
          </a:effectLst>
        </p:spPr>
        <p:txBody>
          <a:bodyPr lIns="0" rIns="0" anchor="ctr"/>
          <a:lstStyle/>
          <a:p>
            <a:pPr algn="ctr" defTabSz="457200" eaLnBrk="1" fontAlgn="auto" hangingPunct="1">
              <a:spcBef>
                <a:spcPts val="0"/>
              </a:spcBef>
              <a:spcAft>
                <a:spcPts val="0"/>
              </a:spcAft>
              <a:defRPr/>
            </a:pPr>
            <a:r>
              <a:rPr lang="en-US" sz="1600" dirty="0">
                <a:solidFill>
                  <a:prstClr val="white">
                    <a:lumMod val="85000"/>
                  </a:prstClr>
                </a:solidFill>
                <a:latin typeface="Calibri"/>
                <a:ea typeface="+mn-ea"/>
                <a:cs typeface="+mn-cs"/>
              </a:rPr>
              <a:t>Others</a:t>
            </a:r>
          </a:p>
          <a:p>
            <a:pPr algn="ctr" defTabSz="457200" eaLnBrk="1" fontAlgn="auto" hangingPunct="1">
              <a:spcBef>
                <a:spcPts val="0"/>
              </a:spcBef>
              <a:spcAft>
                <a:spcPts val="0"/>
              </a:spcAft>
              <a:defRPr/>
            </a:pPr>
            <a:r>
              <a:rPr lang="en-US" sz="1600" dirty="0">
                <a:solidFill>
                  <a:prstClr val="white">
                    <a:lumMod val="85000"/>
                  </a:prstClr>
                </a:solidFill>
                <a:latin typeface="Calibri"/>
                <a:ea typeface="+mn-ea"/>
                <a:cs typeface="+mn-cs"/>
              </a:rPr>
              <a:t>(</a:t>
            </a:r>
            <a:r>
              <a:rPr lang="en-US" sz="1600" dirty="0" err="1">
                <a:solidFill>
                  <a:prstClr val="white">
                    <a:lumMod val="85000"/>
                  </a:prstClr>
                </a:solidFill>
                <a:latin typeface="Calibri"/>
                <a:ea typeface="+mn-ea"/>
                <a:cs typeface="+mn-cs"/>
              </a:rPr>
              <a:t>Matlab</a:t>
            </a:r>
            <a:r>
              <a:rPr lang="en-US" sz="1600" dirty="0">
                <a:solidFill>
                  <a:prstClr val="white">
                    <a:lumMod val="85000"/>
                  </a:prstClr>
                </a:solidFill>
                <a:latin typeface="Calibri"/>
                <a:ea typeface="+mn-ea"/>
                <a:cs typeface="+mn-cs"/>
              </a:rPr>
              <a:t>)</a:t>
            </a:r>
          </a:p>
        </p:txBody>
      </p:sp>
      <p:sp>
        <p:nvSpPr>
          <p:cNvPr id="42" name="Content Placeholder 2"/>
          <p:cNvSpPr>
            <a:spLocks noGrp="1"/>
          </p:cNvSpPr>
          <p:nvPr>
            <p:ph idx="1"/>
          </p:nvPr>
        </p:nvSpPr>
        <p:spPr>
          <a:xfrm>
            <a:off x="94986" y="917430"/>
            <a:ext cx="8629650" cy="4735512"/>
          </a:xfrm>
        </p:spPr>
        <p:txBody>
          <a:bodyPr/>
          <a:lstStyle/>
          <a:p>
            <a:r>
              <a:rPr lang="en-US" dirty="0">
                <a:latin typeface="Arial" charset="0"/>
                <a:ea typeface="MS PGothic" charset="0"/>
              </a:rPr>
              <a:t> </a:t>
            </a:r>
            <a:r>
              <a:rPr lang="en-US" dirty="0" smtClean="0">
                <a:latin typeface="Arial" charset="0"/>
                <a:ea typeface="MS PGothic" charset="0"/>
              </a:rPr>
              <a:t>MASAR Architecture</a:t>
            </a:r>
            <a:endParaRPr lang="en-US" dirty="0">
              <a:latin typeface="Arial" charset="0"/>
              <a:ea typeface="MS PGothic" charset="0"/>
            </a:endParaRPr>
          </a:p>
        </p:txBody>
      </p:sp>
    </p:spTree>
    <p:extLst>
      <p:ext uri="{BB962C8B-B14F-4D97-AF65-F5344CB8AC3E}">
        <p14:creationId xmlns:p14="http://schemas.microsoft.com/office/powerpoint/2010/main" val="1019768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24578" name="Content Placeholder 2"/>
          <p:cNvSpPr>
            <a:spLocks noGrp="1"/>
          </p:cNvSpPr>
          <p:nvPr>
            <p:ph idx="1"/>
          </p:nvPr>
        </p:nvSpPr>
        <p:spPr>
          <a:xfrm>
            <a:off x="133350" y="1081677"/>
            <a:ext cx="8610600" cy="5489151"/>
          </a:xfrm>
        </p:spPr>
        <p:txBody>
          <a:bodyPr>
            <a:normAutofit fontScale="77500" lnSpcReduction="20000"/>
          </a:bodyPr>
          <a:lstStyle/>
          <a:p>
            <a:r>
              <a:rPr lang="en-US" dirty="0">
                <a:latin typeface="Arial" charset="0"/>
                <a:ea typeface="MS PGothic" charset="0"/>
              </a:rPr>
              <a:t>Snapshot configuration</a:t>
            </a:r>
          </a:p>
          <a:p>
            <a:pPr lvl="1"/>
            <a:r>
              <a:rPr lang="en-US" dirty="0">
                <a:latin typeface="Arial" charset="0"/>
                <a:ea typeface="MS PGothic" charset="0"/>
              </a:rPr>
              <a:t>EPICS </a:t>
            </a:r>
            <a:r>
              <a:rPr lang="en-US" dirty="0" smtClean="0">
                <a:latin typeface="Arial" charset="0"/>
                <a:ea typeface="MS PGothic" charset="0"/>
              </a:rPr>
              <a:t>V3 PV </a:t>
            </a:r>
            <a:r>
              <a:rPr lang="en-US" dirty="0">
                <a:latin typeface="Arial" charset="0"/>
                <a:ea typeface="MS PGothic" charset="0"/>
              </a:rPr>
              <a:t>orientated</a:t>
            </a:r>
          </a:p>
          <a:p>
            <a:pPr lvl="2"/>
            <a:r>
              <a:rPr lang="en-GB" dirty="0">
                <a:latin typeface="Arial" charset="0"/>
                <a:ea typeface="MS PGothic" charset="0"/>
              </a:rPr>
              <a:t>Support all scalar and waveform PV types </a:t>
            </a:r>
          </a:p>
          <a:p>
            <a:pPr lvl="3"/>
            <a:r>
              <a:rPr lang="en-GB" dirty="0">
                <a:latin typeface="Arial" charset="0"/>
                <a:ea typeface="MS PGothic" charset="0"/>
              </a:rPr>
              <a:t>Float, double, string, and </a:t>
            </a:r>
            <a:r>
              <a:rPr lang="en-GB" dirty="0" err="1">
                <a:latin typeface="Arial" charset="0"/>
                <a:ea typeface="MS PGothic" charset="0"/>
              </a:rPr>
              <a:t>enum</a:t>
            </a:r>
            <a:endParaRPr lang="en-US" dirty="0">
              <a:latin typeface="Arial" charset="0"/>
              <a:ea typeface="MS PGothic" charset="0"/>
            </a:endParaRPr>
          </a:p>
          <a:p>
            <a:pPr lvl="1"/>
            <a:r>
              <a:rPr lang="en-US" dirty="0">
                <a:latin typeface="Arial" charset="0"/>
                <a:ea typeface="MS PGothic" charset="0"/>
              </a:rPr>
              <a:t>PV group</a:t>
            </a:r>
          </a:p>
          <a:p>
            <a:pPr lvl="2"/>
            <a:r>
              <a:rPr lang="en-US" dirty="0">
                <a:latin typeface="Arial" charset="0"/>
                <a:ea typeface="MS PGothic" charset="0"/>
              </a:rPr>
              <a:t>Collection of PV names</a:t>
            </a:r>
          </a:p>
          <a:p>
            <a:pPr lvl="3"/>
            <a:r>
              <a:rPr lang="en-GB" dirty="0">
                <a:latin typeface="Arial" charset="0"/>
                <a:ea typeface="MS PGothic" charset="0"/>
              </a:rPr>
              <a:t>Can be a mix of any of the types</a:t>
            </a:r>
            <a:endParaRPr lang="en-US" dirty="0">
              <a:latin typeface="Arial" charset="0"/>
              <a:ea typeface="MS PGothic" charset="0"/>
            </a:endParaRPr>
          </a:p>
          <a:p>
            <a:pPr lvl="2"/>
            <a:r>
              <a:rPr lang="en-US" dirty="0">
                <a:latin typeface="Arial" charset="0"/>
                <a:ea typeface="MS PGothic" charset="0"/>
              </a:rPr>
              <a:t>One PV can be in many PV groups</a:t>
            </a:r>
          </a:p>
          <a:p>
            <a:pPr lvl="1"/>
            <a:r>
              <a:rPr lang="en-US" dirty="0">
                <a:latin typeface="Arial" charset="0"/>
                <a:ea typeface="MS PGothic" charset="0"/>
              </a:rPr>
              <a:t>Configuration</a:t>
            </a:r>
          </a:p>
          <a:p>
            <a:pPr lvl="2"/>
            <a:r>
              <a:rPr lang="en-US" dirty="0">
                <a:latin typeface="Arial" charset="0"/>
                <a:ea typeface="MS PGothic" charset="0"/>
              </a:rPr>
              <a:t>Collection of PV groups, therefore, collection of PV names</a:t>
            </a:r>
          </a:p>
          <a:p>
            <a:pPr lvl="2"/>
            <a:r>
              <a:rPr lang="en-US" dirty="0">
                <a:latin typeface="Arial" charset="0"/>
                <a:ea typeface="MS PGothic" charset="0"/>
              </a:rPr>
              <a:t>One PV group can be in many configurations</a:t>
            </a:r>
          </a:p>
          <a:p>
            <a:r>
              <a:rPr lang="en-US" dirty="0">
                <a:latin typeface="Arial" charset="0"/>
                <a:ea typeface="MS PGothic" charset="0"/>
              </a:rPr>
              <a:t>Snapshot</a:t>
            </a:r>
          </a:p>
          <a:p>
            <a:pPr lvl="1"/>
            <a:r>
              <a:rPr lang="en-US" dirty="0">
                <a:latin typeface="Arial" charset="0"/>
                <a:ea typeface="MS PGothic" charset="0"/>
              </a:rPr>
              <a:t>An event happened at a particular time</a:t>
            </a:r>
          </a:p>
          <a:p>
            <a:pPr lvl="1"/>
            <a:r>
              <a:rPr lang="en-US" dirty="0">
                <a:latin typeface="Arial" charset="0"/>
                <a:ea typeface="MS PGothic" charset="0"/>
              </a:rPr>
              <a:t>Belongs to one configuration</a:t>
            </a:r>
          </a:p>
          <a:p>
            <a:pPr lvl="2"/>
            <a:r>
              <a:rPr lang="en-US" dirty="0">
                <a:latin typeface="Arial" charset="0"/>
                <a:ea typeface="MS PGothic" charset="0"/>
              </a:rPr>
              <a:t>One configuration can have many events</a:t>
            </a:r>
          </a:p>
          <a:p>
            <a:pPr lvl="1"/>
            <a:r>
              <a:rPr lang="en-US" dirty="0">
                <a:latin typeface="Arial" charset="0"/>
                <a:ea typeface="MS PGothic" charset="0"/>
              </a:rPr>
              <a:t>Each event is one data set</a:t>
            </a:r>
          </a:p>
          <a:p>
            <a:pPr lvl="2"/>
            <a:r>
              <a:rPr lang="en-US" dirty="0">
                <a:latin typeface="Arial" charset="0"/>
                <a:ea typeface="MS PGothic" charset="0"/>
              </a:rPr>
              <a:t>Header information + meta data (value, time stamp)</a:t>
            </a:r>
          </a:p>
        </p:txBody>
      </p:sp>
    </p:spTree>
    <p:extLst>
      <p:ext uri="{BB962C8B-B14F-4D97-AF65-F5344CB8AC3E}">
        <p14:creationId xmlns:p14="http://schemas.microsoft.com/office/powerpoint/2010/main" val="1987680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8">
                                            <p:txEl>
                                              <p:pRg st="4" end="4"/>
                                            </p:txEl>
                                          </p:spTgt>
                                        </p:tgtEl>
                                        <p:attrNameLst>
                                          <p:attrName>style.visibility</p:attrName>
                                        </p:attrNameLst>
                                      </p:cBhvr>
                                      <p:to>
                                        <p:strVal val="visible"/>
                                      </p:to>
                                    </p:set>
                                    <p:animEffect transition="in" filter="blinds(horizontal)">
                                      <p:cBhvr>
                                        <p:cTn id="7" dur="500"/>
                                        <p:tgtEl>
                                          <p:spTgt spid="24578">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4578">
                                            <p:txEl>
                                              <p:pRg st="5" end="5"/>
                                            </p:txEl>
                                          </p:spTgt>
                                        </p:tgtEl>
                                        <p:attrNameLst>
                                          <p:attrName>style.visibility</p:attrName>
                                        </p:attrNameLst>
                                      </p:cBhvr>
                                      <p:to>
                                        <p:strVal val="visible"/>
                                      </p:to>
                                    </p:set>
                                    <p:animEffect transition="in" filter="blinds(horizontal)">
                                      <p:cBhvr>
                                        <p:cTn id="10" dur="500"/>
                                        <p:tgtEl>
                                          <p:spTgt spid="24578">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578">
                                            <p:txEl>
                                              <p:pRg st="6" end="6"/>
                                            </p:txEl>
                                          </p:spTgt>
                                        </p:tgtEl>
                                        <p:attrNameLst>
                                          <p:attrName>style.visibility</p:attrName>
                                        </p:attrNameLst>
                                      </p:cBhvr>
                                      <p:to>
                                        <p:strVal val="visible"/>
                                      </p:to>
                                    </p:set>
                                    <p:animEffect transition="in" filter="blinds(horizontal)">
                                      <p:cBhvr>
                                        <p:cTn id="13" dur="500"/>
                                        <p:tgtEl>
                                          <p:spTgt spid="24578">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4578">
                                            <p:txEl>
                                              <p:pRg st="7" end="7"/>
                                            </p:txEl>
                                          </p:spTgt>
                                        </p:tgtEl>
                                        <p:attrNameLst>
                                          <p:attrName>style.visibility</p:attrName>
                                        </p:attrNameLst>
                                      </p:cBhvr>
                                      <p:to>
                                        <p:strVal val="visible"/>
                                      </p:to>
                                    </p:set>
                                    <p:animEffect transition="in" filter="blinds(horizontal)">
                                      <p:cBhvr>
                                        <p:cTn id="16" dur="500"/>
                                        <p:tgtEl>
                                          <p:spTgt spid="24578">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4578">
                                            <p:txEl>
                                              <p:pRg st="8" end="8"/>
                                            </p:txEl>
                                          </p:spTgt>
                                        </p:tgtEl>
                                        <p:attrNameLst>
                                          <p:attrName>style.visibility</p:attrName>
                                        </p:attrNameLst>
                                      </p:cBhvr>
                                      <p:to>
                                        <p:strVal val="visible"/>
                                      </p:to>
                                    </p:set>
                                    <p:animEffect transition="in" filter="blinds(horizontal)">
                                      <p:cBhvr>
                                        <p:cTn id="21" dur="500"/>
                                        <p:tgtEl>
                                          <p:spTgt spid="24578">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4578">
                                            <p:txEl>
                                              <p:pRg st="9" end="9"/>
                                            </p:txEl>
                                          </p:spTgt>
                                        </p:tgtEl>
                                        <p:attrNameLst>
                                          <p:attrName>style.visibility</p:attrName>
                                        </p:attrNameLst>
                                      </p:cBhvr>
                                      <p:to>
                                        <p:strVal val="visible"/>
                                      </p:to>
                                    </p:set>
                                    <p:animEffect transition="in" filter="blinds(horizontal)">
                                      <p:cBhvr>
                                        <p:cTn id="24" dur="500"/>
                                        <p:tgtEl>
                                          <p:spTgt spid="24578">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4578">
                                            <p:txEl>
                                              <p:pRg st="10" end="10"/>
                                            </p:txEl>
                                          </p:spTgt>
                                        </p:tgtEl>
                                        <p:attrNameLst>
                                          <p:attrName>style.visibility</p:attrName>
                                        </p:attrNameLst>
                                      </p:cBhvr>
                                      <p:to>
                                        <p:strVal val="visible"/>
                                      </p:to>
                                    </p:set>
                                    <p:animEffect transition="in" filter="blinds(horizontal)">
                                      <p:cBhvr>
                                        <p:cTn id="27" dur="500"/>
                                        <p:tgtEl>
                                          <p:spTgt spid="24578">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578">
                                            <p:txEl>
                                              <p:pRg st="11" end="11"/>
                                            </p:txEl>
                                          </p:spTgt>
                                        </p:tgtEl>
                                        <p:attrNameLst>
                                          <p:attrName>style.visibility</p:attrName>
                                        </p:attrNameLst>
                                      </p:cBhvr>
                                      <p:to>
                                        <p:strVal val="visible"/>
                                      </p:to>
                                    </p:set>
                                    <p:animEffect transition="in" filter="blinds(horizontal)">
                                      <p:cBhvr>
                                        <p:cTn id="32" dur="500"/>
                                        <p:tgtEl>
                                          <p:spTgt spid="24578">
                                            <p:txEl>
                                              <p:pRg st="11" end="11"/>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24578">
                                            <p:txEl>
                                              <p:pRg st="12" end="12"/>
                                            </p:txEl>
                                          </p:spTgt>
                                        </p:tgtEl>
                                        <p:attrNameLst>
                                          <p:attrName>style.visibility</p:attrName>
                                        </p:attrNameLst>
                                      </p:cBhvr>
                                      <p:to>
                                        <p:strVal val="visible"/>
                                      </p:to>
                                    </p:set>
                                    <p:animEffect transition="in" filter="blinds(horizontal)">
                                      <p:cBhvr>
                                        <p:cTn id="35" dur="500"/>
                                        <p:tgtEl>
                                          <p:spTgt spid="24578">
                                            <p:txEl>
                                              <p:pRg st="12" end="12"/>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24578">
                                            <p:txEl>
                                              <p:pRg st="13" end="13"/>
                                            </p:txEl>
                                          </p:spTgt>
                                        </p:tgtEl>
                                        <p:attrNameLst>
                                          <p:attrName>style.visibility</p:attrName>
                                        </p:attrNameLst>
                                      </p:cBhvr>
                                      <p:to>
                                        <p:strVal val="visible"/>
                                      </p:to>
                                    </p:set>
                                    <p:animEffect transition="in" filter="blinds(horizontal)">
                                      <p:cBhvr>
                                        <p:cTn id="38" dur="500"/>
                                        <p:tgtEl>
                                          <p:spTgt spid="24578">
                                            <p:txEl>
                                              <p:pRg st="13" end="13"/>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24578">
                                            <p:txEl>
                                              <p:pRg st="14" end="14"/>
                                            </p:txEl>
                                          </p:spTgt>
                                        </p:tgtEl>
                                        <p:attrNameLst>
                                          <p:attrName>style.visibility</p:attrName>
                                        </p:attrNameLst>
                                      </p:cBhvr>
                                      <p:to>
                                        <p:strVal val="visible"/>
                                      </p:to>
                                    </p:set>
                                    <p:animEffect transition="in" filter="blinds(horizontal)">
                                      <p:cBhvr>
                                        <p:cTn id="41" dur="500"/>
                                        <p:tgtEl>
                                          <p:spTgt spid="24578">
                                            <p:txEl>
                                              <p:pRg st="14" end="14"/>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24578">
                                            <p:txEl>
                                              <p:pRg st="15" end="15"/>
                                            </p:txEl>
                                          </p:spTgt>
                                        </p:tgtEl>
                                        <p:attrNameLst>
                                          <p:attrName>style.visibility</p:attrName>
                                        </p:attrNameLst>
                                      </p:cBhvr>
                                      <p:to>
                                        <p:strVal val="visible"/>
                                      </p:to>
                                    </p:set>
                                    <p:animEffect transition="in" filter="blinds(horizontal)">
                                      <p:cBhvr>
                                        <p:cTn id="44" dur="500"/>
                                        <p:tgtEl>
                                          <p:spTgt spid="24578">
                                            <p:txEl>
                                              <p:pRg st="15" end="15"/>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24578">
                                            <p:txEl>
                                              <p:pRg st="16" end="16"/>
                                            </p:txEl>
                                          </p:spTgt>
                                        </p:tgtEl>
                                        <p:attrNameLst>
                                          <p:attrName>style.visibility</p:attrName>
                                        </p:attrNameLst>
                                      </p:cBhvr>
                                      <p:to>
                                        <p:strVal val="visible"/>
                                      </p:to>
                                    </p:set>
                                    <p:animEffect transition="in" filter="blinds(horizontal)">
                                      <p:cBhvr>
                                        <p:cTn id="47" dur="500"/>
                                        <p:tgtEl>
                                          <p:spTgt spid="2457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23554" name="Content Placeholder 2"/>
          <p:cNvSpPr>
            <a:spLocks noGrp="1"/>
          </p:cNvSpPr>
          <p:nvPr>
            <p:ph idx="1"/>
          </p:nvPr>
        </p:nvSpPr>
        <p:spPr>
          <a:xfrm>
            <a:off x="133350" y="1060450"/>
            <a:ext cx="8610600" cy="901527"/>
          </a:xfrm>
        </p:spPr>
        <p:txBody>
          <a:bodyPr/>
          <a:lstStyle/>
          <a:p>
            <a:r>
              <a:rPr lang="en-US" dirty="0">
                <a:latin typeface="Arial" charset="0"/>
                <a:ea typeface="MS PGothic" charset="0"/>
              </a:rPr>
              <a:t>Snapshot configuration</a:t>
            </a:r>
          </a:p>
        </p:txBody>
      </p:sp>
      <p:grpSp>
        <p:nvGrpSpPr>
          <p:cNvPr id="5" name="Group 4"/>
          <p:cNvGrpSpPr/>
          <p:nvPr/>
        </p:nvGrpSpPr>
        <p:grpSpPr>
          <a:xfrm>
            <a:off x="2022475" y="2468563"/>
            <a:ext cx="2747963" cy="2828209"/>
            <a:chOff x="2022475" y="2468563"/>
            <a:chExt cx="2747963" cy="2828209"/>
          </a:xfrm>
        </p:grpSpPr>
        <p:sp>
          <p:nvSpPr>
            <p:cNvPr id="23559" name="TextBox 28"/>
            <p:cNvSpPr txBox="1">
              <a:spLocks noChangeArrowheads="1"/>
            </p:cNvSpPr>
            <p:nvPr/>
          </p:nvSpPr>
          <p:spPr bwMode="auto">
            <a:xfrm>
              <a:off x="3113088" y="2468563"/>
              <a:ext cx="1657350" cy="3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r>
                <a:rPr lang="en-US" sz="2000"/>
                <a:t>configuration</a:t>
              </a:r>
            </a:p>
          </p:txBody>
        </p:sp>
        <p:sp>
          <p:nvSpPr>
            <p:cNvPr id="13" name="Snip Same Side Corner Rectangle 12"/>
            <p:cNvSpPr/>
            <p:nvPr/>
          </p:nvSpPr>
          <p:spPr bwMode="auto">
            <a:xfrm>
              <a:off x="3724275" y="3009900"/>
              <a:ext cx="622300" cy="720725"/>
            </a:xfrm>
            <a:prstGeom prst="snip2SameRect">
              <a:avLst/>
            </a:prstGeom>
            <a:solidFill>
              <a:srgbClr val="CC000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mn-cs"/>
              </a:endParaRPr>
            </a:p>
          </p:txBody>
        </p:sp>
        <p:sp>
          <p:nvSpPr>
            <p:cNvPr id="14" name="Snip Same Side Corner Rectangle 13"/>
            <p:cNvSpPr/>
            <p:nvPr/>
          </p:nvSpPr>
          <p:spPr bwMode="auto">
            <a:xfrm>
              <a:off x="3721100" y="4502150"/>
              <a:ext cx="623888" cy="720725"/>
            </a:xfrm>
            <a:prstGeom prst="snip2SameRect">
              <a:avLst/>
            </a:prstGeom>
            <a:solidFill>
              <a:srgbClr val="CC000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mn-cs"/>
              </a:endParaRPr>
            </a:p>
          </p:txBody>
        </p:sp>
        <p:cxnSp>
          <p:nvCxnSpPr>
            <p:cNvPr id="23569" name="Straight Arrow Connector 15"/>
            <p:cNvCxnSpPr>
              <a:cxnSpLocks noChangeShapeType="1"/>
              <a:stCxn id="6" idx="6"/>
              <a:endCxn id="13" idx="2"/>
            </p:cNvCxnSpPr>
            <p:nvPr/>
          </p:nvCxnSpPr>
          <p:spPr bwMode="auto">
            <a:xfrm>
              <a:off x="2024063" y="3065709"/>
              <a:ext cx="1700212" cy="30358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70" name="Straight Arrow Connector 17"/>
            <p:cNvCxnSpPr>
              <a:cxnSpLocks noChangeShapeType="1"/>
              <a:stCxn id="7" idx="6"/>
              <a:endCxn id="13" idx="2"/>
            </p:cNvCxnSpPr>
            <p:nvPr/>
          </p:nvCxnSpPr>
          <p:spPr bwMode="auto">
            <a:xfrm flipV="1">
              <a:off x="2022475" y="3370726"/>
              <a:ext cx="1701800" cy="1202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71" name="Straight Arrow Connector 19"/>
            <p:cNvCxnSpPr>
              <a:cxnSpLocks noChangeShapeType="1"/>
              <a:stCxn id="8" idx="6"/>
              <a:endCxn id="13" idx="2"/>
            </p:cNvCxnSpPr>
            <p:nvPr/>
          </p:nvCxnSpPr>
          <p:spPr bwMode="auto">
            <a:xfrm flipV="1">
              <a:off x="2028825" y="3370726"/>
              <a:ext cx="1695450" cy="56277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72" name="Straight Arrow Connector 21"/>
            <p:cNvCxnSpPr>
              <a:cxnSpLocks noChangeShapeType="1"/>
              <a:stCxn id="10" idx="6"/>
              <a:endCxn id="13" idx="2"/>
            </p:cNvCxnSpPr>
            <p:nvPr/>
          </p:nvCxnSpPr>
          <p:spPr bwMode="auto">
            <a:xfrm flipV="1">
              <a:off x="2035175" y="3370726"/>
              <a:ext cx="1689100" cy="147353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73" name="Straight Arrow Connector 23"/>
            <p:cNvCxnSpPr>
              <a:cxnSpLocks noChangeShapeType="1"/>
              <a:stCxn id="7" idx="6"/>
              <a:endCxn id="14" idx="2"/>
            </p:cNvCxnSpPr>
            <p:nvPr/>
          </p:nvCxnSpPr>
          <p:spPr bwMode="auto">
            <a:xfrm>
              <a:off x="2022475" y="3491014"/>
              <a:ext cx="1698625" cy="137186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74" name="Straight Arrow Connector 25"/>
            <p:cNvCxnSpPr>
              <a:cxnSpLocks noChangeShapeType="1"/>
              <a:stCxn id="9" idx="6"/>
              <a:endCxn id="14" idx="2"/>
            </p:cNvCxnSpPr>
            <p:nvPr/>
          </p:nvCxnSpPr>
          <p:spPr bwMode="auto">
            <a:xfrm>
              <a:off x="2028825" y="4397473"/>
              <a:ext cx="1692275" cy="46540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75" name="Straight Arrow Connector 27"/>
            <p:cNvCxnSpPr>
              <a:cxnSpLocks noChangeShapeType="1"/>
              <a:stCxn id="11" idx="6"/>
              <a:endCxn id="14" idx="2"/>
            </p:cNvCxnSpPr>
            <p:nvPr/>
          </p:nvCxnSpPr>
          <p:spPr bwMode="auto">
            <a:xfrm flipV="1">
              <a:off x="2033588" y="4861443"/>
              <a:ext cx="1687512" cy="43532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76" name="TextBox 29"/>
            <p:cNvSpPr txBox="1">
              <a:spLocks noChangeArrowheads="1"/>
            </p:cNvSpPr>
            <p:nvPr/>
          </p:nvSpPr>
          <p:spPr bwMode="auto">
            <a:xfrm>
              <a:off x="3640138" y="3814647"/>
              <a:ext cx="684212" cy="47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algn="ctr"/>
              <a:r>
                <a:rPr lang="en-US"/>
                <a:t>...</a:t>
              </a:r>
            </a:p>
          </p:txBody>
        </p:sp>
      </p:grpSp>
      <p:grpSp>
        <p:nvGrpSpPr>
          <p:cNvPr id="15" name="Group 14"/>
          <p:cNvGrpSpPr/>
          <p:nvPr/>
        </p:nvGrpSpPr>
        <p:grpSpPr>
          <a:xfrm>
            <a:off x="4344988" y="2469995"/>
            <a:ext cx="2452687" cy="3141818"/>
            <a:chOff x="4344988" y="2469995"/>
            <a:chExt cx="2452687" cy="3141818"/>
          </a:xfrm>
        </p:grpSpPr>
        <p:sp>
          <p:nvSpPr>
            <p:cNvPr id="23560" name="TextBox 42"/>
            <p:cNvSpPr txBox="1">
              <a:spLocks noChangeArrowheads="1"/>
            </p:cNvSpPr>
            <p:nvPr/>
          </p:nvSpPr>
          <p:spPr bwMode="auto">
            <a:xfrm>
              <a:off x="5586413" y="2469995"/>
              <a:ext cx="1211262" cy="36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algn="ctr"/>
              <a:r>
                <a:rPr lang="en-US" sz="2000"/>
                <a:t>event</a:t>
              </a:r>
            </a:p>
          </p:txBody>
        </p:sp>
        <p:sp>
          <p:nvSpPr>
            <p:cNvPr id="23577" name="Hexagon 30"/>
            <p:cNvSpPr>
              <a:spLocks noChangeArrowheads="1"/>
            </p:cNvSpPr>
            <p:nvPr/>
          </p:nvSpPr>
          <p:spPr bwMode="auto">
            <a:xfrm>
              <a:off x="5835650" y="2859500"/>
              <a:ext cx="901700" cy="502634"/>
            </a:xfrm>
            <a:prstGeom prst="hexagon">
              <a:avLst>
                <a:gd name="adj" fmla="val 25023"/>
                <a:gd name="vf" fmla="val 115470"/>
              </a:avLst>
            </a:prstGeom>
            <a:solidFill>
              <a:srgbClr val="000090"/>
            </a:solidFill>
            <a:ln w="9525">
              <a:solidFill>
                <a:schemeClr val="tx1"/>
              </a:solidFill>
              <a:round/>
              <a:headEnd/>
              <a:tailEnd/>
            </a:ln>
          </p:spPr>
          <p:txBody>
            <a:bodyPr/>
            <a:lstStyle/>
            <a:p>
              <a:endParaRPr lang="en-US"/>
            </a:p>
          </p:txBody>
        </p:sp>
        <p:sp>
          <p:nvSpPr>
            <p:cNvPr id="23578" name="Hexagon 31"/>
            <p:cNvSpPr>
              <a:spLocks noChangeArrowheads="1"/>
            </p:cNvSpPr>
            <p:nvPr/>
          </p:nvSpPr>
          <p:spPr bwMode="auto">
            <a:xfrm>
              <a:off x="5856288" y="3554023"/>
              <a:ext cx="901700" cy="504066"/>
            </a:xfrm>
            <a:prstGeom prst="hexagon">
              <a:avLst>
                <a:gd name="adj" fmla="val 24952"/>
                <a:gd name="vf" fmla="val 115470"/>
              </a:avLst>
            </a:prstGeom>
            <a:solidFill>
              <a:srgbClr val="000090"/>
            </a:solidFill>
            <a:ln w="9525">
              <a:solidFill>
                <a:schemeClr val="tx1"/>
              </a:solidFill>
              <a:round/>
              <a:headEnd/>
              <a:tailEnd/>
            </a:ln>
          </p:spPr>
          <p:txBody>
            <a:bodyPr/>
            <a:lstStyle/>
            <a:p>
              <a:endParaRPr lang="en-US"/>
            </a:p>
          </p:txBody>
        </p:sp>
        <p:cxnSp>
          <p:nvCxnSpPr>
            <p:cNvPr id="23579" name="Straight Arrow Connector 33"/>
            <p:cNvCxnSpPr>
              <a:cxnSpLocks noChangeShapeType="1"/>
              <a:stCxn id="23577" idx="2"/>
              <a:endCxn id="13" idx="0"/>
            </p:cNvCxnSpPr>
            <p:nvPr/>
          </p:nvCxnSpPr>
          <p:spPr bwMode="auto">
            <a:xfrm flipH="1">
              <a:off x="4346575" y="3111533"/>
              <a:ext cx="1489075" cy="25776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80" name="Straight Arrow Connector 35"/>
            <p:cNvCxnSpPr>
              <a:cxnSpLocks noChangeShapeType="1"/>
              <a:stCxn id="23578" idx="2"/>
              <a:endCxn id="13" idx="0"/>
            </p:cNvCxnSpPr>
            <p:nvPr/>
          </p:nvCxnSpPr>
          <p:spPr bwMode="auto">
            <a:xfrm flipH="1" flipV="1">
              <a:off x="4346575" y="3369294"/>
              <a:ext cx="1509713" cy="43676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81" name="Hexagon 36"/>
            <p:cNvSpPr>
              <a:spLocks noChangeArrowheads="1"/>
            </p:cNvSpPr>
            <p:nvPr/>
          </p:nvSpPr>
          <p:spPr bwMode="auto">
            <a:xfrm>
              <a:off x="5856288" y="4413225"/>
              <a:ext cx="901700" cy="502633"/>
            </a:xfrm>
            <a:prstGeom prst="hexagon">
              <a:avLst>
                <a:gd name="adj" fmla="val 25023"/>
                <a:gd name="vf" fmla="val 115470"/>
              </a:avLst>
            </a:prstGeom>
            <a:solidFill>
              <a:srgbClr val="000090"/>
            </a:solidFill>
            <a:ln w="9525">
              <a:solidFill>
                <a:schemeClr val="tx1"/>
              </a:solidFill>
              <a:round/>
              <a:headEnd/>
              <a:tailEnd/>
            </a:ln>
          </p:spPr>
          <p:txBody>
            <a:bodyPr/>
            <a:lstStyle/>
            <a:p>
              <a:endParaRPr lang="en-US"/>
            </a:p>
          </p:txBody>
        </p:sp>
        <p:sp>
          <p:nvSpPr>
            <p:cNvPr id="23582" name="Hexagon 37"/>
            <p:cNvSpPr>
              <a:spLocks noChangeArrowheads="1"/>
            </p:cNvSpPr>
            <p:nvPr/>
          </p:nvSpPr>
          <p:spPr bwMode="auto">
            <a:xfrm>
              <a:off x="5876925" y="5107747"/>
              <a:ext cx="901700" cy="504066"/>
            </a:xfrm>
            <a:prstGeom prst="hexagon">
              <a:avLst>
                <a:gd name="adj" fmla="val 24952"/>
                <a:gd name="vf" fmla="val 115470"/>
              </a:avLst>
            </a:prstGeom>
            <a:solidFill>
              <a:srgbClr val="000090"/>
            </a:solidFill>
            <a:ln w="9525">
              <a:solidFill>
                <a:schemeClr val="tx1"/>
              </a:solidFill>
              <a:round/>
              <a:headEnd/>
              <a:tailEnd/>
            </a:ln>
          </p:spPr>
          <p:txBody>
            <a:bodyPr/>
            <a:lstStyle/>
            <a:p>
              <a:endParaRPr lang="en-US"/>
            </a:p>
          </p:txBody>
        </p:sp>
        <p:cxnSp>
          <p:nvCxnSpPr>
            <p:cNvPr id="23583" name="Straight Arrow Connector 39"/>
            <p:cNvCxnSpPr>
              <a:cxnSpLocks noChangeShapeType="1"/>
              <a:stCxn id="23581" idx="2"/>
              <a:endCxn id="14" idx="0"/>
            </p:cNvCxnSpPr>
            <p:nvPr/>
          </p:nvCxnSpPr>
          <p:spPr bwMode="auto">
            <a:xfrm flipH="1">
              <a:off x="4344988" y="4665258"/>
              <a:ext cx="1511300" cy="196184"/>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84" name="Straight Arrow Connector 41"/>
            <p:cNvCxnSpPr>
              <a:cxnSpLocks noChangeShapeType="1"/>
              <a:stCxn id="23582" idx="2"/>
              <a:endCxn id="14" idx="0"/>
            </p:cNvCxnSpPr>
            <p:nvPr/>
          </p:nvCxnSpPr>
          <p:spPr bwMode="auto">
            <a:xfrm flipH="1" flipV="1">
              <a:off x="4344988" y="4861443"/>
              <a:ext cx="1531937" cy="49833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6" name="Group 15"/>
          <p:cNvGrpSpPr/>
          <p:nvPr/>
        </p:nvGrpSpPr>
        <p:grpSpPr>
          <a:xfrm>
            <a:off x="6737350" y="2477155"/>
            <a:ext cx="2093913" cy="3134658"/>
            <a:chOff x="6737350" y="2477155"/>
            <a:chExt cx="2093913" cy="3134658"/>
          </a:xfrm>
        </p:grpSpPr>
        <p:sp>
          <p:nvSpPr>
            <p:cNvPr id="2" name="Can 43"/>
            <p:cNvSpPr>
              <a:spLocks noChangeArrowheads="1"/>
            </p:cNvSpPr>
            <p:nvPr/>
          </p:nvSpPr>
          <p:spPr bwMode="auto">
            <a:xfrm>
              <a:off x="7677150" y="2859088"/>
              <a:ext cx="990600" cy="465137"/>
            </a:xfrm>
            <a:prstGeom prst="can">
              <a:avLst>
                <a:gd name="adj" fmla="val 25000"/>
              </a:avLst>
            </a:prstGeom>
            <a:solidFill>
              <a:schemeClr val="accent1">
                <a:lumMod val="75000"/>
              </a:schemeClr>
            </a:solidFill>
            <a:ln w="9525">
              <a:solidFill>
                <a:schemeClr val="tx1"/>
              </a:solidFill>
              <a:round/>
              <a:headEnd/>
              <a:tailEnd/>
            </a:ln>
          </p:spPr>
          <p:txBody>
            <a:bodyPr/>
            <a:lstStyle/>
            <a:p>
              <a:pPr>
                <a:defRPr/>
              </a:pPr>
              <a:endParaRPr lang="en-US">
                <a:ea typeface="ＭＳ Ｐゴシック" charset="0"/>
                <a:cs typeface="+mn-cs"/>
              </a:endParaRPr>
            </a:p>
          </p:txBody>
        </p:sp>
        <p:sp>
          <p:nvSpPr>
            <p:cNvPr id="22560" name="Can 44"/>
            <p:cNvSpPr>
              <a:spLocks noChangeArrowheads="1"/>
            </p:cNvSpPr>
            <p:nvPr/>
          </p:nvSpPr>
          <p:spPr bwMode="auto">
            <a:xfrm>
              <a:off x="7675563" y="3592513"/>
              <a:ext cx="990600" cy="465137"/>
            </a:xfrm>
            <a:prstGeom prst="can">
              <a:avLst>
                <a:gd name="adj" fmla="val 25000"/>
              </a:avLst>
            </a:prstGeom>
            <a:solidFill>
              <a:schemeClr val="accent1">
                <a:lumMod val="75000"/>
              </a:schemeClr>
            </a:solidFill>
            <a:ln w="9525">
              <a:solidFill>
                <a:schemeClr val="tx1"/>
              </a:solidFill>
              <a:round/>
              <a:headEnd/>
              <a:tailEnd/>
            </a:ln>
          </p:spPr>
          <p:txBody>
            <a:bodyPr/>
            <a:lstStyle/>
            <a:p>
              <a:pPr>
                <a:defRPr/>
              </a:pPr>
              <a:endParaRPr lang="en-US">
                <a:ea typeface="ＭＳ Ｐゴシック" charset="0"/>
                <a:cs typeface="+mn-cs"/>
              </a:endParaRPr>
            </a:p>
          </p:txBody>
        </p:sp>
        <p:sp>
          <p:nvSpPr>
            <p:cNvPr id="22561" name="Can 45"/>
            <p:cNvSpPr>
              <a:spLocks noChangeArrowheads="1"/>
            </p:cNvSpPr>
            <p:nvPr/>
          </p:nvSpPr>
          <p:spPr bwMode="auto">
            <a:xfrm>
              <a:off x="7659688" y="4413250"/>
              <a:ext cx="990600" cy="463550"/>
            </a:xfrm>
            <a:prstGeom prst="can">
              <a:avLst>
                <a:gd name="adj" fmla="val 25000"/>
              </a:avLst>
            </a:prstGeom>
            <a:solidFill>
              <a:schemeClr val="accent1">
                <a:lumMod val="75000"/>
              </a:schemeClr>
            </a:solidFill>
            <a:ln w="9525">
              <a:solidFill>
                <a:schemeClr val="tx1"/>
              </a:solidFill>
              <a:round/>
              <a:headEnd/>
              <a:tailEnd/>
            </a:ln>
          </p:spPr>
          <p:txBody>
            <a:bodyPr/>
            <a:lstStyle/>
            <a:p>
              <a:pPr>
                <a:defRPr/>
              </a:pPr>
              <a:endParaRPr lang="en-US">
                <a:ea typeface="ＭＳ Ｐゴシック" charset="0"/>
                <a:cs typeface="+mn-cs"/>
              </a:endParaRPr>
            </a:p>
          </p:txBody>
        </p:sp>
        <p:sp>
          <p:nvSpPr>
            <p:cNvPr id="22562" name="Can 46"/>
            <p:cNvSpPr>
              <a:spLocks noChangeArrowheads="1"/>
            </p:cNvSpPr>
            <p:nvPr/>
          </p:nvSpPr>
          <p:spPr bwMode="auto">
            <a:xfrm>
              <a:off x="7658100" y="5146675"/>
              <a:ext cx="992188" cy="465138"/>
            </a:xfrm>
            <a:prstGeom prst="can">
              <a:avLst>
                <a:gd name="adj" fmla="val 25000"/>
              </a:avLst>
            </a:prstGeom>
            <a:solidFill>
              <a:schemeClr val="accent1">
                <a:lumMod val="75000"/>
              </a:schemeClr>
            </a:solidFill>
            <a:ln w="9525">
              <a:solidFill>
                <a:schemeClr val="tx1"/>
              </a:solidFill>
              <a:round/>
              <a:headEnd/>
              <a:tailEnd/>
            </a:ln>
          </p:spPr>
          <p:txBody>
            <a:bodyPr/>
            <a:lstStyle/>
            <a:p>
              <a:pPr>
                <a:defRPr/>
              </a:pPr>
              <a:endParaRPr lang="en-US">
                <a:ea typeface="ＭＳ Ｐゴシック" charset="0"/>
                <a:cs typeface="+mn-cs"/>
              </a:endParaRPr>
            </a:p>
          </p:txBody>
        </p:sp>
        <p:cxnSp>
          <p:nvCxnSpPr>
            <p:cNvPr id="23589" name="Straight Arrow Connector 48"/>
            <p:cNvCxnSpPr>
              <a:cxnSpLocks noChangeShapeType="1"/>
              <a:endCxn id="23577" idx="2"/>
            </p:cNvCxnSpPr>
            <p:nvPr/>
          </p:nvCxnSpPr>
          <p:spPr bwMode="auto">
            <a:xfrm flipH="1">
              <a:off x="6737350" y="3091485"/>
              <a:ext cx="939800" cy="2004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90" name="Straight Arrow Connector 50"/>
            <p:cNvCxnSpPr>
              <a:cxnSpLocks noChangeShapeType="1"/>
              <a:stCxn id="22560" idx="2"/>
              <a:endCxn id="23578" idx="2"/>
            </p:cNvCxnSpPr>
            <p:nvPr/>
          </p:nvCxnSpPr>
          <p:spPr bwMode="auto">
            <a:xfrm flipH="1" flipV="1">
              <a:off x="6757988" y="3806055"/>
              <a:ext cx="917575" cy="1861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91" name="Straight Arrow Connector 52"/>
            <p:cNvCxnSpPr>
              <a:cxnSpLocks noChangeShapeType="1"/>
              <a:stCxn id="22561" idx="2"/>
              <a:endCxn id="23581" idx="2"/>
            </p:cNvCxnSpPr>
            <p:nvPr/>
          </p:nvCxnSpPr>
          <p:spPr bwMode="auto">
            <a:xfrm flipH="1">
              <a:off x="6757988" y="4645210"/>
              <a:ext cx="901700" cy="2004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92" name="Straight Arrow Connector 54"/>
            <p:cNvCxnSpPr>
              <a:cxnSpLocks noChangeShapeType="1"/>
              <a:stCxn id="22562" idx="2"/>
              <a:endCxn id="23582" idx="2"/>
            </p:cNvCxnSpPr>
            <p:nvPr/>
          </p:nvCxnSpPr>
          <p:spPr bwMode="auto">
            <a:xfrm flipH="1" flipV="1">
              <a:off x="6778625" y="5359780"/>
              <a:ext cx="879475" cy="2004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93" name="TextBox 55"/>
            <p:cNvSpPr txBox="1">
              <a:spLocks noChangeArrowheads="1"/>
            </p:cNvSpPr>
            <p:nvPr/>
          </p:nvSpPr>
          <p:spPr bwMode="auto">
            <a:xfrm>
              <a:off x="7445375" y="2477155"/>
              <a:ext cx="1385888" cy="3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r>
                <a:rPr lang="en-US" sz="2000"/>
                <a:t>event data</a:t>
              </a:r>
            </a:p>
          </p:txBody>
        </p:sp>
      </p:grpSp>
      <p:sp>
        <p:nvSpPr>
          <p:cNvPr id="23594" name="Rectangle 2"/>
          <p:cNvSpPr>
            <a:spLocks noChangeArrowheads="1"/>
          </p:cNvSpPr>
          <p:nvPr/>
        </p:nvSpPr>
        <p:spPr bwMode="auto">
          <a:xfrm>
            <a:off x="330200" y="2952581"/>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595" name="Rectangle 42"/>
          <p:cNvSpPr>
            <a:spLocks noChangeArrowheads="1"/>
          </p:cNvSpPr>
          <p:nvPr/>
        </p:nvSpPr>
        <p:spPr bwMode="auto">
          <a:xfrm>
            <a:off x="330200" y="3090053"/>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596" name="Rectangle 43"/>
          <p:cNvSpPr>
            <a:spLocks noChangeArrowheads="1"/>
          </p:cNvSpPr>
          <p:nvPr/>
        </p:nvSpPr>
        <p:spPr bwMode="auto">
          <a:xfrm>
            <a:off x="330200" y="3227526"/>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597" name="Rectangle 44"/>
          <p:cNvSpPr>
            <a:spLocks noChangeArrowheads="1"/>
          </p:cNvSpPr>
          <p:nvPr/>
        </p:nvSpPr>
        <p:spPr bwMode="auto">
          <a:xfrm>
            <a:off x="330200" y="3364998"/>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598" name="Rectangle 45"/>
          <p:cNvSpPr>
            <a:spLocks noChangeArrowheads="1"/>
          </p:cNvSpPr>
          <p:nvPr/>
        </p:nvSpPr>
        <p:spPr bwMode="auto">
          <a:xfrm>
            <a:off x="330200" y="3502470"/>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599" name="Rectangle 46"/>
          <p:cNvSpPr>
            <a:spLocks noChangeArrowheads="1"/>
          </p:cNvSpPr>
          <p:nvPr/>
        </p:nvSpPr>
        <p:spPr bwMode="auto">
          <a:xfrm>
            <a:off x="330200" y="3639943"/>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0" name="Rectangle 47"/>
          <p:cNvSpPr>
            <a:spLocks noChangeArrowheads="1"/>
          </p:cNvSpPr>
          <p:nvPr/>
        </p:nvSpPr>
        <p:spPr bwMode="auto">
          <a:xfrm>
            <a:off x="330200" y="3777415"/>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1" name="Rectangle 48"/>
          <p:cNvSpPr>
            <a:spLocks noChangeArrowheads="1"/>
          </p:cNvSpPr>
          <p:nvPr/>
        </p:nvSpPr>
        <p:spPr bwMode="auto">
          <a:xfrm>
            <a:off x="330200" y="3913455"/>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2" name="Rectangle 49"/>
          <p:cNvSpPr>
            <a:spLocks noChangeArrowheads="1"/>
          </p:cNvSpPr>
          <p:nvPr/>
        </p:nvSpPr>
        <p:spPr bwMode="auto">
          <a:xfrm>
            <a:off x="330200" y="4050928"/>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3" name="Rectangle 50"/>
          <p:cNvSpPr>
            <a:spLocks noChangeArrowheads="1"/>
          </p:cNvSpPr>
          <p:nvPr/>
        </p:nvSpPr>
        <p:spPr bwMode="auto">
          <a:xfrm>
            <a:off x="330200" y="4188400"/>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4" name="Rectangle 51"/>
          <p:cNvSpPr>
            <a:spLocks noChangeArrowheads="1"/>
          </p:cNvSpPr>
          <p:nvPr/>
        </p:nvSpPr>
        <p:spPr bwMode="auto">
          <a:xfrm>
            <a:off x="330200" y="4325873"/>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5" name="Rectangle 52"/>
          <p:cNvSpPr>
            <a:spLocks noChangeArrowheads="1"/>
          </p:cNvSpPr>
          <p:nvPr/>
        </p:nvSpPr>
        <p:spPr bwMode="auto">
          <a:xfrm>
            <a:off x="330200" y="4463345"/>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6" name="Rectangle 53"/>
          <p:cNvSpPr>
            <a:spLocks noChangeArrowheads="1"/>
          </p:cNvSpPr>
          <p:nvPr/>
        </p:nvSpPr>
        <p:spPr bwMode="auto">
          <a:xfrm>
            <a:off x="330200" y="4600818"/>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7" name="Rectangle 54"/>
          <p:cNvSpPr>
            <a:spLocks noChangeArrowheads="1"/>
          </p:cNvSpPr>
          <p:nvPr/>
        </p:nvSpPr>
        <p:spPr bwMode="auto">
          <a:xfrm>
            <a:off x="330200" y="4738290"/>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8" name="Rectangle 55"/>
          <p:cNvSpPr>
            <a:spLocks noChangeArrowheads="1"/>
          </p:cNvSpPr>
          <p:nvPr/>
        </p:nvSpPr>
        <p:spPr bwMode="auto">
          <a:xfrm>
            <a:off x="330200" y="4875763"/>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09" name="Rectangle 56"/>
          <p:cNvSpPr>
            <a:spLocks noChangeArrowheads="1"/>
          </p:cNvSpPr>
          <p:nvPr/>
        </p:nvSpPr>
        <p:spPr bwMode="auto">
          <a:xfrm>
            <a:off x="330200" y="5013235"/>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10" name="Rectangle 57"/>
          <p:cNvSpPr>
            <a:spLocks noChangeArrowheads="1"/>
          </p:cNvSpPr>
          <p:nvPr/>
        </p:nvSpPr>
        <p:spPr bwMode="auto">
          <a:xfrm>
            <a:off x="330200" y="5150707"/>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11" name="Rectangle 58"/>
          <p:cNvSpPr>
            <a:spLocks noChangeArrowheads="1"/>
          </p:cNvSpPr>
          <p:nvPr/>
        </p:nvSpPr>
        <p:spPr bwMode="auto">
          <a:xfrm>
            <a:off x="330200" y="5288180"/>
            <a:ext cx="688975" cy="111696"/>
          </a:xfrm>
          <a:prstGeom prst="rect">
            <a:avLst/>
          </a:prstGeom>
          <a:solidFill>
            <a:srgbClr val="99CC66"/>
          </a:solidFill>
          <a:ln w="9525">
            <a:solidFill>
              <a:srgbClr val="669999"/>
            </a:solidFill>
            <a:round/>
            <a:headEnd/>
            <a:tailEnd/>
          </a:ln>
        </p:spPr>
        <p:txBody>
          <a:bodyPr/>
          <a:lstStyle/>
          <a:p>
            <a:endParaRPr lang="en-US"/>
          </a:p>
        </p:txBody>
      </p:sp>
      <p:sp>
        <p:nvSpPr>
          <p:cNvPr id="23612" name="TextBox 11"/>
          <p:cNvSpPr txBox="1">
            <a:spLocks noChangeArrowheads="1"/>
          </p:cNvSpPr>
          <p:nvPr/>
        </p:nvSpPr>
        <p:spPr bwMode="auto">
          <a:xfrm>
            <a:off x="188913" y="2484315"/>
            <a:ext cx="868362" cy="3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algn="ctr"/>
            <a:r>
              <a:rPr lang="en-US" sz="2000"/>
              <a:t>pv</a:t>
            </a:r>
          </a:p>
        </p:txBody>
      </p:sp>
      <p:grpSp>
        <p:nvGrpSpPr>
          <p:cNvPr id="4" name="Group 3"/>
          <p:cNvGrpSpPr/>
          <p:nvPr/>
        </p:nvGrpSpPr>
        <p:grpSpPr>
          <a:xfrm>
            <a:off x="1019175" y="2487179"/>
            <a:ext cx="1473200" cy="3018271"/>
            <a:chOff x="1019175" y="2487179"/>
            <a:chExt cx="1473200" cy="3018271"/>
          </a:xfrm>
        </p:grpSpPr>
        <p:sp>
          <p:nvSpPr>
            <p:cNvPr id="23558" name="TextBox 11"/>
            <p:cNvSpPr txBox="1">
              <a:spLocks noChangeArrowheads="1"/>
            </p:cNvSpPr>
            <p:nvPr/>
          </p:nvSpPr>
          <p:spPr bwMode="auto">
            <a:xfrm>
              <a:off x="1282700" y="2487179"/>
              <a:ext cx="1209675" cy="3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algn="ctr"/>
              <a:r>
                <a:rPr lang="en-US" sz="2000"/>
                <a:t>pv group</a:t>
              </a:r>
            </a:p>
          </p:txBody>
        </p:sp>
        <p:sp>
          <p:nvSpPr>
            <p:cNvPr id="6" name="Oval 5"/>
            <p:cNvSpPr/>
            <p:nvPr/>
          </p:nvSpPr>
          <p:spPr bwMode="auto">
            <a:xfrm>
              <a:off x="1655763" y="2855913"/>
              <a:ext cx="368300" cy="419100"/>
            </a:xfrm>
            <a:prstGeom prst="ellipse">
              <a:avLst/>
            </a:prstGeom>
            <a:solidFill>
              <a:srgbClr val="339966"/>
            </a:solid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mn-cs"/>
              </a:endParaRPr>
            </a:p>
          </p:txBody>
        </p:sp>
        <p:sp>
          <p:nvSpPr>
            <p:cNvPr id="7" name="Oval 6"/>
            <p:cNvSpPr/>
            <p:nvPr/>
          </p:nvSpPr>
          <p:spPr bwMode="auto">
            <a:xfrm>
              <a:off x="1654175" y="3281363"/>
              <a:ext cx="368300" cy="419100"/>
            </a:xfrm>
            <a:prstGeom prst="ellipse">
              <a:avLst/>
            </a:prstGeom>
            <a:solidFill>
              <a:srgbClr val="339966"/>
            </a:solid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mn-cs"/>
              </a:endParaRPr>
            </a:p>
          </p:txBody>
        </p:sp>
        <p:sp>
          <p:nvSpPr>
            <p:cNvPr id="8" name="Oval 7"/>
            <p:cNvSpPr/>
            <p:nvPr/>
          </p:nvSpPr>
          <p:spPr bwMode="auto">
            <a:xfrm>
              <a:off x="1660525" y="3724275"/>
              <a:ext cx="368300" cy="417513"/>
            </a:xfrm>
            <a:prstGeom prst="ellipse">
              <a:avLst/>
            </a:prstGeom>
            <a:solidFill>
              <a:srgbClr val="339966"/>
            </a:solid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mn-cs"/>
              </a:endParaRPr>
            </a:p>
          </p:txBody>
        </p:sp>
        <p:sp>
          <p:nvSpPr>
            <p:cNvPr id="9" name="Oval 8"/>
            <p:cNvSpPr/>
            <p:nvPr/>
          </p:nvSpPr>
          <p:spPr bwMode="auto">
            <a:xfrm>
              <a:off x="1660525" y="4187825"/>
              <a:ext cx="368300" cy="419100"/>
            </a:xfrm>
            <a:prstGeom prst="ellipse">
              <a:avLst/>
            </a:prstGeom>
            <a:solidFill>
              <a:srgbClr val="339966"/>
            </a:solid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mn-cs"/>
              </a:endParaRPr>
            </a:p>
          </p:txBody>
        </p:sp>
        <p:sp>
          <p:nvSpPr>
            <p:cNvPr id="10" name="Oval 9"/>
            <p:cNvSpPr/>
            <p:nvPr/>
          </p:nvSpPr>
          <p:spPr bwMode="auto">
            <a:xfrm>
              <a:off x="1666875" y="4635500"/>
              <a:ext cx="368300" cy="417513"/>
            </a:xfrm>
            <a:prstGeom prst="ellipse">
              <a:avLst/>
            </a:prstGeom>
            <a:solidFill>
              <a:srgbClr val="339966"/>
            </a:solid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mn-cs"/>
              </a:endParaRPr>
            </a:p>
          </p:txBody>
        </p:sp>
        <p:sp>
          <p:nvSpPr>
            <p:cNvPr id="11" name="Oval 10"/>
            <p:cNvSpPr/>
            <p:nvPr/>
          </p:nvSpPr>
          <p:spPr bwMode="auto">
            <a:xfrm>
              <a:off x="1665288" y="5087938"/>
              <a:ext cx="368300" cy="417512"/>
            </a:xfrm>
            <a:prstGeom prst="ellipse">
              <a:avLst/>
            </a:prstGeom>
            <a:solidFill>
              <a:srgbClr val="339966"/>
            </a:solidFill>
            <a:ln w="9525"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mn-cs"/>
              </a:endParaRPr>
            </a:p>
          </p:txBody>
        </p:sp>
        <p:cxnSp>
          <p:nvCxnSpPr>
            <p:cNvPr id="23613" name="Straight Arrow Connector 4"/>
            <p:cNvCxnSpPr>
              <a:cxnSpLocks noChangeShapeType="1"/>
              <a:stCxn id="23594" idx="3"/>
              <a:endCxn id="6" idx="2"/>
            </p:cNvCxnSpPr>
            <p:nvPr/>
          </p:nvCxnSpPr>
          <p:spPr bwMode="auto">
            <a:xfrm>
              <a:off x="1019175" y="3008428"/>
              <a:ext cx="636588" cy="5728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14" name="Straight Arrow Connector 14"/>
            <p:cNvCxnSpPr>
              <a:cxnSpLocks noChangeShapeType="1"/>
              <a:stCxn id="23594" idx="3"/>
              <a:endCxn id="7" idx="2"/>
            </p:cNvCxnSpPr>
            <p:nvPr/>
          </p:nvCxnSpPr>
          <p:spPr bwMode="auto">
            <a:xfrm>
              <a:off x="1019175" y="3008428"/>
              <a:ext cx="635000" cy="48258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15" name="Straight Arrow Connector 16"/>
            <p:cNvCxnSpPr>
              <a:cxnSpLocks noChangeShapeType="1"/>
              <a:stCxn id="23600" idx="3"/>
              <a:endCxn id="8" idx="2"/>
            </p:cNvCxnSpPr>
            <p:nvPr/>
          </p:nvCxnSpPr>
          <p:spPr bwMode="auto">
            <a:xfrm>
              <a:off x="1019175" y="3833263"/>
              <a:ext cx="641350" cy="10024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16" name="Straight Arrow Connector 18"/>
            <p:cNvCxnSpPr>
              <a:cxnSpLocks noChangeShapeType="1"/>
              <a:stCxn id="23604" idx="3"/>
              <a:endCxn id="9" idx="2"/>
            </p:cNvCxnSpPr>
            <p:nvPr/>
          </p:nvCxnSpPr>
          <p:spPr bwMode="auto">
            <a:xfrm>
              <a:off x="1019175" y="4381721"/>
              <a:ext cx="641350" cy="1575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17" name="Straight Arrow Connector 20"/>
            <p:cNvCxnSpPr>
              <a:cxnSpLocks noChangeShapeType="1"/>
              <a:stCxn id="23607" idx="3"/>
              <a:endCxn id="10" idx="2"/>
            </p:cNvCxnSpPr>
            <p:nvPr/>
          </p:nvCxnSpPr>
          <p:spPr bwMode="auto">
            <a:xfrm>
              <a:off x="1019175" y="4794139"/>
              <a:ext cx="647700" cy="5012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18" name="Straight Arrow Connector 22"/>
            <p:cNvCxnSpPr>
              <a:cxnSpLocks noChangeShapeType="1"/>
              <a:stCxn id="23611" idx="3"/>
              <a:endCxn id="11" idx="2"/>
            </p:cNvCxnSpPr>
            <p:nvPr/>
          </p:nvCxnSpPr>
          <p:spPr bwMode="auto">
            <a:xfrm flipV="1">
              <a:off x="1019175" y="5296772"/>
              <a:ext cx="646113" cy="4725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19" name="Straight Arrow Connector 24"/>
            <p:cNvCxnSpPr>
              <a:cxnSpLocks noChangeShapeType="1"/>
              <a:stCxn id="23610" idx="3"/>
              <a:endCxn id="11" idx="2"/>
            </p:cNvCxnSpPr>
            <p:nvPr/>
          </p:nvCxnSpPr>
          <p:spPr bwMode="auto">
            <a:xfrm>
              <a:off x="1019175" y="5206556"/>
              <a:ext cx="646113" cy="9021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0" name="Straight Arrow Connector 26"/>
            <p:cNvCxnSpPr>
              <a:cxnSpLocks noChangeShapeType="1"/>
              <a:stCxn id="23609" idx="3"/>
              <a:endCxn id="11" idx="2"/>
            </p:cNvCxnSpPr>
            <p:nvPr/>
          </p:nvCxnSpPr>
          <p:spPr bwMode="auto">
            <a:xfrm>
              <a:off x="1019175" y="5069084"/>
              <a:ext cx="646113" cy="2276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1" name="Straight Arrow Connector 28"/>
            <p:cNvCxnSpPr>
              <a:cxnSpLocks noChangeShapeType="1"/>
              <a:stCxn id="23608" idx="3"/>
              <a:endCxn id="10" idx="2"/>
            </p:cNvCxnSpPr>
            <p:nvPr/>
          </p:nvCxnSpPr>
          <p:spPr bwMode="auto">
            <a:xfrm flipV="1">
              <a:off x="1019175" y="4844258"/>
              <a:ext cx="647700" cy="8735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2" name="Straight Arrow Connector 30"/>
            <p:cNvCxnSpPr>
              <a:cxnSpLocks noChangeShapeType="1"/>
              <a:stCxn id="23606" idx="3"/>
              <a:endCxn id="9" idx="2"/>
            </p:cNvCxnSpPr>
            <p:nvPr/>
          </p:nvCxnSpPr>
          <p:spPr bwMode="auto">
            <a:xfrm flipV="1">
              <a:off x="1019175" y="4397473"/>
              <a:ext cx="641350" cy="25919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3" name="Straight Arrow Connector 32"/>
            <p:cNvCxnSpPr>
              <a:cxnSpLocks noChangeShapeType="1"/>
              <a:stCxn id="23605" idx="3"/>
              <a:endCxn id="9" idx="2"/>
            </p:cNvCxnSpPr>
            <p:nvPr/>
          </p:nvCxnSpPr>
          <p:spPr bwMode="auto">
            <a:xfrm flipV="1">
              <a:off x="1019175" y="4397473"/>
              <a:ext cx="641350" cy="12172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4" name="Straight Arrow Connector 34"/>
            <p:cNvCxnSpPr>
              <a:cxnSpLocks noChangeShapeType="1"/>
              <a:stCxn id="23595" idx="3"/>
              <a:endCxn id="7" idx="2"/>
            </p:cNvCxnSpPr>
            <p:nvPr/>
          </p:nvCxnSpPr>
          <p:spPr bwMode="auto">
            <a:xfrm>
              <a:off x="1019175" y="3145901"/>
              <a:ext cx="635000" cy="345114"/>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5" name="Straight Arrow Connector 36"/>
            <p:cNvCxnSpPr>
              <a:cxnSpLocks noChangeShapeType="1"/>
              <a:stCxn id="23598" idx="3"/>
              <a:endCxn id="6" idx="2"/>
            </p:cNvCxnSpPr>
            <p:nvPr/>
          </p:nvCxnSpPr>
          <p:spPr bwMode="auto">
            <a:xfrm flipV="1">
              <a:off x="1019175" y="3065709"/>
              <a:ext cx="636588" cy="49261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6" name="Straight Arrow Connector 38"/>
            <p:cNvCxnSpPr>
              <a:cxnSpLocks noChangeShapeType="1"/>
              <a:stCxn id="23598" idx="3"/>
              <a:endCxn id="7" idx="2"/>
            </p:cNvCxnSpPr>
            <p:nvPr/>
          </p:nvCxnSpPr>
          <p:spPr bwMode="auto">
            <a:xfrm flipV="1">
              <a:off x="1019175" y="3491014"/>
              <a:ext cx="635000" cy="67304"/>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7" name="Straight Arrow Connector 40"/>
            <p:cNvCxnSpPr>
              <a:cxnSpLocks noChangeShapeType="1"/>
              <a:stCxn id="23602" idx="3"/>
              <a:endCxn id="8" idx="2"/>
            </p:cNvCxnSpPr>
            <p:nvPr/>
          </p:nvCxnSpPr>
          <p:spPr bwMode="auto">
            <a:xfrm flipV="1">
              <a:off x="1019175" y="3933503"/>
              <a:ext cx="641350" cy="17327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628" name="Straight Arrow Connector 22527"/>
            <p:cNvCxnSpPr>
              <a:cxnSpLocks noChangeShapeType="1"/>
              <a:stCxn id="23604" idx="3"/>
              <a:endCxn id="8" idx="2"/>
            </p:cNvCxnSpPr>
            <p:nvPr/>
          </p:nvCxnSpPr>
          <p:spPr bwMode="auto">
            <a:xfrm flipV="1">
              <a:off x="1019175" y="3933503"/>
              <a:ext cx="641350" cy="44821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3" name="Rounded Rectangle 2"/>
          <p:cNvSpPr>
            <a:spLocks noChangeArrowheads="1"/>
          </p:cNvSpPr>
          <p:nvPr/>
        </p:nvSpPr>
        <p:spPr bwMode="auto">
          <a:xfrm>
            <a:off x="5642047" y="1803381"/>
            <a:ext cx="3246438" cy="4052887"/>
          </a:xfrm>
          <a:prstGeom prst="roundRect">
            <a:avLst>
              <a:gd name="adj" fmla="val 16667"/>
            </a:avLst>
          </a:prstGeom>
          <a:solidFill>
            <a:schemeClr val="accent1">
              <a:alpha val="50195"/>
            </a:schemeClr>
          </a:solidFill>
          <a:ln w="9525">
            <a:solidFill>
              <a:schemeClr val="tx1"/>
            </a:solidFill>
            <a:round/>
            <a:headEnd/>
            <a:tailEnd/>
          </a:ln>
        </p:spPr>
        <p:txBody>
          <a:bodyPr/>
          <a:lstStyle/>
          <a:p>
            <a:pPr algn="ctr"/>
            <a:r>
              <a:rPr lang="en-US">
                <a:ea typeface="ＭＳ Ｐゴシック" charset="0"/>
                <a:cs typeface="ＭＳ Ｐゴシック" charset="0"/>
              </a:rPr>
              <a:t>Snapshot</a:t>
            </a:r>
          </a:p>
        </p:txBody>
      </p:sp>
    </p:spTree>
    <p:extLst>
      <p:ext uri="{BB962C8B-B14F-4D97-AF65-F5344CB8AC3E}">
        <p14:creationId xmlns:p14="http://schemas.microsoft.com/office/powerpoint/2010/main" val="256492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15 at 10.25.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628" y="2011914"/>
            <a:ext cx="5634101" cy="4854067"/>
          </a:xfrm>
          <a:prstGeom prst="rect">
            <a:avLst/>
          </a:prstGeom>
        </p:spPr>
      </p:pic>
      <p:sp>
        <p:nvSpPr>
          <p:cNvPr id="25601"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25602" name="Content Placeholder 2"/>
          <p:cNvSpPr>
            <a:spLocks noGrp="1"/>
          </p:cNvSpPr>
          <p:nvPr>
            <p:ph idx="1"/>
          </p:nvPr>
        </p:nvSpPr>
        <p:spPr>
          <a:xfrm>
            <a:off x="104775" y="1017510"/>
            <a:ext cx="8610600" cy="3348776"/>
          </a:xfrm>
        </p:spPr>
        <p:txBody>
          <a:bodyPr>
            <a:normAutofit fontScale="85000" lnSpcReduction="20000"/>
          </a:bodyPr>
          <a:lstStyle/>
          <a:p>
            <a:r>
              <a:rPr lang="en-US" dirty="0" smtClean="0">
                <a:latin typeface="Arial" charset="0"/>
                <a:ea typeface="MS PGothic" charset="0"/>
              </a:rPr>
              <a:t>UI PyQt4 </a:t>
            </a:r>
            <a:r>
              <a:rPr lang="en-US" dirty="0">
                <a:latin typeface="Arial" charset="0"/>
                <a:ea typeface="MS PGothic" charset="0"/>
              </a:rPr>
              <a:t>based graphic user interface</a:t>
            </a:r>
          </a:p>
          <a:p>
            <a:pPr lvl="1"/>
            <a:r>
              <a:rPr lang="en-US" dirty="0" smtClean="0">
                <a:latin typeface="Arial" charset="0"/>
                <a:ea typeface="MS PGothic" charset="0"/>
              </a:rPr>
              <a:t>Browse </a:t>
            </a:r>
            <a:r>
              <a:rPr lang="en-US" dirty="0">
                <a:latin typeface="Arial" charset="0"/>
                <a:ea typeface="MS PGothic" charset="0"/>
              </a:rPr>
              <a:t>configuration</a:t>
            </a:r>
          </a:p>
          <a:p>
            <a:pPr lvl="1"/>
            <a:r>
              <a:rPr lang="en-US" dirty="0">
                <a:latin typeface="Arial" charset="0"/>
                <a:ea typeface="MS PGothic" charset="0"/>
              </a:rPr>
              <a:t>Browse event</a:t>
            </a:r>
          </a:p>
          <a:p>
            <a:pPr lvl="1"/>
            <a:r>
              <a:rPr lang="en-US" dirty="0">
                <a:latin typeface="Arial" charset="0"/>
                <a:ea typeface="MS PGothic" charset="0"/>
              </a:rPr>
              <a:t>Take snapshot</a:t>
            </a:r>
          </a:p>
          <a:p>
            <a:pPr lvl="1"/>
            <a:r>
              <a:rPr lang="en-US" dirty="0">
                <a:latin typeface="Arial" charset="0"/>
                <a:ea typeface="MS PGothic" charset="0"/>
              </a:rPr>
              <a:t>Retrieve data</a:t>
            </a:r>
          </a:p>
          <a:p>
            <a:pPr lvl="1"/>
            <a:r>
              <a:rPr lang="en-US" dirty="0">
                <a:latin typeface="Arial" charset="0"/>
                <a:ea typeface="MS PGothic" charset="0"/>
              </a:rPr>
              <a:t>Compare data</a:t>
            </a:r>
          </a:p>
          <a:p>
            <a:pPr lvl="1"/>
            <a:r>
              <a:rPr lang="en-US" dirty="0">
                <a:latin typeface="Arial" charset="0"/>
                <a:ea typeface="MS PGothic" charset="0"/>
              </a:rPr>
              <a:t>Restore machine</a:t>
            </a:r>
          </a:p>
          <a:p>
            <a:pPr lvl="1"/>
            <a:r>
              <a:rPr lang="en-US" dirty="0">
                <a:latin typeface="Arial" charset="0"/>
                <a:ea typeface="MS PGothic" charset="0"/>
              </a:rPr>
              <a:t>Export data to </a:t>
            </a:r>
            <a:br>
              <a:rPr lang="en-US" dirty="0">
                <a:latin typeface="Arial" charset="0"/>
                <a:ea typeface="MS PGothic" charset="0"/>
              </a:rPr>
            </a:br>
            <a:r>
              <a:rPr lang="en-US" dirty="0">
                <a:latin typeface="Arial" charset="0"/>
                <a:ea typeface="MS PGothic" charset="0"/>
              </a:rPr>
              <a:t>external file</a:t>
            </a:r>
          </a:p>
          <a:p>
            <a:endParaRPr lang="en-US" dirty="0">
              <a:latin typeface="Arial" charset="0"/>
              <a:ea typeface="MS PGothic" charset="0"/>
            </a:endParaRPr>
          </a:p>
        </p:txBody>
      </p:sp>
    </p:spTree>
    <p:extLst>
      <p:ext uri="{BB962C8B-B14F-4D97-AF65-F5344CB8AC3E}">
        <p14:creationId xmlns:p14="http://schemas.microsoft.com/office/powerpoint/2010/main" val="2740972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15 at 10.34.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659" y="1347978"/>
            <a:ext cx="6395466" cy="5510022"/>
          </a:xfrm>
          <a:prstGeom prst="rect">
            <a:avLst/>
          </a:prstGeom>
        </p:spPr>
      </p:pic>
      <p:sp>
        <p:nvSpPr>
          <p:cNvPr id="29698"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29700" name="Content Placeholder 6"/>
          <p:cNvSpPr>
            <a:spLocks noGrp="1"/>
          </p:cNvSpPr>
          <p:nvPr>
            <p:ph idx="1"/>
          </p:nvPr>
        </p:nvSpPr>
        <p:spPr>
          <a:xfrm>
            <a:off x="25504" y="944563"/>
            <a:ext cx="9118496" cy="708025"/>
          </a:xfrm>
        </p:spPr>
        <p:txBody>
          <a:bodyPr/>
          <a:lstStyle/>
          <a:p>
            <a:r>
              <a:rPr lang="en-US" sz="2800" dirty="0" smtClean="0">
                <a:latin typeface="Arial" charset="0"/>
                <a:ea typeface="MS PGothic" charset="0"/>
              </a:rPr>
              <a:t>Event data browsing and comparing with live machine</a:t>
            </a:r>
            <a:endParaRPr lang="en-US" sz="2800" dirty="0">
              <a:latin typeface="Arial" charset="0"/>
              <a:ea typeface="MS PGothic" charset="0"/>
            </a:endParaRPr>
          </a:p>
        </p:txBody>
      </p:sp>
    </p:spTree>
    <p:extLst>
      <p:ext uri="{BB962C8B-B14F-4D97-AF65-F5344CB8AC3E}">
        <p14:creationId xmlns:p14="http://schemas.microsoft.com/office/powerpoint/2010/main" val="541549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1-15 at 10.31.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94" y="1679839"/>
            <a:ext cx="7541895" cy="5182997"/>
          </a:xfrm>
          <a:prstGeom prst="rect">
            <a:avLst/>
          </a:prstGeom>
        </p:spPr>
      </p:pic>
      <p:sp>
        <p:nvSpPr>
          <p:cNvPr id="27649"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27650" name="Content Placeholder 2"/>
          <p:cNvSpPr>
            <a:spLocks noGrp="1"/>
          </p:cNvSpPr>
          <p:nvPr>
            <p:ph idx="1"/>
          </p:nvPr>
        </p:nvSpPr>
        <p:spPr>
          <a:xfrm>
            <a:off x="81343" y="955769"/>
            <a:ext cx="8610600" cy="4876800"/>
          </a:xfrm>
        </p:spPr>
        <p:txBody>
          <a:bodyPr/>
          <a:lstStyle/>
          <a:p>
            <a:r>
              <a:rPr lang="en-US" sz="2800" dirty="0">
                <a:latin typeface="Arial" charset="0"/>
                <a:ea typeface="MS PGothic" charset="0"/>
              </a:rPr>
              <a:t>Multiple </a:t>
            </a:r>
            <a:r>
              <a:rPr lang="en-US" sz="2800" dirty="0" smtClean="0">
                <a:latin typeface="Arial" charset="0"/>
                <a:ea typeface="MS PGothic" charset="0"/>
              </a:rPr>
              <a:t>data sets comparison</a:t>
            </a:r>
            <a:endParaRPr lang="en-US" sz="2800" dirty="0">
              <a:latin typeface="Arial" charset="0"/>
              <a:ea typeface="MS PGothic" charset="0"/>
            </a:endParaRPr>
          </a:p>
          <a:p>
            <a:pPr marL="685800" lvl="2" indent="-342900">
              <a:buSzPct val="110000"/>
              <a:buFont typeface="Wingdings" charset="0"/>
              <a:buChar char="Ø"/>
            </a:pPr>
            <a:r>
              <a:rPr lang="en-US" dirty="0">
                <a:latin typeface="Arial" charset="0"/>
                <a:ea typeface="MS PGothic" charset="0"/>
              </a:rPr>
              <a:t>Support up to 9 data sets</a:t>
            </a:r>
          </a:p>
        </p:txBody>
      </p:sp>
    </p:spTree>
    <p:extLst>
      <p:ext uri="{BB962C8B-B14F-4D97-AF65-F5344CB8AC3E}">
        <p14:creationId xmlns:p14="http://schemas.microsoft.com/office/powerpoint/2010/main" val="86202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15 at 10.37.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2" y="1347978"/>
            <a:ext cx="6395466" cy="5510022"/>
          </a:xfrm>
          <a:prstGeom prst="rect">
            <a:avLst/>
          </a:prstGeom>
        </p:spPr>
      </p:pic>
      <p:sp>
        <p:nvSpPr>
          <p:cNvPr id="29698"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29700" name="Content Placeholder 6"/>
          <p:cNvSpPr>
            <a:spLocks noGrp="1"/>
          </p:cNvSpPr>
          <p:nvPr>
            <p:ph idx="1"/>
          </p:nvPr>
        </p:nvSpPr>
        <p:spPr>
          <a:xfrm>
            <a:off x="111125" y="944563"/>
            <a:ext cx="8610600" cy="708025"/>
          </a:xfrm>
        </p:spPr>
        <p:txBody>
          <a:bodyPr/>
          <a:lstStyle/>
          <a:p>
            <a:r>
              <a:rPr lang="en-US" dirty="0" smtClean="0">
                <a:latin typeface="Arial" charset="0"/>
                <a:ea typeface="MS PGothic" charset="0"/>
              </a:rPr>
              <a:t>Waveform data</a:t>
            </a:r>
            <a:endParaRPr lang="en-US" dirty="0">
              <a:latin typeface="Arial" charset="0"/>
              <a:ea typeface="MS PGothic" charset="0"/>
            </a:endParaRPr>
          </a:p>
        </p:txBody>
      </p:sp>
      <p:pic>
        <p:nvPicPr>
          <p:cNvPr id="3" name="Picture 2" descr="Screen Shot 2014-01-15 at 10.37.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692" y="1541043"/>
            <a:ext cx="3966210" cy="4914900"/>
          </a:xfrm>
          <a:prstGeom prst="rect">
            <a:avLst/>
          </a:prstGeom>
        </p:spPr>
      </p:pic>
    </p:spTree>
    <p:extLst>
      <p:ext uri="{BB962C8B-B14F-4D97-AF65-F5344CB8AC3E}">
        <p14:creationId xmlns:p14="http://schemas.microsoft.com/office/powerpoint/2010/main" val="2503847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87" y="979488"/>
            <a:ext cx="8105775"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6484938" y="1563688"/>
            <a:ext cx="2278839" cy="369332"/>
          </a:xfrm>
          <a:prstGeom prst="rect">
            <a:avLst/>
          </a:prstGeom>
          <a:solidFill>
            <a:srgbClr val="CCFFCC">
              <a:alpha val="75000"/>
            </a:srgbClr>
          </a:solidFill>
        </p:spPr>
        <p:txBody>
          <a:bodyPr wrap="none" rtlCol="0">
            <a:spAutoFit/>
          </a:bodyPr>
          <a:lstStyle/>
          <a:p>
            <a:r>
              <a:rPr lang="en-US" dirty="0" smtClean="0"/>
              <a:t>Injection Straight Section</a:t>
            </a:r>
            <a:endParaRPr lang="en-US" dirty="0"/>
          </a:p>
        </p:txBody>
      </p:sp>
      <p:sp>
        <p:nvSpPr>
          <p:cNvPr id="10" name="Text Box 6"/>
          <p:cNvSpPr txBox="1">
            <a:spLocks noChangeArrowheads="1"/>
          </p:cNvSpPr>
          <p:nvPr/>
        </p:nvSpPr>
        <p:spPr bwMode="auto">
          <a:xfrm>
            <a:off x="7445387" y="5964269"/>
            <a:ext cx="1672334" cy="736099"/>
          </a:xfrm>
          <a:prstGeom prst="rect">
            <a:avLst/>
          </a:prstGeom>
          <a:solidFill>
            <a:srgbClr val="CCFFCC">
              <a:alpha val="75000"/>
            </a:srgbClr>
          </a:solidFill>
          <a:ln>
            <a:noFill/>
          </a:ln>
        </p:spPr>
        <p:txBody>
          <a:bodyPr wrap="none" lIns="90488" tIns="44450" rIns="90488" bIns="44450">
            <a:spAutoFit/>
          </a:bodyPr>
          <a:lstStyle>
            <a:lvl1pPr eaLnBrk="0" hangingPunct="0">
              <a:defRPr>
                <a:solidFill>
                  <a:schemeClr val="tx1"/>
                </a:solidFill>
                <a:latin typeface="Arial Narrow" charset="0"/>
                <a:ea typeface="Osaka" charset="0"/>
                <a:cs typeface="Osaka" charset="0"/>
              </a:defRPr>
            </a:lvl1pPr>
            <a:lvl2pPr marL="742950" indent="-285750" eaLnBrk="0" hangingPunct="0">
              <a:defRPr>
                <a:solidFill>
                  <a:schemeClr val="tx1"/>
                </a:solidFill>
                <a:latin typeface="Arial Narrow" charset="0"/>
                <a:ea typeface="Osaka" charset="0"/>
                <a:cs typeface="Osaka" charset="0"/>
              </a:defRPr>
            </a:lvl2pPr>
            <a:lvl3pPr marL="1143000" indent="-228600" eaLnBrk="0" hangingPunct="0">
              <a:defRPr>
                <a:solidFill>
                  <a:schemeClr val="tx1"/>
                </a:solidFill>
                <a:latin typeface="Arial Narrow" charset="0"/>
                <a:ea typeface="Osaka" charset="0"/>
                <a:cs typeface="Osaka" charset="0"/>
              </a:defRPr>
            </a:lvl3pPr>
            <a:lvl4pPr marL="1600200" indent="-228600" eaLnBrk="0" hangingPunct="0">
              <a:defRPr>
                <a:solidFill>
                  <a:schemeClr val="tx1"/>
                </a:solidFill>
                <a:latin typeface="Arial Narrow" charset="0"/>
                <a:ea typeface="Osaka" charset="0"/>
                <a:cs typeface="Osaka" charset="0"/>
              </a:defRPr>
            </a:lvl4pPr>
            <a:lvl5pPr marL="2057400" indent="-228600" eaLnBrk="0" hangingPunct="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eaLnBrk="1" hangingPunct="1"/>
            <a:r>
              <a:rPr lang="en-US" sz="1400" dirty="0">
                <a:latin typeface="Times New Roman" charset="0"/>
                <a:cs typeface="Times New Roman" charset="0"/>
              </a:rPr>
              <a:t>200-MeV </a:t>
            </a:r>
            <a:r>
              <a:rPr lang="en-US" sz="1400" dirty="0" err="1">
                <a:latin typeface="Times New Roman" charset="0"/>
                <a:cs typeface="Times New Roman" charset="0"/>
              </a:rPr>
              <a:t>linac</a:t>
            </a:r>
            <a:endParaRPr lang="en-US" sz="1400" dirty="0">
              <a:latin typeface="Times New Roman" charset="0"/>
              <a:cs typeface="Times New Roman" charset="0"/>
            </a:endParaRPr>
          </a:p>
          <a:p>
            <a:pPr eaLnBrk="1" hangingPunct="1"/>
            <a:r>
              <a:rPr lang="en-US" sz="1400" dirty="0">
                <a:latin typeface="Times New Roman" charset="0"/>
                <a:cs typeface="Times New Roman" charset="0"/>
              </a:rPr>
              <a:t>15 </a:t>
            </a:r>
            <a:r>
              <a:rPr lang="en-US" sz="1400" dirty="0" err="1">
                <a:latin typeface="Times New Roman" charset="0"/>
                <a:cs typeface="Times New Roman" charset="0"/>
              </a:rPr>
              <a:t>nC</a:t>
            </a:r>
            <a:r>
              <a:rPr lang="en-US" sz="1400" dirty="0">
                <a:latin typeface="Times New Roman" charset="0"/>
                <a:cs typeface="Times New Roman" charset="0"/>
              </a:rPr>
              <a:t>/160-300 ns, </a:t>
            </a:r>
          </a:p>
          <a:p>
            <a:pPr eaLnBrk="1" hangingPunct="1"/>
            <a:r>
              <a:rPr lang="en-US" sz="1400" dirty="0">
                <a:latin typeface="Times New Roman" charset="0"/>
                <a:cs typeface="Times New Roman" charset="0"/>
              </a:rPr>
              <a:t>0.5% </a:t>
            </a:r>
            <a:r>
              <a:rPr lang="en-US" sz="1400" dirty="0" err="1">
                <a:latin typeface="Times New Roman" charset="0"/>
                <a:cs typeface="Times New Roman" charset="0"/>
              </a:rPr>
              <a:t>e.s</a:t>
            </a:r>
            <a:r>
              <a:rPr lang="en-US" sz="1400" dirty="0">
                <a:latin typeface="Times New Roman" charset="0"/>
                <a:cs typeface="Times New Roman" charset="0"/>
              </a:rPr>
              <a:t>., 50 µ</a:t>
            </a:r>
            <a:r>
              <a:rPr lang="en-US" sz="1400" dirty="0" err="1">
                <a:latin typeface="Times New Roman" charset="0"/>
                <a:cs typeface="Times New Roman" charset="0"/>
              </a:rPr>
              <a:t>m</a:t>
            </a:r>
            <a:r>
              <a:rPr lang="en-US" sz="1400" dirty="0" err="1">
                <a:latin typeface="Times New Roman" charset="0"/>
                <a:cs typeface="Times New Roman" charset="0"/>
                <a:sym typeface="Symbol" charset="0"/>
              </a:rPr>
              <a:t></a:t>
            </a:r>
            <a:r>
              <a:rPr lang="en-US" sz="1400" dirty="0" err="1">
                <a:latin typeface="Times New Roman" charset="0"/>
                <a:cs typeface="Times New Roman" charset="0"/>
              </a:rPr>
              <a:t>rad</a:t>
            </a:r>
            <a:endParaRPr lang="en-US" sz="1400" dirty="0">
              <a:latin typeface="Times New Roman" charset="0"/>
              <a:cs typeface="Times New Roman" charset="0"/>
            </a:endParaRPr>
          </a:p>
        </p:txBody>
      </p:sp>
      <p:sp>
        <p:nvSpPr>
          <p:cNvPr id="11" name="Text Box 6"/>
          <p:cNvSpPr txBox="1">
            <a:spLocks noChangeArrowheads="1"/>
          </p:cNvSpPr>
          <p:nvPr/>
        </p:nvSpPr>
        <p:spPr bwMode="auto">
          <a:xfrm>
            <a:off x="2493974" y="5751544"/>
            <a:ext cx="2488926" cy="951542"/>
          </a:xfrm>
          <a:prstGeom prst="rect">
            <a:avLst/>
          </a:prstGeom>
          <a:solidFill>
            <a:srgbClr val="CCFFCC">
              <a:alpha val="75000"/>
            </a:srgbClr>
          </a:solidFill>
          <a:ln>
            <a:noFill/>
          </a:ln>
        </p:spPr>
        <p:txBody>
          <a:bodyPr wrap="none" lIns="90488" tIns="44450" rIns="90488" bIns="44450">
            <a:spAutoFit/>
          </a:bodyPr>
          <a:lstStyle>
            <a:lvl1pPr eaLnBrk="0" hangingPunct="0">
              <a:defRPr>
                <a:solidFill>
                  <a:schemeClr val="tx1"/>
                </a:solidFill>
                <a:latin typeface="Arial Narrow" charset="0"/>
                <a:ea typeface="Osaka" charset="0"/>
                <a:cs typeface="Osaka" charset="0"/>
              </a:defRPr>
            </a:lvl1pPr>
            <a:lvl2pPr marL="742950" indent="-285750" eaLnBrk="0" hangingPunct="0">
              <a:defRPr>
                <a:solidFill>
                  <a:schemeClr val="tx1"/>
                </a:solidFill>
                <a:latin typeface="Arial Narrow" charset="0"/>
                <a:ea typeface="Osaka" charset="0"/>
                <a:cs typeface="Osaka" charset="0"/>
              </a:defRPr>
            </a:lvl2pPr>
            <a:lvl3pPr marL="1143000" indent="-228600" eaLnBrk="0" hangingPunct="0">
              <a:defRPr>
                <a:solidFill>
                  <a:schemeClr val="tx1"/>
                </a:solidFill>
                <a:latin typeface="Arial Narrow" charset="0"/>
                <a:ea typeface="Osaka" charset="0"/>
                <a:cs typeface="Osaka" charset="0"/>
              </a:defRPr>
            </a:lvl3pPr>
            <a:lvl4pPr marL="1600200" indent="-228600" eaLnBrk="0" hangingPunct="0">
              <a:defRPr>
                <a:solidFill>
                  <a:schemeClr val="tx1"/>
                </a:solidFill>
                <a:latin typeface="Arial Narrow" charset="0"/>
                <a:ea typeface="Osaka" charset="0"/>
                <a:cs typeface="Osaka" charset="0"/>
              </a:defRPr>
            </a:lvl4pPr>
            <a:lvl5pPr marL="2057400" indent="-228600" eaLnBrk="0" hangingPunct="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eaLnBrk="1" hangingPunct="1"/>
            <a:r>
              <a:rPr lang="en-US" sz="1400" dirty="0" smtClean="0">
                <a:latin typeface="Times New Roman" charset="0"/>
                <a:cs typeface="Times New Roman" charset="0"/>
              </a:rPr>
              <a:t>LBT</a:t>
            </a:r>
            <a:r>
              <a:rPr lang="en-US" sz="1400" dirty="0">
                <a:latin typeface="Times New Roman" charset="0"/>
                <a:cs typeface="Times New Roman" charset="0"/>
              </a:rPr>
              <a:t>: </a:t>
            </a:r>
            <a:r>
              <a:rPr lang="en-US" sz="1400" dirty="0" smtClean="0">
                <a:latin typeface="Times New Roman" charset="0"/>
                <a:cs typeface="Times New Roman" charset="0"/>
              </a:rPr>
              <a:t>150nm</a:t>
            </a:r>
            <a:r>
              <a:rPr lang="en-US" sz="1400" dirty="0">
                <a:latin typeface="Times New Roman" charset="0"/>
                <a:cs typeface="Times New Roman" charset="0"/>
              </a:rPr>
              <a:t>-</a:t>
            </a:r>
            <a:r>
              <a:rPr lang="en-US" sz="1400" dirty="0" smtClean="0">
                <a:latin typeface="Times New Roman" charset="0"/>
                <a:cs typeface="Times New Roman" charset="0"/>
              </a:rPr>
              <a:t>rad (4σ</a:t>
            </a:r>
            <a:r>
              <a:rPr lang="en-US" sz="1400" baseline="-25000" dirty="0" smtClean="0">
                <a:latin typeface="Times New Roman" charset="0"/>
                <a:cs typeface="Times New Roman" charset="0"/>
              </a:rPr>
              <a:t>x</a:t>
            </a:r>
            <a:r>
              <a:rPr lang="en-US" sz="1400" dirty="0" smtClean="0">
                <a:latin typeface="Times New Roman" charset="0"/>
                <a:cs typeface="Times New Roman" charset="0"/>
              </a:rPr>
              <a:t>σ</a:t>
            </a:r>
            <a:r>
              <a:rPr lang="en-US" sz="1400" baseline="-25000" dirty="0" smtClean="0">
                <a:latin typeface="Times New Roman" charset="0"/>
                <a:cs typeface="Times New Roman" charset="0"/>
              </a:rPr>
              <a:t>x’</a:t>
            </a:r>
            <a:r>
              <a:rPr lang="en-US" sz="1400" dirty="0" smtClean="0">
                <a:latin typeface="Times New Roman" charset="0"/>
                <a:cs typeface="Times New Roman" charset="0"/>
              </a:rPr>
              <a:t>)</a:t>
            </a:r>
            <a:endParaRPr lang="en-US" sz="1400" dirty="0">
              <a:latin typeface="Times New Roman" charset="0"/>
              <a:cs typeface="Times New Roman" charset="0"/>
            </a:endParaRPr>
          </a:p>
          <a:p>
            <a:pPr eaLnBrk="1" hangingPunct="1"/>
            <a:r>
              <a:rPr lang="en-US" sz="1400" dirty="0" smtClean="0">
                <a:latin typeface="Times New Roman" charset="0"/>
                <a:cs typeface="Times New Roman" charset="0"/>
              </a:rPr>
              <a:t>0.5% </a:t>
            </a:r>
            <a:r>
              <a:rPr lang="en-US" sz="1400" dirty="0">
                <a:latin typeface="Times New Roman" charset="0"/>
                <a:cs typeface="Times New Roman" charset="0"/>
              </a:rPr>
              <a:t>energy spread</a:t>
            </a:r>
          </a:p>
          <a:p>
            <a:pPr eaLnBrk="1" hangingPunct="1"/>
            <a:r>
              <a:rPr lang="en-US" sz="1400" dirty="0" smtClean="0">
                <a:latin typeface="Times New Roman" charset="0"/>
                <a:cs typeface="Times New Roman" charset="0"/>
              </a:rPr>
              <a:t>Single bunch 0.5nC</a:t>
            </a:r>
            <a:r>
              <a:rPr lang="en-US" sz="1400" dirty="0">
                <a:latin typeface="Times New Roman" charset="0"/>
                <a:cs typeface="Times New Roman" charset="0"/>
              </a:rPr>
              <a:t>/</a:t>
            </a:r>
            <a:r>
              <a:rPr lang="en-US" sz="1400" dirty="0" smtClean="0">
                <a:latin typeface="Times New Roman" charset="0"/>
                <a:cs typeface="Times New Roman" charset="0"/>
              </a:rPr>
              <a:t>sec</a:t>
            </a:r>
          </a:p>
          <a:p>
            <a:pPr eaLnBrk="1" hangingPunct="1"/>
            <a:r>
              <a:rPr lang="en-US" sz="1400" dirty="0" err="1" smtClean="0">
                <a:latin typeface="Times New Roman" charset="0"/>
                <a:cs typeface="Times New Roman" charset="0"/>
              </a:rPr>
              <a:t>Multibunch</a:t>
            </a:r>
            <a:r>
              <a:rPr lang="en-US" sz="1400" dirty="0" smtClean="0">
                <a:latin typeface="Times New Roman" charset="0"/>
                <a:cs typeface="Times New Roman" charset="0"/>
              </a:rPr>
              <a:t> (15nC</a:t>
            </a:r>
            <a:r>
              <a:rPr lang="en-US" sz="1400" dirty="0">
                <a:latin typeface="Times New Roman" charset="0"/>
                <a:cs typeface="Times New Roman" charset="0"/>
              </a:rPr>
              <a:t>/</a:t>
            </a:r>
            <a:r>
              <a:rPr lang="en-US" sz="1400" dirty="0" smtClean="0">
                <a:latin typeface="Times New Roman" charset="0"/>
                <a:cs typeface="Times New Roman" charset="0"/>
              </a:rPr>
              <a:t>sec, 80~150)</a:t>
            </a:r>
            <a:endParaRPr lang="en-US" sz="1400" dirty="0">
              <a:latin typeface="Times New Roman" charset="0"/>
              <a:cs typeface="Times New Roman" charset="0"/>
            </a:endParaRPr>
          </a:p>
        </p:txBody>
      </p:sp>
      <p:sp>
        <p:nvSpPr>
          <p:cNvPr id="12" name="Text Box 7"/>
          <p:cNvSpPr txBox="1">
            <a:spLocks noChangeArrowheads="1"/>
          </p:cNvSpPr>
          <p:nvPr/>
        </p:nvSpPr>
        <p:spPr bwMode="auto">
          <a:xfrm>
            <a:off x="2354369" y="2940051"/>
            <a:ext cx="1953999" cy="520655"/>
          </a:xfrm>
          <a:prstGeom prst="rect">
            <a:avLst/>
          </a:prstGeom>
          <a:solidFill>
            <a:srgbClr val="CCFFCC">
              <a:alpha val="75000"/>
            </a:srgbClr>
          </a:solidFill>
          <a:ln>
            <a:noFill/>
          </a:ln>
        </p:spPr>
        <p:txBody>
          <a:bodyPr wrap="none" lIns="90488" tIns="44450" rIns="90488" bIns="44450">
            <a:spAutoFit/>
          </a:bodyPr>
          <a:lstStyle>
            <a:lvl1pPr eaLnBrk="0" hangingPunct="0">
              <a:defRPr>
                <a:solidFill>
                  <a:schemeClr val="tx1"/>
                </a:solidFill>
                <a:latin typeface="Arial Narrow" charset="0"/>
                <a:ea typeface="Osaka" charset="0"/>
                <a:cs typeface="Osaka" charset="0"/>
              </a:defRPr>
            </a:lvl1pPr>
            <a:lvl2pPr marL="742950" indent="-285750" eaLnBrk="0" hangingPunct="0">
              <a:defRPr>
                <a:solidFill>
                  <a:schemeClr val="tx1"/>
                </a:solidFill>
                <a:latin typeface="Arial Narrow" charset="0"/>
                <a:ea typeface="Osaka" charset="0"/>
                <a:cs typeface="Osaka" charset="0"/>
              </a:defRPr>
            </a:lvl2pPr>
            <a:lvl3pPr marL="1143000" indent="-228600" eaLnBrk="0" hangingPunct="0">
              <a:defRPr>
                <a:solidFill>
                  <a:schemeClr val="tx1"/>
                </a:solidFill>
                <a:latin typeface="Arial Narrow" charset="0"/>
                <a:ea typeface="Osaka" charset="0"/>
                <a:cs typeface="Osaka" charset="0"/>
              </a:defRPr>
            </a:lvl3pPr>
            <a:lvl4pPr marL="1600200" indent="-228600" eaLnBrk="0" hangingPunct="0">
              <a:defRPr>
                <a:solidFill>
                  <a:schemeClr val="tx1"/>
                </a:solidFill>
                <a:latin typeface="Arial Narrow" charset="0"/>
                <a:ea typeface="Osaka" charset="0"/>
                <a:cs typeface="Osaka" charset="0"/>
              </a:defRPr>
            </a:lvl4pPr>
            <a:lvl5pPr marL="2057400" indent="-228600" eaLnBrk="0" hangingPunct="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algn="ctr" eaLnBrk="1" hangingPunct="1"/>
            <a:r>
              <a:rPr lang="en-US" sz="1400" dirty="0">
                <a:latin typeface="Times New Roman" charset="0"/>
                <a:cs typeface="Times New Roman" charset="0"/>
              </a:rPr>
              <a:t>3-GeV booster, C=158m</a:t>
            </a:r>
          </a:p>
          <a:p>
            <a:pPr algn="ctr" eaLnBrk="1" hangingPunct="1"/>
            <a:r>
              <a:rPr lang="en-US" sz="1400" dirty="0">
                <a:latin typeface="Times New Roman" charset="0"/>
                <a:cs typeface="Times New Roman" charset="0"/>
              </a:rPr>
              <a:t>20 mA, 1 Hz, 40 </a:t>
            </a:r>
            <a:r>
              <a:rPr lang="en-US" sz="1400" dirty="0" err="1">
                <a:latin typeface="Times New Roman" charset="0"/>
                <a:cs typeface="Times New Roman" charset="0"/>
              </a:rPr>
              <a:t>nm</a:t>
            </a:r>
            <a:r>
              <a:rPr lang="en-US" sz="1400" dirty="0" err="1">
                <a:latin typeface="Times New Roman" charset="0"/>
                <a:cs typeface="Times New Roman" charset="0"/>
                <a:sym typeface="Symbol" charset="0"/>
              </a:rPr>
              <a:t></a:t>
            </a:r>
            <a:r>
              <a:rPr lang="en-US" sz="1400" dirty="0" err="1">
                <a:latin typeface="Times New Roman" charset="0"/>
                <a:cs typeface="Times New Roman" charset="0"/>
              </a:rPr>
              <a:t>rad</a:t>
            </a:r>
            <a:r>
              <a:rPr lang="en-US" sz="1400" dirty="0">
                <a:latin typeface="Times New Roman" charset="0"/>
                <a:cs typeface="Times New Roman" charset="0"/>
              </a:rPr>
              <a:t> </a:t>
            </a:r>
          </a:p>
        </p:txBody>
      </p:sp>
      <p:sp>
        <p:nvSpPr>
          <p:cNvPr id="13" name="Text Box 7"/>
          <p:cNvSpPr txBox="1">
            <a:spLocks noChangeArrowheads="1"/>
          </p:cNvSpPr>
          <p:nvPr/>
        </p:nvSpPr>
        <p:spPr bwMode="auto">
          <a:xfrm>
            <a:off x="4847605" y="1862139"/>
            <a:ext cx="1606210" cy="736099"/>
          </a:xfrm>
          <a:prstGeom prst="rect">
            <a:avLst/>
          </a:prstGeom>
          <a:solidFill>
            <a:srgbClr val="CCFFCC">
              <a:alpha val="75000"/>
            </a:srgbClr>
          </a:solidFill>
          <a:ln>
            <a:noFill/>
          </a:ln>
        </p:spPr>
        <p:txBody>
          <a:bodyPr wrap="none" lIns="90488" tIns="44450" rIns="90488" bIns="44450">
            <a:spAutoFit/>
          </a:bodyPr>
          <a:lstStyle>
            <a:lvl1pPr eaLnBrk="0" hangingPunct="0">
              <a:defRPr>
                <a:solidFill>
                  <a:schemeClr val="tx1"/>
                </a:solidFill>
                <a:latin typeface="Arial Narrow" charset="0"/>
                <a:ea typeface="Osaka" charset="0"/>
                <a:cs typeface="Osaka" charset="0"/>
              </a:defRPr>
            </a:lvl1pPr>
            <a:lvl2pPr marL="742950" indent="-285750" eaLnBrk="0" hangingPunct="0">
              <a:defRPr>
                <a:solidFill>
                  <a:schemeClr val="tx1"/>
                </a:solidFill>
                <a:latin typeface="Arial Narrow" charset="0"/>
                <a:ea typeface="Osaka" charset="0"/>
                <a:cs typeface="Osaka" charset="0"/>
              </a:defRPr>
            </a:lvl2pPr>
            <a:lvl3pPr marL="1143000" indent="-228600" eaLnBrk="0" hangingPunct="0">
              <a:defRPr>
                <a:solidFill>
                  <a:schemeClr val="tx1"/>
                </a:solidFill>
                <a:latin typeface="Arial Narrow" charset="0"/>
                <a:ea typeface="Osaka" charset="0"/>
                <a:cs typeface="Osaka" charset="0"/>
              </a:defRPr>
            </a:lvl3pPr>
            <a:lvl4pPr marL="1600200" indent="-228600" eaLnBrk="0" hangingPunct="0">
              <a:defRPr>
                <a:solidFill>
                  <a:schemeClr val="tx1"/>
                </a:solidFill>
                <a:latin typeface="Arial Narrow" charset="0"/>
                <a:ea typeface="Osaka" charset="0"/>
                <a:cs typeface="Osaka" charset="0"/>
              </a:defRPr>
            </a:lvl4pPr>
            <a:lvl5pPr marL="2057400" indent="-228600" eaLnBrk="0" hangingPunct="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eaLnBrk="1" hangingPunct="1"/>
            <a:r>
              <a:rPr lang="en-US" sz="1400" dirty="0" smtClean="0">
                <a:latin typeface="Times New Roman" charset="0"/>
                <a:cs typeface="Times New Roman" charset="0"/>
              </a:rPr>
              <a:t>BST: 50nm-rad</a:t>
            </a:r>
          </a:p>
          <a:p>
            <a:pPr eaLnBrk="1" hangingPunct="1"/>
            <a:r>
              <a:rPr lang="en-US" sz="1400" dirty="0" smtClean="0">
                <a:latin typeface="Times New Roman" charset="0"/>
                <a:cs typeface="Times New Roman" charset="0"/>
              </a:rPr>
              <a:t>0.1% energy spread</a:t>
            </a:r>
          </a:p>
          <a:p>
            <a:pPr eaLnBrk="1" hangingPunct="1"/>
            <a:r>
              <a:rPr lang="en-US" sz="1400" dirty="0" smtClean="0">
                <a:latin typeface="Times New Roman" charset="0"/>
                <a:cs typeface="Times New Roman" charset="0"/>
              </a:rPr>
              <a:t>8nC/sec</a:t>
            </a:r>
            <a:endParaRPr lang="en-US" sz="1400" dirty="0">
              <a:latin typeface="Times New Roman" charset="0"/>
              <a:cs typeface="Times New Roman" charset="0"/>
            </a:endParaRPr>
          </a:p>
        </p:txBody>
      </p:sp>
      <p:sp>
        <p:nvSpPr>
          <p:cNvPr id="14" name="Title 2"/>
          <p:cNvSpPr>
            <a:spLocks noGrp="1"/>
          </p:cNvSpPr>
          <p:nvPr>
            <p:ph type="title"/>
          </p:nvPr>
        </p:nvSpPr>
        <p:spPr>
          <a:xfrm>
            <a:off x="0" y="0"/>
            <a:ext cx="9144000" cy="908050"/>
          </a:xfrm>
        </p:spPr>
        <p:txBody>
          <a:bodyPr/>
          <a:lstStyle/>
          <a:p>
            <a:r>
              <a:rPr lang="en-US" dirty="0"/>
              <a:t>NSLS II Overview</a:t>
            </a:r>
            <a:endParaRPr lang="en-US" sz="2800" dirty="0">
              <a:cs typeface="Osaka" charset="0"/>
            </a:endParaRPr>
          </a:p>
        </p:txBody>
      </p:sp>
      <p:sp>
        <p:nvSpPr>
          <p:cNvPr id="15" name="Content Placeholder 2"/>
          <p:cNvSpPr>
            <a:spLocks noGrp="1"/>
          </p:cNvSpPr>
          <p:nvPr>
            <p:ph idx="1"/>
          </p:nvPr>
        </p:nvSpPr>
        <p:spPr>
          <a:xfrm>
            <a:off x="22262" y="910239"/>
            <a:ext cx="8760543" cy="4995606"/>
          </a:xfrm>
        </p:spPr>
        <p:txBody>
          <a:bodyPr/>
          <a:lstStyle/>
          <a:p>
            <a:r>
              <a:rPr lang="en-US" dirty="0"/>
              <a:t>Injection system</a:t>
            </a:r>
          </a:p>
          <a:p>
            <a:pPr lvl="1"/>
            <a:r>
              <a:rPr lang="en-US" dirty="0"/>
              <a:t>Turn </a:t>
            </a:r>
            <a:r>
              <a:rPr lang="en-US" dirty="0" smtClean="0"/>
              <a:t>key: LINAC </a:t>
            </a:r>
            <a:r>
              <a:rPr lang="en-US" dirty="0"/>
              <a:t>&amp; Booster</a:t>
            </a:r>
          </a:p>
        </p:txBody>
      </p:sp>
    </p:spTree>
    <p:extLst>
      <p:ext uri="{BB962C8B-B14F-4D97-AF65-F5344CB8AC3E}">
        <p14:creationId xmlns:p14="http://schemas.microsoft.com/office/powerpoint/2010/main" val="1513456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figs Wed Jan 15. 2014 10:51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187" y="1760579"/>
            <a:ext cx="6757361" cy="5092986"/>
          </a:xfrm>
          <a:prstGeom prst="rect">
            <a:avLst/>
          </a:prstGeom>
        </p:spPr>
      </p:pic>
      <p:sp>
        <p:nvSpPr>
          <p:cNvPr id="30722"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30724" name="Content Placeholder 5"/>
          <p:cNvSpPr>
            <a:spLocks noGrp="1"/>
          </p:cNvSpPr>
          <p:nvPr>
            <p:ph idx="1"/>
          </p:nvPr>
        </p:nvSpPr>
        <p:spPr>
          <a:xfrm>
            <a:off x="125413" y="1011121"/>
            <a:ext cx="8610600" cy="1007926"/>
          </a:xfrm>
        </p:spPr>
        <p:txBody>
          <a:bodyPr>
            <a:normAutofit fontScale="77500" lnSpcReduction="20000"/>
          </a:bodyPr>
          <a:lstStyle/>
          <a:p>
            <a:r>
              <a:rPr lang="en-US" dirty="0">
                <a:latin typeface="Arial" charset="0"/>
                <a:ea typeface="MS PGothic" charset="0"/>
              </a:rPr>
              <a:t>Deployed in control network from the first day (3/27/2012)</a:t>
            </a:r>
          </a:p>
          <a:p>
            <a:r>
              <a:rPr lang="en-US" dirty="0">
                <a:latin typeface="Arial" charset="0"/>
                <a:ea typeface="MS PGothic" charset="0"/>
              </a:rPr>
              <a:t>Configuration increasing </a:t>
            </a:r>
            <a:r>
              <a:rPr lang="en-US" dirty="0" smtClean="0">
                <a:latin typeface="Arial" charset="0"/>
                <a:ea typeface="MS PGothic" charset="0"/>
              </a:rPr>
              <a:t>over time </a:t>
            </a:r>
            <a:r>
              <a:rPr lang="en-US" dirty="0">
                <a:latin typeface="Arial" charset="0"/>
                <a:ea typeface="MS PGothic" charset="0"/>
              </a:rPr>
              <a:t>(</a:t>
            </a:r>
            <a:r>
              <a:rPr lang="en-US" sz="2600" dirty="0">
                <a:latin typeface="Arial" charset="0"/>
                <a:ea typeface="MS PGothic" charset="0"/>
              </a:rPr>
              <a:t>by </a:t>
            </a:r>
            <a:r>
              <a:rPr lang="en-US" sz="2600" dirty="0" smtClean="0">
                <a:latin typeface="Arial" charset="0"/>
                <a:ea typeface="MS PGothic" charset="0"/>
              </a:rPr>
              <a:t>Jan 15 </a:t>
            </a:r>
            <a:r>
              <a:rPr lang="en-US" sz="2600" dirty="0">
                <a:latin typeface="Arial" charset="0"/>
                <a:ea typeface="MS PGothic" charset="0"/>
              </a:rPr>
              <a:t>2014 </a:t>
            </a:r>
            <a:r>
              <a:rPr lang="en-US" sz="2600" dirty="0" smtClean="0">
                <a:latin typeface="Arial" charset="0"/>
                <a:ea typeface="MS PGothic" charset="0"/>
              </a:rPr>
              <a:t>10:51 AM</a:t>
            </a:r>
            <a:r>
              <a:rPr lang="en-US" dirty="0">
                <a:latin typeface="Arial" charset="0"/>
                <a:ea typeface="MS PGothic" charset="0"/>
              </a:rPr>
              <a:t>)</a:t>
            </a:r>
          </a:p>
        </p:txBody>
      </p:sp>
    </p:spTree>
    <p:extLst>
      <p:ext uri="{BB962C8B-B14F-4D97-AF65-F5344CB8AC3E}">
        <p14:creationId xmlns:p14="http://schemas.microsoft.com/office/powerpoint/2010/main" val="1795965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nts Wed Jan 15. 2014 10:51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919" y="1406723"/>
            <a:ext cx="7242773" cy="5432080"/>
          </a:xfrm>
          <a:prstGeom prst="rect">
            <a:avLst/>
          </a:prstGeom>
        </p:spPr>
      </p:pic>
      <p:sp>
        <p:nvSpPr>
          <p:cNvPr id="31745"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31747" name="Content Placeholder 5"/>
          <p:cNvSpPr>
            <a:spLocks noGrp="1"/>
          </p:cNvSpPr>
          <p:nvPr>
            <p:ph idx="1"/>
          </p:nvPr>
        </p:nvSpPr>
        <p:spPr>
          <a:xfrm>
            <a:off x="73025" y="942975"/>
            <a:ext cx="8610600" cy="1309688"/>
          </a:xfrm>
        </p:spPr>
        <p:txBody>
          <a:bodyPr/>
          <a:lstStyle/>
          <a:p>
            <a:r>
              <a:rPr lang="en-US" dirty="0">
                <a:latin typeface="Arial" charset="0"/>
                <a:ea typeface="MS PGothic" charset="0"/>
              </a:rPr>
              <a:t>Snapshots taken </a:t>
            </a:r>
            <a:r>
              <a:rPr lang="en-US" dirty="0" smtClean="0">
                <a:latin typeface="Arial" charset="0"/>
                <a:ea typeface="MS PGothic" charset="0"/>
              </a:rPr>
              <a:t>over time </a:t>
            </a:r>
            <a:r>
              <a:rPr lang="en-US" sz="2000" dirty="0">
                <a:latin typeface="Arial" charset="0"/>
                <a:ea typeface="MS PGothic" charset="0"/>
              </a:rPr>
              <a:t>(by Jan 15 2014 10:51 AM</a:t>
            </a:r>
            <a:r>
              <a:rPr lang="en-US" sz="2000" dirty="0" smtClean="0">
                <a:latin typeface="Arial" charset="0"/>
                <a:ea typeface="MS PGothic" charset="0"/>
              </a:rPr>
              <a:t>)</a:t>
            </a:r>
            <a:endParaRPr lang="en-US" sz="2000" dirty="0">
              <a:latin typeface="Arial" charset="0"/>
              <a:ea typeface="MS PGothic" charset="0"/>
            </a:endParaRPr>
          </a:p>
        </p:txBody>
      </p:sp>
    </p:spTree>
    <p:extLst>
      <p:ext uri="{BB962C8B-B14F-4D97-AF65-F5344CB8AC3E}">
        <p14:creationId xmlns:p14="http://schemas.microsoft.com/office/powerpoint/2010/main" val="4141166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33795" name="Content Placeholder 5"/>
          <p:cNvSpPr>
            <a:spLocks noGrp="1"/>
          </p:cNvSpPr>
          <p:nvPr>
            <p:ph idx="1"/>
          </p:nvPr>
        </p:nvSpPr>
        <p:spPr>
          <a:xfrm>
            <a:off x="73025" y="942975"/>
            <a:ext cx="8610600" cy="1309688"/>
          </a:xfrm>
        </p:spPr>
        <p:txBody>
          <a:bodyPr>
            <a:normAutofit fontScale="92500" lnSpcReduction="10000"/>
          </a:bodyPr>
          <a:lstStyle/>
          <a:p>
            <a:r>
              <a:rPr lang="en-US" sz="2800" dirty="0">
                <a:latin typeface="Arial" charset="0"/>
                <a:ea typeface="MS PGothic" charset="0"/>
              </a:rPr>
              <a:t>Snapshots taken with time</a:t>
            </a:r>
          </a:p>
          <a:p>
            <a:pPr lvl="1"/>
            <a:r>
              <a:rPr lang="en-US" sz="2400" dirty="0">
                <a:solidFill>
                  <a:srgbClr val="000000"/>
                </a:solidFill>
                <a:latin typeface="Arial Narrow" charset="0"/>
                <a:ea typeface="Osaka" charset="0"/>
                <a:cs typeface="Osaka" charset="0"/>
              </a:rPr>
              <a:t>Events</a:t>
            </a:r>
            <a:r>
              <a:rPr lang="en-US" dirty="0">
                <a:solidFill>
                  <a:srgbClr val="000000"/>
                </a:solidFill>
                <a:latin typeface="Arial Narrow" charset="0"/>
                <a:ea typeface="Osaka" charset="0"/>
                <a:cs typeface="Osaka" charset="0"/>
              </a:rPr>
              <a:t> </a:t>
            </a:r>
            <a:r>
              <a:rPr lang="en-US" sz="1600" dirty="0" smtClean="0">
                <a:solidFill>
                  <a:srgbClr val="000000"/>
                </a:solidFill>
                <a:latin typeface="Arial Narrow" charset="0"/>
                <a:ea typeface="Osaka" charset="0"/>
                <a:cs typeface="Osaka" charset="0"/>
              </a:rPr>
              <a:t>(</a:t>
            </a:r>
            <a:r>
              <a:rPr lang="en-US" sz="1600" dirty="0" smtClean="0">
                <a:latin typeface="Arial" charset="0"/>
                <a:ea typeface="MS PGothic" charset="0"/>
              </a:rPr>
              <a:t>by </a:t>
            </a:r>
            <a:r>
              <a:rPr lang="en-US" sz="1600" dirty="0">
                <a:latin typeface="Arial" charset="0"/>
                <a:ea typeface="MS PGothic" charset="0"/>
              </a:rPr>
              <a:t>Jan 15 2014 10:51 AM</a:t>
            </a:r>
            <a:r>
              <a:rPr lang="en-US" sz="1600" dirty="0" smtClean="0">
                <a:latin typeface="Arial" charset="0"/>
                <a:ea typeface="MS PGothic" charset="0"/>
              </a:rPr>
              <a:t>) </a:t>
            </a:r>
            <a:r>
              <a:rPr lang="en-US" sz="2400" dirty="0" smtClean="0">
                <a:solidFill>
                  <a:srgbClr val="000000"/>
                </a:solidFill>
                <a:latin typeface="Arial Narrow" charset="0"/>
                <a:ea typeface="Osaka" charset="0"/>
                <a:cs typeface="Osaka" charset="0"/>
              </a:rPr>
              <a:t>total </a:t>
            </a:r>
            <a:r>
              <a:rPr lang="en-US" sz="2400" dirty="0">
                <a:solidFill>
                  <a:srgbClr val="000000"/>
                </a:solidFill>
                <a:latin typeface="Arial Narrow" charset="0"/>
                <a:ea typeface="Osaka" charset="0"/>
                <a:cs typeface="Osaka" charset="0"/>
              </a:rPr>
              <a:t>taken: </a:t>
            </a:r>
            <a:r>
              <a:rPr lang="en-US" sz="2400" dirty="0" smtClean="0">
                <a:solidFill>
                  <a:srgbClr val="000000"/>
                </a:solidFill>
                <a:latin typeface="Arial Narrow" charset="0"/>
                <a:ea typeface="Osaka" charset="0"/>
                <a:cs typeface="Osaka" charset="0"/>
              </a:rPr>
              <a:t>525, </a:t>
            </a:r>
            <a:r>
              <a:rPr lang="en-US" sz="2400" dirty="0">
                <a:solidFill>
                  <a:srgbClr val="000000"/>
                </a:solidFill>
                <a:latin typeface="Arial Narrow" charset="0"/>
                <a:ea typeface="Osaka" charset="0"/>
                <a:cs typeface="Osaka" charset="0"/>
              </a:rPr>
              <a:t>approved: </a:t>
            </a:r>
            <a:r>
              <a:rPr lang="en-US" sz="2400" dirty="0" smtClean="0">
                <a:solidFill>
                  <a:srgbClr val="000000"/>
                </a:solidFill>
                <a:latin typeface="Arial Narrow" charset="0"/>
                <a:ea typeface="Osaka" charset="0"/>
                <a:cs typeface="Osaka" charset="0"/>
              </a:rPr>
              <a:t>246</a:t>
            </a:r>
          </a:p>
          <a:p>
            <a:pPr lvl="1"/>
            <a:r>
              <a:rPr lang="en-US" sz="2400" dirty="0" smtClean="0">
                <a:solidFill>
                  <a:srgbClr val="000000"/>
                </a:solidFill>
                <a:latin typeface="Arial Narrow" charset="0"/>
                <a:ea typeface="Osaka" charset="0"/>
                <a:cs typeface="Osaka" charset="0"/>
              </a:rPr>
              <a:t>Regular snapshot per shift </a:t>
            </a:r>
            <a:endParaRPr lang="en-US" sz="2400" dirty="0">
              <a:latin typeface="Arial" charset="0"/>
              <a:ea typeface="MS PGothic" charset="0"/>
            </a:endParaRPr>
          </a:p>
        </p:txBody>
      </p:sp>
      <p:graphicFrame>
        <p:nvGraphicFramePr>
          <p:cNvPr id="6" name="Content Placeholder 4"/>
          <p:cNvGraphicFramePr>
            <a:graphicFrameLocks/>
          </p:cNvGraphicFramePr>
          <p:nvPr>
            <p:extLst>
              <p:ext uri="{D42A27DB-BD31-4B8C-83A1-F6EECF244321}">
                <p14:modId xmlns:p14="http://schemas.microsoft.com/office/powerpoint/2010/main" val="380485377"/>
              </p:ext>
            </p:extLst>
          </p:nvPr>
        </p:nvGraphicFramePr>
        <p:xfrm>
          <a:off x="1316808" y="2286703"/>
          <a:ext cx="5525603" cy="3720514"/>
        </p:xfrm>
        <a:graphic>
          <a:graphicData uri="http://schemas.openxmlformats.org/drawingml/2006/table">
            <a:tbl>
              <a:tblPr firstRow="1" bandRow="1">
                <a:tableStyleId>{3C2FFA5D-87B4-456A-9821-1D502468CF0F}</a:tableStyleId>
              </a:tblPr>
              <a:tblGrid>
                <a:gridCol w="1636077"/>
                <a:gridCol w="1747584"/>
                <a:gridCol w="2141942"/>
              </a:tblGrid>
              <a:tr h="347150">
                <a:tc>
                  <a:txBody>
                    <a:bodyPr/>
                    <a:lstStyle/>
                    <a:p>
                      <a:pPr algn="ctr"/>
                      <a:r>
                        <a:rPr lang="en-US" dirty="0" smtClean="0"/>
                        <a:t>Date</a:t>
                      </a:r>
                      <a:endParaRPr lang="en-US" dirty="0"/>
                    </a:p>
                  </a:txBody>
                  <a:tcPr/>
                </a:tc>
                <a:tc>
                  <a:txBody>
                    <a:bodyPr/>
                    <a:lstStyle/>
                    <a:p>
                      <a:pPr algn="ctr"/>
                      <a:r>
                        <a:rPr lang="en-US" dirty="0" smtClean="0"/>
                        <a:t>Snapshots</a:t>
                      </a:r>
                      <a:r>
                        <a:rPr lang="en-US" baseline="0" dirty="0" smtClean="0"/>
                        <a:t> taken</a:t>
                      </a:r>
                      <a:endParaRPr lang="en-US" dirty="0"/>
                    </a:p>
                  </a:txBody>
                  <a:tcPr/>
                </a:tc>
                <a:tc>
                  <a:txBody>
                    <a:bodyPr/>
                    <a:lstStyle/>
                    <a:p>
                      <a:pPr algn="ctr"/>
                      <a:r>
                        <a:rPr lang="en-US" dirty="0" smtClean="0"/>
                        <a:t>Snapshots Approved</a:t>
                      </a:r>
                      <a:endParaRPr lang="en-US" dirty="0"/>
                    </a:p>
                  </a:txBody>
                  <a:tcPr/>
                </a:tc>
              </a:tr>
              <a:tr h="174020">
                <a:tc>
                  <a:txBody>
                    <a:bodyPr/>
                    <a:lstStyle/>
                    <a:p>
                      <a:pPr algn="r" fontAlgn="b"/>
                      <a:r>
                        <a:rPr lang="en-US" sz="1200" b="0" i="0" u="none" strike="noStrike" dirty="0">
                          <a:solidFill>
                            <a:srgbClr val="000000"/>
                          </a:solidFill>
                          <a:effectLst/>
                          <a:latin typeface="Calibri"/>
                        </a:rPr>
                        <a:t>2012-03-21 9:28</a:t>
                      </a:r>
                    </a:p>
                  </a:txBody>
                  <a:tcPr marL="12700" marR="12700" marT="12700" marB="0" anchor="b"/>
                </a:tc>
                <a:tc>
                  <a:txBody>
                    <a:bodyPr/>
                    <a:lstStyle/>
                    <a:p>
                      <a:pPr algn="r" fontAlgn="b"/>
                      <a:r>
                        <a:rPr lang="en-US" sz="1200" b="0" i="0" u="none" strike="noStrike">
                          <a:solidFill>
                            <a:srgbClr val="000000"/>
                          </a:solidFill>
                          <a:effectLst/>
                          <a:latin typeface="Calibri"/>
                        </a:rPr>
                        <a:t>0</a:t>
                      </a:r>
                    </a:p>
                  </a:txBody>
                  <a:tcPr marL="12700" marR="12700" marT="12700" marB="0" anchor="b"/>
                </a:tc>
                <a:tc>
                  <a:txBody>
                    <a:bodyPr/>
                    <a:lstStyle/>
                    <a:p>
                      <a:pPr algn="r" fontAlgn="b"/>
                      <a:r>
                        <a:rPr lang="en-US" sz="1200" b="0" i="0" u="none" strike="noStrike">
                          <a:solidFill>
                            <a:srgbClr val="000000"/>
                          </a:solidFill>
                          <a:effectLst/>
                          <a:latin typeface="Calibri"/>
                        </a:rPr>
                        <a:t>0</a:t>
                      </a:r>
                    </a:p>
                  </a:txBody>
                  <a:tcPr marL="12700" marR="12700" marT="12700" marB="0" anchor="b"/>
                </a:tc>
              </a:tr>
              <a:tr h="156802">
                <a:tc>
                  <a:txBody>
                    <a:bodyPr/>
                    <a:lstStyle/>
                    <a:p>
                      <a:pPr algn="r" fontAlgn="b"/>
                      <a:r>
                        <a:rPr lang="en-US" sz="1200" b="0" i="0" u="none" strike="noStrike" dirty="0">
                          <a:solidFill>
                            <a:srgbClr val="000000"/>
                          </a:solidFill>
                          <a:effectLst/>
                          <a:latin typeface="Calibri"/>
                        </a:rPr>
                        <a:t>2012-03-29 10:32</a:t>
                      </a:r>
                    </a:p>
                  </a:txBody>
                  <a:tcPr marL="12700" marR="12700" marT="12700" marB="0" anchor="b"/>
                </a:tc>
                <a:tc>
                  <a:txBody>
                    <a:bodyPr/>
                    <a:lstStyle/>
                    <a:p>
                      <a:pPr algn="r" fontAlgn="b"/>
                      <a:r>
                        <a:rPr lang="en-US" sz="1200" b="0" i="0" u="none" strike="noStrike">
                          <a:solidFill>
                            <a:srgbClr val="000000"/>
                          </a:solidFill>
                          <a:effectLst/>
                          <a:latin typeface="Calibri"/>
                        </a:rPr>
                        <a:t>30</a:t>
                      </a:r>
                    </a:p>
                  </a:txBody>
                  <a:tcPr marL="12700" marR="12700" marT="12700" marB="0" anchor="b"/>
                </a:tc>
                <a:tc>
                  <a:txBody>
                    <a:bodyPr/>
                    <a:lstStyle/>
                    <a:p>
                      <a:pPr algn="r" fontAlgn="b"/>
                      <a:r>
                        <a:rPr lang="en-US" sz="1200" b="0" i="0" u="none" strike="noStrike">
                          <a:solidFill>
                            <a:srgbClr val="000000"/>
                          </a:solidFill>
                          <a:effectLst/>
                          <a:latin typeface="Calibri"/>
                        </a:rPr>
                        <a:t>8</a:t>
                      </a:r>
                    </a:p>
                  </a:txBody>
                  <a:tcPr marL="12700" marR="12700" marT="12700" marB="0" anchor="b"/>
                </a:tc>
              </a:tr>
              <a:tr h="189525">
                <a:tc>
                  <a:txBody>
                    <a:bodyPr/>
                    <a:lstStyle/>
                    <a:p>
                      <a:pPr algn="r" fontAlgn="b"/>
                      <a:r>
                        <a:rPr lang="en-US" sz="1200" b="0" i="0" u="none" strike="noStrike" dirty="0">
                          <a:solidFill>
                            <a:srgbClr val="000000"/>
                          </a:solidFill>
                          <a:effectLst/>
                          <a:latin typeface="Calibri"/>
                        </a:rPr>
                        <a:t>2012-03-30 18:01</a:t>
                      </a:r>
                    </a:p>
                  </a:txBody>
                  <a:tcPr marL="12700" marR="12700" marT="12700" marB="0" anchor="b"/>
                </a:tc>
                <a:tc>
                  <a:txBody>
                    <a:bodyPr/>
                    <a:lstStyle/>
                    <a:p>
                      <a:pPr algn="r" fontAlgn="b"/>
                      <a:r>
                        <a:rPr lang="en-US" sz="1200" b="0" i="0" u="none" strike="noStrike">
                          <a:solidFill>
                            <a:srgbClr val="000000"/>
                          </a:solidFill>
                          <a:effectLst/>
                          <a:latin typeface="Calibri"/>
                        </a:rPr>
                        <a:t>31</a:t>
                      </a:r>
                    </a:p>
                  </a:txBody>
                  <a:tcPr marL="12700" marR="12700" marT="12700" marB="0" anchor="b"/>
                </a:tc>
                <a:tc>
                  <a:txBody>
                    <a:bodyPr/>
                    <a:lstStyle/>
                    <a:p>
                      <a:pPr algn="r" fontAlgn="b"/>
                      <a:r>
                        <a:rPr lang="en-US" sz="1200" b="0" i="0" u="none" strike="noStrike">
                          <a:solidFill>
                            <a:srgbClr val="000000"/>
                          </a:solidFill>
                          <a:effectLst/>
                          <a:latin typeface="Calibri"/>
                        </a:rPr>
                        <a:t>9</a:t>
                      </a:r>
                    </a:p>
                  </a:txBody>
                  <a:tcPr marL="12700" marR="12700" marT="12700" marB="0" anchor="b"/>
                </a:tc>
              </a:tr>
              <a:tr h="150903">
                <a:tc>
                  <a:txBody>
                    <a:bodyPr/>
                    <a:lstStyle/>
                    <a:p>
                      <a:pPr algn="r" fontAlgn="b"/>
                      <a:r>
                        <a:rPr lang="en-US" sz="1200" b="0" i="0" u="none" strike="noStrike">
                          <a:solidFill>
                            <a:srgbClr val="000000"/>
                          </a:solidFill>
                          <a:effectLst/>
                          <a:latin typeface="Calibri"/>
                        </a:rPr>
                        <a:t>2012-04-24 20:02</a:t>
                      </a:r>
                    </a:p>
                  </a:txBody>
                  <a:tcPr marL="12700" marR="12700" marT="12700" marB="0" anchor="b"/>
                </a:tc>
                <a:tc>
                  <a:txBody>
                    <a:bodyPr/>
                    <a:lstStyle/>
                    <a:p>
                      <a:pPr algn="r" fontAlgn="b"/>
                      <a:r>
                        <a:rPr lang="en-US" sz="1200" b="0" i="0" u="none" strike="noStrike">
                          <a:solidFill>
                            <a:srgbClr val="000000"/>
                          </a:solidFill>
                          <a:effectLst/>
                          <a:latin typeface="Calibri"/>
                        </a:rPr>
                        <a:t>144</a:t>
                      </a:r>
                    </a:p>
                  </a:txBody>
                  <a:tcPr marL="12700" marR="12700" marT="12700" marB="0" anchor="b"/>
                </a:tc>
                <a:tc>
                  <a:txBody>
                    <a:bodyPr/>
                    <a:lstStyle/>
                    <a:p>
                      <a:pPr algn="r" fontAlgn="b"/>
                      <a:r>
                        <a:rPr lang="en-US" sz="1200" b="0" i="0" u="none" strike="noStrike">
                          <a:solidFill>
                            <a:srgbClr val="000000"/>
                          </a:solidFill>
                          <a:effectLst/>
                          <a:latin typeface="Calibri"/>
                        </a:rPr>
                        <a:t>41</a:t>
                      </a:r>
                    </a:p>
                  </a:txBody>
                  <a:tcPr marL="12700" marR="12700" marT="12700" marB="0" anchor="b"/>
                </a:tc>
              </a:tr>
              <a:tr h="105146">
                <a:tc>
                  <a:txBody>
                    <a:bodyPr/>
                    <a:lstStyle/>
                    <a:p>
                      <a:pPr algn="r" fontAlgn="b"/>
                      <a:r>
                        <a:rPr lang="en-US" sz="1200" b="0" i="0" u="none" strike="noStrike">
                          <a:solidFill>
                            <a:srgbClr val="000000"/>
                          </a:solidFill>
                          <a:effectLst/>
                          <a:latin typeface="Calibri"/>
                        </a:rPr>
                        <a:t>2012-05-11 10:27</a:t>
                      </a:r>
                    </a:p>
                  </a:txBody>
                  <a:tcPr marL="12700" marR="12700" marT="12700" marB="0" anchor="b"/>
                </a:tc>
                <a:tc>
                  <a:txBody>
                    <a:bodyPr/>
                    <a:lstStyle/>
                    <a:p>
                      <a:pPr algn="r" fontAlgn="b"/>
                      <a:r>
                        <a:rPr lang="en-US" sz="1200" b="0" i="0" u="none" strike="noStrike">
                          <a:solidFill>
                            <a:srgbClr val="000000"/>
                          </a:solidFill>
                          <a:effectLst/>
                          <a:latin typeface="Calibri"/>
                        </a:rPr>
                        <a:t>210</a:t>
                      </a:r>
                    </a:p>
                  </a:txBody>
                  <a:tcPr marL="12700" marR="12700" marT="12700" marB="0" anchor="b"/>
                </a:tc>
                <a:tc>
                  <a:txBody>
                    <a:bodyPr/>
                    <a:lstStyle/>
                    <a:p>
                      <a:pPr algn="r" fontAlgn="b"/>
                      <a:r>
                        <a:rPr lang="en-US" sz="1200" b="0" i="0" u="none" strike="noStrike">
                          <a:solidFill>
                            <a:srgbClr val="000000"/>
                          </a:solidFill>
                          <a:effectLst/>
                          <a:latin typeface="Calibri"/>
                        </a:rPr>
                        <a:t>63</a:t>
                      </a:r>
                    </a:p>
                  </a:txBody>
                  <a:tcPr marL="12700" marR="12700" marT="12700" marB="0" anchor="b"/>
                </a:tc>
              </a:tr>
              <a:tr h="95062">
                <a:tc>
                  <a:txBody>
                    <a:bodyPr/>
                    <a:lstStyle/>
                    <a:p>
                      <a:pPr algn="r" fontAlgn="b"/>
                      <a:r>
                        <a:rPr lang="en-US" sz="1200" b="0" i="0" u="none" strike="noStrike" dirty="0">
                          <a:solidFill>
                            <a:srgbClr val="000000"/>
                          </a:solidFill>
                          <a:effectLst/>
                          <a:latin typeface="Calibri"/>
                        </a:rPr>
                        <a:t>2012-05-24 14:25</a:t>
                      </a:r>
                    </a:p>
                  </a:txBody>
                  <a:tcPr marL="12700" marR="12700" marT="12700" marB="0" anchor="b"/>
                </a:tc>
                <a:tc>
                  <a:txBody>
                    <a:bodyPr/>
                    <a:lstStyle/>
                    <a:p>
                      <a:pPr algn="r" fontAlgn="b"/>
                      <a:r>
                        <a:rPr lang="en-US" sz="1200" b="0" i="0" u="none" strike="noStrike">
                          <a:solidFill>
                            <a:srgbClr val="000000"/>
                          </a:solidFill>
                          <a:effectLst/>
                          <a:latin typeface="Calibri"/>
                        </a:rPr>
                        <a:t>279</a:t>
                      </a:r>
                    </a:p>
                  </a:txBody>
                  <a:tcPr marL="12700" marR="12700" marT="12700" marB="0" anchor="b"/>
                </a:tc>
                <a:tc>
                  <a:txBody>
                    <a:bodyPr/>
                    <a:lstStyle/>
                    <a:p>
                      <a:pPr algn="r" fontAlgn="b"/>
                      <a:r>
                        <a:rPr lang="en-US" sz="1200" b="0" i="0" u="none" strike="noStrike">
                          <a:solidFill>
                            <a:srgbClr val="000000"/>
                          </a:solidFill>
                          <a:effectLst/>
                          <a:latin typeface="Calibri"/>
                        </a:rPr>
                        <a:t>79</a:t>
                      </a:r>
                    </a:p>
                  </a:txBody>
                  <a:tcPr marL="12700" marR="12700" marT="12700" marB="0" anchor="b"/>
                </a:tc>
              </a:tr>
              <a:tr h="113516">
                <a:tc>
                  <a:txBody>
                    <a:bodyPr/>
                    <a:lstStyle/>
                    <a:p>
                      <a:pPr algn="r" fontAlgn="b"/>
                      <a:r>
                        <a:rPr lang="en-US" sz="1200" b="0" i="0" u="none" strike="noStrike" dirty="0">
                          <a:solidFill>
                            <a:srgbClr val="000000"/>
                          </a:solidFill>
                          <a:effectLst/>
                          <a:latin typeface="Calibri"/>
                        </a:rPr>
                        <a:t>2012-06-07 18:28</a:t>
                      </a:r>
                    </a:p>
                  </a:txBody>
                  <a:tcPr marL="12700" marR="12700" marT="12700" marB="0" anchor="b"/>
                </a:tc>
                <a:tc>
                  <a:txBody>
                    <a:bodyPr/>
                    <a:lstStyle/>
                    <a:p>
                      <a:pPr algn="r" fontAlgn="b"/>
                      <a:r>
                        <a:rPr lang="en-US" sz="1200" b="0" i="0" u="none" strike="noStrike">
                          <a:solidFill>
                            <a:srgbClr val="000000"/>
                          </a:solidFill>
                          <a:effectLst/>
                          <a:latin typeface="Calibri"/>
                        </a:rPr>
                        <a:t>331</a:t>
                      </a:r>
                    </a:p>
                  </a:txBody>
                  <a:tcPr marL="12700" marR="12700" marT="12700" marB="0" anchor="b"/>
                </a:tc>
                <a:tc>
                  <a:txBody>
                    <a:bodyPr/>
                    <a:lstStyle/>
                    <a:p>
                      <a:pPr algn="r" fontAlgn="b"/>
                      <a:r>
                        <a:rPr lang="en-US" sz="1200" b="0" i="0" u="none" strike="noStrike">
                          <a:solidFill>
                            <a:srgbClr val="000000"/>
                          </a:solidFill>
                          <a:effectLst/>
                          <a:latin typeface="Calibri"/>
                        </a:rPr>
                        <a:t>96</a:t>
                      </a:r>
                    </a:p>
                  </a:txBody>
                  <a:tcPr marL="12700" marR="12700" marT="12700" marB="0" anchor="b"/>
                </a:tc>
              </a:tr>
              <a:tr h="0">
                <a:tc>
                  <a:txBody>
                    <a:bodyPr/>
                    <a:lstStyle/>
                    <a:p>
                      <a:pPr algn="r" fontAlgn="b"/>
                      <a:r>
                        <a:rPr lang="en-US" sz="1200" b="0" i="0" u="none" strike="noStrike">
                          <a:solidFill>
                            <a:srgbClr val="000000"/>
                          </a:solidFill>
                          <a:effectLst/>
                          <a:latin typeface="Calibri"/>
                        </a:rPr>
                        <a:t>2012-06-14 16:13</a:t>
                      </a:r>
                    </a:p>
                  </a:txBody>
                  <a:tcPr marL="12700" marR="12700" marT="12700" marB="0" anchor="b"/>
                </a:tc>
                <a:tc>
                  <a:txBody>
                    <a:bodyPr/>
                    <a:lstStyle/>
                    <a:p>
                      <a:pPr algn="r" fontAlgn="b"/>
                      <a:r>
                        <a:rPr lang="en-US" sz="1200" b="0" i="0" u="none" strike="noStrike">
                          <a:solidFill>
                            <a:srgbClr val="000000"/>
                          </a:solidFill>
                          <a:effectLst/>
                          <a:latin typeface="Calibri"/>
                        </a:rPr>
                        <a:t>338</a:t>
                      </a:r>
                    </a:p>
                  </a:txBody>
                  <a:tcPr marL="12700" marR="12700" marT="12700" marB="0" anchor="b"/>
                </a:tc>
                <a:tc>
                  <a:txBody>
                    <a:bodyPr/>
                    <a:lstStyle/>
                    <a:p>
                      <a:pPr algn="r" fontAlgn="b"/>
                      <a:r>
                        <a:rPr lang="en-US" sz="1200" b="0" i="0" u="none" strike="noStrike">
                          <a:solidFill>
                            <a:srgbClr val="000000"/>
                          </a:solidFill>
                          <a:effectLst/>
                          <a:latin typeface="Calibri"/>
                        </a:rPr>
                        <a:t>98</a:t>
                      </a:r>
                    </a:p>
                  </a:txBody>
                  <a:tcPr marL="12700" marR="12700" marT="12700" marB="0" anchor="b"/>
                </a:tc>
              </a:tr>
              <a:tr h="136155">
                <a:tc>
                  <a:txBody>
                    <a:bodyPr/>
                    <a:lstStyle/>
                    <a:p>
                      <a:pPr algn="r" fontAlgn="b"/>
                      <a:r>
                        <a:rPr lang="en-US" sz="1200" b="0" i="0" u="none" strike="noStrike" dirty="0">
                          <a:solidFill>
                            <a:srgbClr val="000000"/>
                          </a:solidFill>
                          <a:effectLst/>
                          <a:latin typeface="Calibri"/>
                        </a:rPr>
                        <a:t>2013-12-17 7:34</a:t>
                      </a:r>
                    </a:p>
                  </a:txBody>
                  <a:tcPr marL="12700" marR="12700" marT="12700" marB="0" anchor="b"/>
                </a:tc>
                <a:tc>
                  <a:txBody>
                    <a:bodyPr/>
                    <a:lstStyle/>
                    <a:p>
                      <a:pPr algn="r" fontAlgn="b"/>
                      <a:r>
                        <a:rPr lang="en-US" sz="1200" b="0" i="0" u="none" strike="noStrike">
                          <a:solidFill>
                            <a:srgbClr val="000000"/>
                          </a:solidFill>
                          <a:effectLst/>
                          <a:latin typeface="Calibri"/>
                        </a:rPr>
                        <a:t>460</a:t>
                      </a:r>
                    </a:p>
                  </a:txBody>
                  <a:tcPr marL="12700" marR="12700" marT="12700" marB="0" anchor="b"/>
                </a:tc>
                <a:tc>
                  <a:txBody>
                    <a:bodyPr/>
                    <a:lstStyle/>
                    <a:p>
                      <a:pPr algn="r" fontAlgn="b"/>
                      <a:r>
                        <a:rPr lang="en-US" sz="1200" b="0" i="0" u="none" strike="noStrike">
                          <a:solidFill>
                            <a:srgbClr val="000000"/>
                          </a:solidFill>
                          <a:effectLst/>
                          <a:latin typeface="Calibri"/>
                        </a:rPr>
                        <a:t>186</a:t>
                      </a:r>
                    </a:p>
                  </a:txBody>
                  <a:tcPr marL="12700" marR="12700" marT="12700" marB="0" anchor="b"/>
                </a:tc>
              </a:tr>
              <a:tr h="154609">
                <a:tc>
                  <a:txBody>
                    <a:bodyPr/>
                    <a:lstStyle/>
                    <a:p>
                      <a:pPr algn="r" fontAlgn="b"/>
                      <a:r>
                        <a:rPr lang="en-US" sz="1200" b="0" i="0" u="none" strike="noStrike" dirty="0">
                          <a:solidFill>
                            <a:srgbClr val="000000"/>
                          </a:solidFill>
                          <a:effectLst/>
                          <a:latin typeface="Calibri"/>
                        </a:rPr>
                        <a:t>2013-12-20 16:01</a:t>
                      </a:r>
                    </a:p>
                  </a:txBody>
                  <a:tcPr marL="12700" marR="12700" marT="12700" marB="0" anchor="b"/>
                </a:tc>
                <a:tc>
                  <a:txBody>
                    <a:bodyPr/>
                    <a:lstStyle/>
                    <a:p>
                      <a:pPr algn="r" fontAlgn="b"/>
                      <a:r>
                        <a:rPr lang="en-US" sz="1200" b="0" i="0" u="none" strike="noStrike" dirty="0">
                          <a:solidFill>
                            <a:srgbClr val="000000"/>
                          </a:solidFill>
                          <a:effectLst/>
                          <a:latin typeface="Calibri"/>
                        </a:rPr>
                        <a:t>488</a:t>
                      </a:r>
                    </a:p>
                  </a:txBody>
                  <a:tcPr marL="12700" marR="12700" marT="12700" marB="0" anchor="b"/>
                </a:tc>
                <a:tc>
                  <a:txBody>
                    <a:bodyPr/>
                    <a:lstStyle/>
                    <a:p>
                      <a:pPr algn="r" fontAlgn="b"/>
                      <a:r>
                        <a:rPr lang="en-US" sz="1200" b="0" i="0" u="none" strike="noStrike" dirty="0">
                          <a:solidFill>
                            <a:srgbClr val="000000"/>
                          </a:solidFill>
                          <a:effectLst/>
                          <a:latin typeface="Calibri"/>
                        </a:rPr>
                        <a:t>212</a:t>
                      </a:r>
                    </a:p>
                  </a:txBody>
                  <a:tcPr marL="12700" marR="12700" marT="12700" marB="0" anchor="b"/>
                </a:tc>
              </a:tr>
              <a:tr h="137390">
                <a:tc>
                  <a:txBody>
                    <a:bodyPr/>
                    <a:lstStyle/>
                    <a:p>
                      <a:pPr algn="r" fontAlgn="b"/>
                      <a:r>
                        <a:rPr lang="en-US" sz="1200" b="0" i="0" u="none" strike="noStrike">
                          <a:solidFill>
                            <a:srgbClr val="000000"/>
                          </a:solidFill>
                          <a:effectLst/>
                          <a:latin typeface="Calibri"/>
                        </a:rPr>
                        <a:t>2013-12-23 14:48</a:t>
                      </a:r>
                    </a:p>
                  </a:txBody>
                  <a:tcPr marL="12700" marR="12700" marT="12700" marB="0" anchor="b"/>
                </a:tc>
                <a:tc>
                  <a:txBody>
                    <a:bodyPr/>
                    <a:lstStyle/>
                    <a:p>
                      <a:pPr algn="r" fontAlgn="b"/>
                      <a:r>
                        <a:rPr lang="en-US" sz="1200" b="0" i="0" u="none" strike="noStrike">
                          <a:solidFill>
                            <a:srgbClr val="000000"/>
                          </a:solidFill>
                          <a:effectLst/>
                          <a:latin typeface="Calibri"/>
                        </a:rPr>
                        <a:t>489</a:t>
                      </a:r>
                    </a:p>
                  </a:txBody>
                  <a:tcPr marL="12700" marR="12700" marT="12700" marB="0" anchor="b"/>
                </a:tc>
                <a:tc>
                  <a:txBody>
                    <a:bodyPr/>
                    <a:lstStyle/>
                    <a:p>
                      <a:pPr algn="r" fontAlgn="b"/>
                      <a:r>
                        <a:rPr lang="en-US" sz="1200" b="0" i="0" u="none" strike="noStrike">
                          <a:solidFill>
                            <a:srgbClr val="000000"/>
                          </a:solidFill>
                          <a:effectLst/>
                          <a:latin typeface="Calibri"/>
                        </a:rPr>
                        <a:t>213</a:t>
                      </a:r>
                    </a:p>
                  </a:txBody>
                  <a:tcPr marL="12700" marR="12700" marT="12700" marB="0" anchor="b"/>
                </a:tc>
              </a:tr>
              <a:tr h="148710">
                <a:tc>
                  <a:txBody>
                    <a:bodyPr/>
                    <a:lstStyle/>
                    <a:p>
                      <a:pPr algn="r" fontAlgn="b"/>
                      <a:r>
                        <a:rPr lang="en-US" sz="1200" b="0" i="0" u="none" strike="noStrike">
                          <a:solidFill>
                            <a:srgbClr val="000000"/>
                          </a:solidFill>
                          <a:effectLst/>
                          <a:latin typeface="Calibri"/>
                        </a:rPr>
                        <a:t>2013-12-26 18:40</a:t>
                      </a:r>
                    </a:p>
                  </a:txBody>
                  <a:tcPr marL="12700" marR="12700" marT="12700" marB="0" anchor="b"/>
                </a:tc>
                <a:tc>
                  <a:txBody>
                    <a:bodyPr/>
                    <a:lstStyle/>
                    <a:p>
                      <a:pPr algn="r" fontAlgn="b"/>
                      <a:r>
                        <a:rPr lang="en-US" sz="1200" b="0" i="0" u="none" strike="noStrike">
                          <a:solidFill>
                            <a:srgbClr val="000000"/>
                          </a:solidFill>
                          <a:effectLst/>
                          <a:latin typeface="Calibri"/>
                        </a:rPr>
                        <a:t>493</a:t>
                      </a:r>
                    </a:p>
                  </a:txBody>
                  <a:tcPr marL="12700" marR="12700" marT="12700" marB="0" anchor="b"/>
                </a:tc>
                <a:tc>
                  <a:txBody>
                    <a:bodyPr/>
                    <a:lstStyle/>
                    <a:p>
                      <a:pPr algn="r" fontAlgn="b"/>
                      <a:r>
                        <a:rPr lang="en-US" sz="1200" b="0" i="0" u="none" strike="noStrike">
                          <a:solidFill>
                            <a:srgbClr val="000000"/>
                          </a:solidFill>
                          <a:effectLst/>
                          <a:latin typeface="Calibri"/>
                        </a:rPr>
                        <a:t>217</a:t>
                      </a:r>
                    </a:p>
                  </a:txBody>
                  <a:tcPr marL="12700" marR="12700" marT="12700" marB="0" anchor="b"/>
                </a:tc>
              </a:tr>
              <a:tr h="217105">
                <a:tc>
                  <a:txBody>
                    <a:bodyPr/>
                    <a:lstStyle/>
                    <a:p>
                      <a:pPr algn="r" fontAlgn="b"/>
                      <a:r>
                        <a:rPr lang="en-US" sz="1200" b="0" i="0" u="none" strike="noStrike">
                          <a:solidFill>
                            <a:srgbClr val="000000"/>
                          </a:solidFill>
                          <a:effectLst/>
                          <a:latin typeface="Calibri"/>
                        </a:rPr>
                        <a:t>2013-12-27 18:18</a:t>
                      </a:r>
                    </a:p>
                  </a:txBody>
                  <a:tcPr marL="12700" marR="12700" marT="12700" marB="0" anchor="b"/>
                </a:tc>
                <a:tc>
                  <a:txBody>
                    <a:bodyPr/>
                    <a:lstStyle/>
                    <a:p>
                      <a:pPr algn="r" fontAlgn="b"/>
                      <a:r>
                        <a:rPr lang="en-US" sz="1200" b="0" i="0" u="none" strike="noStrike">
                          <a:solidFill>
                            <a:srgbClr val="000000"/>
                          </a:solidFill>
                          <a:effectLst/>
                          <a:latin typeface="Calibri"/>
                        </a:rPr>
                        <a:t>497</a:t>
                      </a:r>
                    </a:p>
                  </a:txBody>
                  <a:tcPr marL="12700" marR="12700" marT="12700" marB="0" anchor="b"/>
                </a:tc>
                <a:tc>
                  <a:txBody>
                    <a:bodyPr/>
                    <a:lstStyle/>
                    <a:p>
                      <a:pPr algn="r" fontAlgn="b"/>
                      <a:r>
                        <a:rPr lang="en-US" sz="1200" b="0" i="0" u="none" strike="noStrike">
                          <a:solidFill>
                            <a:srgbClr val="000000"/>
                          </a:solidFill>
                          <a:effectLst/>
                          <a:latin typeface="Calibri"/>
                        </a:rPr>
                        <a:t>221</a:t>
                      </a:r>
                    </a:p>
                  </a:txBody>
                  <a:tcPr marL="12700" marR="12700" marT="12700" marB="0" anchor="b"/>
                </a:tc>
              </a:tr>
              <a:tr h="164092">
                <a:tc>
                  <a:txBody>
                    <a:bodyPr/>
                    <a:lstStyle/>
                    <a:p>
                      <a:pPr algn="r" fontAlgn="b"/>
                      <a:r>
                        <a:rPr lang="en-US" sz="1200" b="0" i="0" u="none" strike="noStrike">
                          <a:solidFill>
                            <a:srgbClr val="000000"/>
                          </a:solidFill>
                          <a:effectLst/>
                          <a:latin typeface="Calibri"/>
                        </a:rPr>
                        <a:t>2013-12-30 13:54</a:t>
                      </a:r>
                    </a:p>
                  </a:txBody>
                  <a:tcPr marL="12700" marR="12700" marT="12700" marB="0" anchor="b"/>
                </a:tc>
                <a:tc>
                  <a:txBody>
                    <a:bodyPr/>
                    <a:lstStyle/>
                    <a:p>
                      <a:pPr algn="r" fontAlgn="b"/>
                      <a:r>
                        <a:rPr lang="en-US" sz="1200" b="0" i="0" u="none" strike="noStrike" dirty="0">
                          <a:solidFill>
                            <a:srgbClr val="000000"/>
                          </a:solidFill>
                          <a:effectLst/>
                          <a:latin typeface="Calibri"/>
                        </a:rPr>
                        <a:t>498</a:t>
                      </a:r>
                    </a:p>
                  </a:txBody>
                  <a:tcPr marL="12700" marR="12700" marT="12700" marB="0" anchor="b"/>
                </a:tc>
                <a:tc>
                  <a:txBody>
                    <a:bodyPr/>
                    <a:lstStyle/>
                    <a:p>
                      <a:pPr algn="r" fontAlgn="b"/>
                      <a:r>
                        <a:rPr lang="en-US" sz="1200" b="0" i="0" u="none" strike="noStrike">
                          <a:solidFill>
                            <a:srgbClr val="000000"/>
                          </a:solidFill>
                          <a:effectLst/>
                          <a:latin typeface="Calibri"/>
                        </a:rPr>
                        <a:t>222</a:t>
                      </a:r>
                    </a:p>
                  </a:txBody>
                  <a:tcPr marL="12700" marR="12700" marT="12700" marB="0" anchor="b"/>
                </a:tc>
              </a:tr>
              <a:tr h="203949">
                <a:tc>
                  <a:txBody>
                    <a:bodyPr/>
                    <a:lstStyle/>
                    <a:p>
                      <a:pPr algn="r" fontAlgn="b"/>
                      <a:r>
                        <a:rPr lang="en-US" sz="1200" b="0" i="0" u="none" strike="noStrike" dirty="0">
                          <a:solidFill>
                            <a:srgbClr val="000000"/>
                          </a:solidFill>
                          <a:effectLst/>
                          <a:latin typeface="Calibri"/>
                        </a:rPr>
                        <a:t>2014-01-02 12:12</a:t>
                      </a:r>
                    </a:p>
                  </a:txBody>
                  <a:tcPr marL="12700" marR="12700" marT="12700" marB="0" anchor="b"/>
                </a:tc>
                <a:tc>
                  <a:txBody>
                    <a:bodyPr/>
                    <a:lstStyle/>
                    <a:p>
                      <a:pPr algn="r" fontAlgn="b"/>
                      <a:r>
                        <a:rPr lang="en-US" sz="1200" b="0" i="0" u="none" strike="noStrike">
                          <a:solidFill>
                            <a:srgbClr val="000000"/>
                          </a:solidFill>
                          <a:effectLst/>
                          <a:latin typeface="Calibri"/>
                        </a:rPr>
                        <a:t>500</a:t>
                      </a:r>
                    </a:p>
                  </a:txBody>
                  <a:tcPr marL="12700" marR="12700" marT="12700" marB="0" anchor="b"/>
                </a:tc>
                <a:tc>
                  <a:txBody>
                    <a:bodyPr/>
                    <a:lstStyle/>
                    <a:p>
                      <a:pPr algn="r" fontAlgn="b"/>
                      <a:r>
                        <a:rPr lang="en-US" sz="1200" b="0" i="0" u="none" strike="noStrike">
                          <a:solidFill>
                            <a:srgbClr val="000000"/>
                          </a:solidFill>
                          <a:effectLst/>
                          <a:latin typeface="Calibri"/>
                        </a:rPr>
                        <a:t>224</a:t>
                      </a:r>
                    </a:p>
                  </a:txBody>
                  <a:tcPr marL="12700" marR="12700" marT="12700" marB="0" anchor="b"/>
                </a:tc>
              </a:tr>
              <a:tr h="164093">
                <a:tc>
                  <a:txBody>
                    <a:bodyPr/>
                    <a:lstStyle/>
                    <a:p>
                      <a:pPr algn="r" fontAlgn="b"/>
                      <a:r>
                        <a:rPr lang="en-US" sz="1200" b="0" i="0" u="none" strike="noStrike" dirty="0">
                          <a:solidFill>
                            <a:srgbClr val="000000"/>
                          </a:solidFill>
                          <a:effectLst/>
                          <a:latin typeface="Calibri"/>
                        </a:rPr>
                        <a:t>2014-01-14 2:29</a:t>
                      </a:r>
                    </a:p>
                  </a:txBody>
                  <a:tcPr marL="12700" marR="12700" marT="12700" marB="0" anchor="b"/>
                </a:tc>
                <a:tc>
                  <a:txBody>
                    <a:bodyPr/>
                    <a:lstStyle/>
                    <a:p>
                      <a:pPr algn="r" fontAlgn="b"/>
                      <a:r>
                        <a:rPr lang="en-US" sz="1200" b="0" i="0" u="none" strike="noStrike">
                          <a:solidFill>
                            <a:srgbClr val="000000"/>
                          </a:solidFill>
                          <a:effectLst/>
                          <a:latin typeface="Calibri"/>
                        </a:rPr>
                        <a:t>519</a:t>
                      </a:r>
                    </a:p>
                  </a:txBody>
                  <a:tcPr marL="12700" marR="12700" marT="12700" marB="0" anchor="b"/>
                </a:tc>
                <a:tc>
                  <a:txBody>
                    <a:bodyPr/>
                    <a:lstStyle/>
                    <a:p>
                      <a:pPr algn="r" fontAlgn="b"/>
                      <a:r>
                        <a:rPr lang="en-US" sz="1200" b="0" i="0" u="none" strike="noStrike">
                          <a:solidFill>
                            <a:srgbClr val="000000"/>
                          </a:solidFill>
                          <a:effectLst/>
                          <a:latin typeface="Calibri"/>
                        </a:rPr>
                        <a:t>240</a:t>
                      </a:r>
                    </a:p>
                  </a:txBody>
                  <a:tcPr marL="12700" marR="12700" marT="12700" marB="0" anchor="b"/>
                </a:tc>
              </a:tr>
              <a:tr h="146875">
                <a:tc>
                  <a:txBody>
                    <a:bodyPr/>
                    <a:lstStyle/>
                    <a:p>
                      <a:pPr algn="r" fontAlgn="b"/>
                      <a:r>
                        <a:rPr lang="en-US" sz="1200" b="0" i="0" u="none" strike="noStrike">
                          <a:solidFill>
                            <a:srgbClr val="000000"/>
                          </a:solidFill>
                          <a:effectLst/>
                          <a:latin typeface="Calibri"/>
                        </a:rPr>
                        <a:t>2014-01-15 8:40</a:t>
                      </a:r>
                    </a:p>
                  </a:txBody>
                  <a:tcPr marL="12700" marR="12700" marT="12700" marB="0" anchor="b"/>
                </a:tc>
                <a:tc>
                  <a:txBody>
                    <a:bodyPr/>
                    <a:lstStyle/>
                    <a:p>
                      <a:pPr algn="r" fontAlgn="b"/>
                      <a:r>
                        <a:rPr lang="en-US" sz="1200" b="0" i="0" u="none" strike="noStrike">
                          <a:solidFill>
                            <a:srgbClr val="000000"/>
                          </a:solidFill>
                          <a:effectLst/>
                          <a:latin typeface="Calibri"/>
                        </a:rPr>
                        <a:t>525</a:t>
                      </a:r>
                    </a:p>
                  </a:txBody>
                  <a:tcPr marL="12700" marR="12700" marT="12700" marB="0" anchor="b"/>
                </a:tc>
                <a:tc>
                  <a:txBody>
                    <a:bodyPr/>
                    <a:lstStyle/>
                    <a:p>
                      <a:pPr algn="r" fontAlgn="b"/>
                      <a:r>
                        <a:rPr lang="en-US" sz="1200" b="0" i="0" u="none" strike="noStrike" dirty="0">
                          <a:solidFill>
                            <a:srgbClr val="000000"/>
                          </a:solidFill>
                          <a:effectLst/>
                          <a:latin typeface="Calibri"/>
                        </a:rPr>
                        <a:t>246</a:t>
                      </a:r>
                    </a:p>
                  </a:txBody>
                  <a:tcPr marL="12700" marR="12700" marT="12700" marB="0" anchor="b"/>
                </a:tc>
              </a:tr>
            </a:tbl>
          </a:graphicData>
        </a:graphic>
      </p:graphicFrame>
    </p:spTree>
    <p:extLst>
      <p:ext uri="{BB962C8B-B14F-4D97-AF65-F5344CB8AC3E}">
        <p14:creationId xmlns:p14="http://schemas.microsoft.com/office/powerpoint/2010/main" val="2714786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MASAR Wed Jan 15. 2014 10:51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77" y="1356783"/>
            <a:ext cx="7315932" cy="5486949"/>
          </a:xfrm>
          <a:prstGeom prst="rect">
            <a:avLst/>
          </a:prstGeom>
        </p:spPr>
      </p:pic>
      <p:sp>
        <p:nvSpPr>
          <p:cNvPr id="35842" name="Title 1"/>
          <p:cNvSpPr>
            <a:spLocks noGrp="1"/>
          </p:cNvSpPr>
          <p:nvPr>
            <p:ph type="title"/>
          </p:nvPr>
        </p:nvSpPr>
        <p:spPr/>
        <p:txBody>
          <a:bodyPr/>
          <a:lstStyle/>
          <a:p>
            <a:r>
              <a:rPr lang="en-US" dirty="0"/>
              <a:t>EPICS V4 based Middle Layer Service</a:t>
            </a:r>
            <a:endParaRPr lang="en-US" dirty="0">
              <a:latin typeface="Arial" charset="0"/>
              <a:ea typeface="MS PGothic" charset="0"/>
            </a:endParaRPr>
          </a:p>
        </p:txBody>
      </p:sp>
      <p:sp>
        <p:nvSpPr>
          <p:cNvPr id="35844" name="Content Placeholder 5"/>
          <p:cNvSpPr>
            <a:spLocks noGrp="1"/>
          </p:cNvSpPr>
          <p:nvPr>
            <p:ph idx="1"/>
          </p:nvPr>
        </p:nvSpPr>
        <p:spPr>
          <a:xfrm>
            <a:off x="55093" y="925513"/>
            <a:ext cx="8610600" cy="1309687"/>
          </a:xfrm>
        </p:spPr>
        <p:txBody>
          <a:bodyPr/>
          <a:lstStyle/>
          <a:p>
            <a:r>
              <a:rPr lang="en-US" sz="2800" dirty="0">
                <a:latin typeface="Arial" charset="0"/>
                <a:ea typeface="MS PGothic" charset="0"/>
              </a:rPr>
              <a:t>Database size growing over </a:t>
            </a:r>
            <a:r>
              <a:rPr lang="en-US" sz="2800" dirty="0" smtClean="0">
                <a:latin typeface="Arial" charset="0"/>
                <a:ea typeface="MS PGothic" charset="0"/>
              </a:rPr>
              <a:t>time</a:t>
            </a:r>
            <a:br>
              <a:rPr lang="en-US" sz="2800" dirty="0" smtClean="0">
                <a:latin typeface="Arial" charset="0"/>
                <a:ea typeface="MS PGothic" charset="0"/>
              </a:rPr>
            </a:br>
            <a:r>
              <a:rPr lang="en-US" sz="2000" dirty="0">
                <a:latin typeface="Arial" charset="0"/>
                <a:ea typeface="MS PGothic" charset="0"/>
              </a:rPr>
              <a:t>(by Jan 15 2014 10:51 AM</a:t>
            </a:r>
            <a:r>
              <a:rPr lang="en-US" sz="2000" dirty="0" smtClean="0">
                <a:latin typeface="Arial" charset="0"/>
                <a:ea typeface="MS PGothic" charset="0"/>
              </a:rPr>
              <a:t>)</a:t>
            </a:r>
            <a:endParaRPr lang="en-US" sz="2000" dirty="0">
              <a:latin typeface="Arial" charset="0"/>
              <a:ea typeface="MS PGothic" charset="0"/>
            </a:endParaRPr>
          </a:p>
        </p:txBody>
      </p:sp>
    </p:spTree>
    <p:extLst>
      <p:ext uri="{BB962C8B-B14F-4D97-AF65-F5344CB8AC3E}">
        <p14:creationId xmlns:p14="http://schemas.microsoft.com/office/powerpoint/2010/main" val="2410704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RESTful</a:t>
            </a:r>
            <a:r>
              <a:rPr lang="en-US" dirty="0"/>
              <a:t> based Middle Layer Services</a:t>
            </a:r>
          </a:p>
        </p:txBody>
      </p:sp>
      <p:sp>
        <p:nvSpPr>
          <p:cNvPr id="3" name="Content Placeholder 2"/>
          <p:cNvSpPr>
            <a:spLocks noGrp="1"/>
          </p:cNvSpPr>
          <p:nvPr>
            <p:ph idx="1"/>
          </p:nvPr>
        </p:nvSpPr>
        <p:spPr>
          <a:xfrm>
            <a:off x="127216" y="1041431"/>
            <a:ext cx="8898169" cy="596575"/>
          </a:xfrm>
        </p:spPr>
        <p:txBody>
          <a:bodyPr/>
          <a:lstStyle/>
          <a:p>
            <a:endParaRPr lang="en-US" dirty="0"/>
          </a:p>
        </p:txBody>
      </p:sp>
      <p:cxnSp>
        <p:nvCxnSpPr>
          <p:cNvPr id="5" name="Straight Connector 4"/>
          <p:cNvCxnSpPr>
            <a:cxnSpLocks noChangeShapeType="1"/>
          </p:cNvCxnSpPr>
          <p:nvPr/>
        </p:nvCxnSpPr>
        <p:spPr bwMode="auto">
          <a:xfrm flipH="1">
            <a:off x="1889125" y="508963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flipH="1">
            <a:off x="4560888" y="5111864"/>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flipH="1">
            <a:off x="5945188" y="5099164"/>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flipH="1">
            <a:off x="7493000" y="5116627"/>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flipH="1">
            <a:off x="3248025" y="509598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401638" y="5097577"/>
            <a:ext cx="8077200" cy="25400"/>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0" name="Rectangle 20486"/>
          <p:cNvSpPr>
            <a:spLocks noChangeArrowheads="1"/>
          </p:cNvSpPr>
          <p:nvPr/>
        </p:nvSpPr>
        <p:spPr bwMode="auto">
          <a:xfrm>
            <a:off x="1282700" y="5349989"/>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Diag db</a:t>
            </a:r>
          </a:p>
        </p:txBody>
      </p:sp>
      <p:cxnSp>
        <p:nvCxnSpPr>
          <p:cNvPr id="21" name="Straight Connector 20"/>
          <p:cNvCxnSpPr>
            <a:cxnSpLocks noChangeShapeType="1"/>
          </p:cNvCxnSpPr>
          <p:nvPr/>
        </p:nvCxnSpPr>
        <p:spPr bwMode="auto">
          <a:xfrm>
            <a:off x="1873250" y="5349989"/>
            <a:ext cx="6350" cy="306388"/>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20" idx="1"/>
            <a:endCxn id="20" idx="3"/>
          </p:cNvCxnSpPr>
          <p:nvPr/>
        </p:nvCxnSpPr>
        <p:spPr bwMode="auto">
          <a:xfrm>
            <a:off x="1282700" y="5638914"/>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3" name="Rectangle 116"/>
          <p:cNvSpPr>
            <a:spLocks noChangeArrowheads="1"/>
          </p:cNvSpPr>
          <p:nvPr/>
        </p:nvSpPr>
        <p:spPr bwMode="auto">
          <a:xfrm>
            <a:off x="2643188" y="5353164"/>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PS </a:t>
            </a:r>
            <a:r>
              <a:rPr lang="en-US" sz="1400" dirty="0" err="1">
                <a:solidFill>
                  <a:srgbClr val="D9D9D9"/>
                </a:solidFill>
                <a:latin typeface="Calibri"/>
                <a:ea typeface="+mn-ea"/>
                <a:cs typeface="+mn-cs"/>
              </a:rPr>
              <a:t>db</a:t>
            </a:r>
            <a:endParaRPr lang="en-US" sz="1400" dirty="0">
              <a:solidFill>
                <a:srgbClr val="D9D9D9"/>
              </a:solidFill>
              <a:latin typeface="Calibri"/>
              <a:ea typeface="+mn-ea"/>
              <a:cs typeface="+mn-cs"/>
            </a:endParaRPr>
          </a:p>
        </p:txBody>
      </p:sp>
      <p:cxnSp>
        <p:nvCxnSpPr>
          <p:cNvPr id="24" name="Straight Connector 23"/>
          <p:cNvCxnSpPr>
            <a:cxnSpLocks noChangeShapeType="1"/>
          </p:cNvCxnSpPr>
          <p:nvPr/>
        </p:nvCxnSpPr>
        <p:spPr bwMode="auto">
          <a:xfrm>
            <a:off x="3233738" y="5353164"/>
            <a:ext cx="7937" cy="306388"/>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23" idx="1"/>
            <a:endCxn id="23" idx="3"/>
          </p:cNvCxnSpPr>
          <p:nvPr/>
        </p:nvCxnSpPr>
        <p:spPr bwMode="auto">
          <a:xfrm>
            <a:off x="2643188" y="5642089"/>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6" name="Rectangle 119"/>
          <p:cNvSpPr>
            <a:spLocks noChangeArrowheads="1"/>
          </p:cNvSpPr>
          <p:nvPr/>
        </p:nvSpPr>
        <p:spPr bwMode="auto">
          <a:xfrm>
            <a:off x="3963988" y="5349989"/>
            <a:ext cx="1222375" cy="576263"/>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RF db</a:t>
            </a:r>
          </a:p>
        </p:txBody>
      </p:sp>
      <p:cxnSp>
        <p:nvCxnSpPr>
          <p:cNvPr id="27" name="Straight Connector 26"/>
          <p:cNvCxnSpPr>
            <a:cxnSpLocks noChangeShapeType="1"/>
          </p:cNvCxnSpPr>
          <p:nvPr/>
        </p:nvCxnSpPr>
        <p:spPr bwMode="auto">
          <a:xfrm>
            <a:off x="4554538" y="5349989"/>
            <a:ext cx="6350" cy="30480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26" idx="1"/>
            <a:endCxn id="26" idx="3"/>
          </p:cNvCxnSpPr>
          <p:nvPr/>
        </p:nvCxnSpPr>
        <p:spPr bwMode="auto">
          <a:xfrm>
            <a:off x="3963988" y="5637327"/>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9" name="Rectangle 20492"/>
          <p:cNvSpPr>
            <a:spLocks noChangeArrowheads="1"/>
          </p:cNvSpPr>
          <p:nvPr/>
        </p:nvSpPr>
        <p:spPr bwMode="auto">
          <a:xfrm>
            <a:off x="1279525" y="5927839"/>
            <a:ext cx="1225550" cy="217488"/>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Physical Device</a:t>
            </a:r>
          </a:p>
        </p:txBody>
      </p:sp>
      <p:sp>
        <p:nvSpPr>
          <p:cNvPr id="30" name="Rectangle 123"/>
          <p:cNvSpPr>
            <a:spLocks noChangeArrowheads="1"/>
          </p:cNvSpPr>
          <p:nvPr/>
        </p:nvSpPr>
        <p:spPr bwMode="auto">
          <a:xfrm>
            <a:off x="2640013" y="5926252"/>
            <a:ext cx="1230312" cy="215900"/>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1" name="Rectangle 124"/>
          <p:cNvSpPr>
            <a:spLocks noChangeArrowheads="1"/>
          </p:cNvSpPr>
          <p:nvPr/>
        </p:nvSpPr>
        <p:spPr bwMode="auto">
          <a:xfrm>
            <a:off x="3963988" y="5926252"/>
            <a:ext cx="1225550" cy="217487"/>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2" name="Rectangle 125"/>
          <p:cNvSpPr>
            <a:spLocks noChangeArrowheads="1"/>
          </p:cNvSpPr>
          <p:nvPr/>
        </p:nvSpPr>
        <p:spPr bwMode="auto">
          <a:xfrm>
            <a:off x="5360988" y="5351577"/>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VA db</a:t>
            </a:r>
          </a:p>
        </p:txBody>
      </p:sp>
      <p:cxnSp>
        <p:nvCxnSpPr>
          <p:cNvPr id="33" name="Straight Connector 32"/>
          <p:cNvCxnSpPr>
            <a:cxnSpLocks noChangeShapeType="1"/>
          </p:cNvCxnSpPr>
          <p:nvPr/>
        </p:nvCxnSpPr>
        <p:spPr bwMode="auto">
          <a:xfrm>
            <a:off x="5951538" y="5351577"/>
            <a:ext cx="7937" cy="306387"/>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a:stCxn id="32" idx="1"/>
            <a:endCxn id="32" idx="3"/>
          </p:cNvCxnSpPr>
          <p:nvPr/>
        </p:nvCxnSpPr>
        <p:spPr bwMode="auto">
          <a:xfrm>
            <a:off x="5360988" y="5640502"/>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5" name="Rectangle 128"/>
          <p:cNvSpPr>
            <a:spLocks noChangeArrowheads="1"/>
          </p:cNvSpPr>
          <p:nvPr/>
        </p:nvSpPr>
        <p:spPr bwMode="auto">
          <a:xfrm>
            <a:off x="5362575" y="5929427"/>
            <a:ext cx="1222375" cy="217487"/>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6" name="Rectangle 129"/>
          <p:cNvSpPr>
            <a:spLocks noChangeArrowheads="1"/>
          </p:cNvSpPr>
          <p:nvPr/>
        </p:nvSpPr>
        <p:spPr bwMode="auto">
          <a:xfrm>
            <a:off x="6808788" y="5354752"/>
            <a:ext cx="1454150" cy="557212"/>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a:t>
            </a:r>
            <a:br>
              <a:rPr lang="en-US" sz="1400" dirty="0">
                <a:solidFill>
                  <a:srgbClr val="D9D9D9"/>
                </a:solidFill>
                <a:latin typeface="Calibri"/>
                <a:ea typeface="+mn-ea"/>
                <a:cs typeface="+mn-cs"/>
              </a:rPr>
            </a:b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JMS Service</a:t>
            </a:r>
          </a:p>
        </p:txBody>
      </p:sp>
      <p:cxnSp>
        <p:nvCxnSpPr>
          <p:cNvPr id="37" name="Straight Connector 36"/>
          <p:cNvCxnSpPr>
            <a:cxnSpLocks noChangeShapeType="1"/>
            <a:stCxn id="36" idx="1"/>
            <a:endCxn id="36" idx="3"/>
          </p:cNvCxnSpPr>
          <p:nvPr/>
        </p:nvCxnSpPr>
        <p:spPr bwMode="auto">
          <a:xfrm>
            <a:off x="6808788" y="5632564"/>
            <a:ext cx="1454150"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8" name="Rectangle 132"/>
          <p:cNvSpPr>
            <a:spLocks noChangeArrowheads="1"/>
          </p:cNvSpPr>
          <p:nvPr/>
        </p:nvSpPr>
        <p:spPr bwMode="auto">
          <a:xfrm>
            <a:off x="6808788" y="5908789"/>
            <a:ext cx="1457325" cy="209550"/>
          </a:xfrm>
          <a:prstGeom prst="rect">
            <a:avLst/>
          </a:prstGeom>
          <a:solidFill>
            <a:srgbClr val="660066"/>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Tracy-III Simulation</a:t>
            </a:r>
          </a:p>
        </p:txBody>
      </p:sp>
      <p:grpSp>
        <p:nvGrpSpPr>
          <p:cNvPr id="39" name="Group 357"/>
          <p:cNvGrpSpPr>
            <a:grpSpLocks/>
          </p:cNvGrpSpPr>
          <p:nvPr/>
        </p:nvGrpSpPr>
        <p:grpSpPr bwMode="auto">
          <a:xfrm>
            <a:off x="4359935" y="2521063"/>
            <a:ext cx="1423987" cy="2000250"/>
            <a:chOff x="5449888" y="2698750"/>
            <a:chExt cx="1423987" cy="2000250"/>
          </a:xfrm>
        </p:grpSpPr>
        <p:sp>
          <p:nvSpPr>
            <p:cNvPr id="96" name="Can 47"/>
            <p:cNvSpPr>
              <a:spLocks noChangeArrowheads="1"/>
            </p:cNvSpPr>
            <p:nvPr/>
          </p:nvSpPr>
          <p:spPr bwMode="auto">
            <a:xfrm>
              <a:off x="5449888" y="4330701"/>
              <a:ext cx="1423987"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MySQL/IRMIS</a:t>
              </a:r>
            </a:p>
          </p:txBody>
        </p:sp>
        <p:cxnSp>
          <p:nvCxnSpPr>
            <p:cNvPr id="97" name="Straight Connector 96"/>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8" name="Straight Connector 97"/>
            <p:cNvCxnSpPr>
              <a:cxnSpLocks noChangeShapeType="1"/>
            </p:cNvCxnSpPr>
            <p:nvPr/>
          </p:nvCxnSpPr>
          <p:spPr bwMode="auto">
            <a:xfrm flipH="1">
              <a:off x="6173788" y="2698751"/>
              <a:ext cx="1587"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99" name="Rounded Rectangle 417"/>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Lattice/Model</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Python</a:t>
              </a:r>
            </a:p>
          </p:txBody>
        </p:sp>
        <p:cxnSp>
          <p:nvCxnSpPr>
            <p:cNvPr id="100" name="Straight Connector 99"/>
            <p:cNvCxnSpPr>
              <a:cxnSpLocks noChangeShapeType="1"/>
            </p:cNvCxnSpPr>
            <p:nvPr/>
          </p:nvCxnSpPr>
          <p:spPr bwMode="auto">
            <a:xfrm>
              <a:off x="5449888" y="382428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1" name="Straight Connector 100"/>
            <p:cNvCxnSpPr>
              <a:cxnSpLocks noChangeShapeType="1"/>
            </p:cNvCxnSpPr>
            <p:nvPr/>
          </p:nvCxnSpPr>
          <p:spPr bwMode="auto">
            <a:xfrm flipH="1">
              <a:off x="6178550" y="2960689"/>
              <a:ext cx="158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2" name="Straight Connector 101"/>
            <p:cNvCxnSpPr>
              <a:cxnSpLocks noChangeShapeType="1"/>
            </p:cNvCxnSpPr>
            <p:nvPr/>
          </p:nvCxnSpPr>
          <p:spPr bwMode="auto">
            <a:xfrm>
              <a:off x="5457825" y="3509964"/>
              <a:ext cx="1370013"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3" name="Straight Connector 102"/>
            <p:cNvCxnSpPr>
              <a:cxnSpLocks noChangeShapeType="1"/>
            </p:cNvCxnSpPr>
            <p:nvPr/>
          </p:nvCxnSpPr>
          <p:spPr bwMode="auto">
            <a:xfrm>
              <a:off x="5451475" y="3252789"/>
              <a:ext cx="741363"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0" name="Group 358"/>
          <p:cNvGrpSpPr>
            <a:grpSpLocks/>
          </p:cNvGrpSpPr>
          <p:nvPr/>
        </p:nvGrpSpPr>
        <p:grpSpPr bwMode="auto">
          <a:xfrm>
            <a:off x="5812656" y="2527414"/>
            <a:ext cx="1582736" cy="2000250"/>
            <a:chOff x="5449888" y="2698750"/>
            <a:chExt cx="1423987" cy="2000250"/>
          </a:xfrm>
        </p:grpSpPr>
        <p:sp>
          <p:nvSpPr>
            <p:cNvPr id="88" name="Can 47"/>
            <p:cNvSpPr>
              <a:spLocks noChangeArrowheads="1"/>
            </p:cNvSpPr>
            <p:nvPr/>
          </p:nvSpPr>
          <p:spPr bwMode="auto">
            <a:xfrm>
              <a:off x="5449887" y="4330700"/>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a:t>
              </a:r>
            </a:p>
          </p:txBody>
        </p:sp>
        <p:cxnSp>
          <p:nvCxnSpPr>
            <p:cNvPr id="89" name="Straight Connector 88"/>
            <p:cNvCxnSpPr>
              <a:cxnSpLocks noChangeShapeType="1"/>
            </p:cNvCxnSpPr>
            <p:nvPr/>
          </p:nvCxnSpPr>
          <p:spPr bwMode="auto">
            <a:xfrm flipH="1">
              <a:off x="6158311" y="4102100"/>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0" name="Straight Connector 89"/>
            <p:cNvCxnSpPr>
              <a:cxnSpLocks noChangeShapeType="1"/>
            </p:cNvCxnSpPr>
            <p:nvPr/>
          </p:nvCxnSpPr>
          <p:spPr bwMode="auto">
            <a:xfrm flipH="1">
              <a:off x="6174021" y="2698750"/>
              <a:ext cx="1429"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91" name="Rounded Rectangle 409"/>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Channel Finder</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Java</a:t>
              </a:r>
            </a:p>
          </p:txBody>
        </p:sp>
        <p:cxnSp>
          <p:nvCxnSpPr>
            <p:cNvPr id="92" name="Straight Connector 91"/>
            <p:cNvCxnSpPr>
              <a:cxnSpLocks noChangeShapeType="1"/>
            </p:cNvCxnSpPr>
            <p:nvPr/>
          </p:nvCxnSpPr>
          <p:spPr bwMode="auto">
            <a:xfrm>
              <a:off x="5449887" y="3824288"/>
              <a:ext cx="1381140"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3" name="Straight Connector 92"/>
            <p:cNvCxnSpPr>
              <a:cxnSpLocks noChangeShapeType="1"/>
            </p:cNvCxnSpPr>
            <p:nvPr/>
          </p:nvCxnSpPr>
          <p:spPr bwMode="auto">
            <a:xfrm flipH="1">
              <a:off x="6178306" y="2960688"/>
              <a:ext cx="142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4" name="Straight Connector 93"/>
            <p:cNvCxnSpPr>
              <a:cxnSpLocks noChangeShapeType="1"/>
            </p:cNvCxnSpPr>
            <p:nvPr/>
          </p:nvCxnSpPr>
          <p:spPr bwMode="auto">
            <a:xfrm>
              <a:off x="5458457" y="3509963"/>
              <a:ext cx="1369714"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5" name="Straight Connector 94"/>
            <p:cNvCxnSpPr>
              <a:cxnSpLocks noChangeShapeType="1"/>
            </p:cNvCxnSpPr>
            <p:nvPr/>
          </p:nvCxnSpPr>
          <p:spPr bwMode="auto">
            <a:xfrm>
              <a:off x="5451315" y="3252788"/>
              <a:ext cx="741274"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1" name="Group 359"/>
          <p:cNvGrpSpPr>
            <a:grpSpLocks/>
          </p:cNvGrpSpPr>
          <p:nvPr/>
        </p:nvGrpSpPr>
        <p:grpSpPr bwMode="auto">
          <a:xfrm>
            <a:off x="2891961" y="2521063"/>
            <a:ext cx="1423987" cy="2000250"/>
            <a:chOff x="5449888" y="2698750"/>
            <a:chExt cx="1423987" cy="2000250"/>
          </a:xfrm>
        </p:grpSpPr>
        <p:sp>
          <p:nvSpPr>
            <p:cNvPr id="80" name="Can 47"/>
            <p:cNvSpPr>
              <a:spLocks noChangeArrowheads="1"/>
            </p:cNvSpPr>
            <p:nvPr/>
          </p:nvSpPr>
          <p:spPr bwMode="auto">
            <a:xfrm>
              <a:off x="5449888" y="4330701"/>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MySQL/IRMIS</a:t>
              </a:r>
            </a:p>
          </p:txBody>
        </p:sp>
        <p:cxnSp>
          <p:nvCxnSpPr>
            <p:cNvPr id="81" name="Straight Connector 80"/>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p:cNvCxnSpPr>
            <p:nvPr/>
          </p:nvCxnSpPr>
          <p:spPr bwMode="auto">
            <a:xfrm flipH="1">
              <a:off x="6173788" y="2698751"/>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83" name="Rounded Rectangle 401"/>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MUNICONV</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Python</a:t>
              </a:r>
            </a:p>
          </p:txBody>
        </p:sp>
        <p:cxnSp>
          <p:nvCxnSpPr>
            <p:cNvPr id="84" name="Straight Connector 83"/>
            <p:cNvCxnSpPr>
              <a:cxnSpLocks noChangeShapeType="1"/>
            </p:cNvCxnSpPr>
            <p:nvPr/>
          </p:nvCxnSpPr>
          <p:spPr bwMode="auto">
            <a:xfrm>
              <a:off x="5449888" y="382428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H="1">
              <a:off x="6178551" y="2960689"/>
              <a:ext cx="1587"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a:off x="5457826" y="3509964"/>
              <a:ext cx="1370012"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p:cNvCxnSpPr>
            <p:nvPr/>
          </p:nvCxnSpPr>
          <p:spPr bwMode="auto">
            <a:xfrm>
              <a:off x="5451476" y="3252789"/>
              <a:ext cx="741362"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2" name="Group 360"/>
          <p:cNvGrpSpPr>
            <a:grpSpLocks/>
          </p:cNvGrpSpPr>
          <p:nvPr/>
        </p:nvGrpSpPr>
        <p:grpSpPr bwMode="auto">
          <a:xfrm>
            <a:off x="1045586" y="2514713"/>
            <a:ext cx="1423987" cy="2000250"/>
            <a:chOff x="5449888" y="2698750"/>
            <a:chExt cx="1423987" cy="2000250"/>
          </a:xfrm>
        </p:grpSpPr>
        <p:sp>
          <p:nvSpPr>
            <p:cNvPr id="74" name="Can 47"/>
            <p:cNvSpPr>
              <a:spLocks noChangeArrowheads="1"/>
            </p:cNvSpPr>
            <p:nvPr/>
          </p:nvSpPr>
          <p:spPr bwMode="auto">
            <a:xfrm>
              <a:off x="5449888" y="4330701"/>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SQLite/IRMIS</a:t>
              </a:r>
            </a:p>
          </p:txBody>
        </p:sp>
        <p:cxnSp>
          <p:nvCxnSpPr>
            <p:cNvPr id="75" name="Straight Connector 74"/>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6" name="Straight Connector 75"/>
            <p:cNvCxnSpPr>
              <a:cxnSpLocks noChangeShapeType="1"/>
            </p:cNvCxnSpPr>
            <p:nvPr/>
          </p:nvCxnSpPr>
          <p:spPr bwMode="auto">
            <a:xfrm flipH="1">
              <a:off x="6173788" y="2698751"/>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77" name="Rounded Rectangle 395"/>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457200" eaLnBrk="1" hangingPunct="1"/>
              <a:r>
                <a:rPr lang="en-US" sz="1200" dirty="0" smtClean="0">
                  <a:solidFill>
                    <a:srgbClr val="D9D9D9"/>
                  </a:solidFill>
                </a:rPr>
                <a:t>EPICS V4</a:t>
              </a:r>
            </a:p>
            <a:p>
              <a:pPr algn="ctr" defTabSz="457200" eaLnBrk="1" hangingPunct="1"/>
              <a:endParaRPr lang="en-US" sz="1200" dirty="0">
                <a:solidFill>
                  <a:srgbClr val="D9D9D9"/>
                </a:solidFill>
              </a:endParaRPr>
            </a:p>
            <a:p>
              <a:pPr algn="ctr" defTabSz="457200" eaLnBrk="1" hangingPunct="1"/>
              <a:endParaRPr lang="en-US" sz="400" dirty="0">
                <a:solidFill>
                  <a:srgbClr val="D9D9D9"/>
                </a:solidFill>
              </a:endParaRPr>
            </a:p>
            <a:p>
              <a:pPr algn="ctr" defTabSz="457200" eaLnBrk="1" hangingPunct="1"/>
              <a:r>
                <a:rPr lang="en-US" sz="1400" dirty="0">
                  <a:solidFill>
                    <a:srgbClr val="D9D9D9"/>
                  </a:solidFill>
                </a:rPr>
                <a:t>MASAR</a:t>
              </a:r>
              <a:br>
                <a:rPr lang="en-US" sz="1400" dirty="0">
                  <a:solidFill>
                    <a:srgbClr val="D9D9D9"/>
                  </a:solidFill>
                </a:rPr>
              </a:br>
              <a:endParaRPr lang="en-US" sz="800" dirty="0">
                <a:solidFill>
                  <a:srgbClr val="D9D9D9"/>
                </a:solidFill>
              </a:endParaRPr>
            </a:p>
            <a:p>
              <a:pPr algn="ctr" defTabSz="457200" eaLnBrk="1" hangingPunct="1"/>
              <a:r>
                <a:rPr lang="en-US" sz="1200" dirty="0">
                  <a:solidFill>
                    <a:srgbClr val="D9D9D9"/>
                  </a:solidFill>
                </a:rPr>
                <a:t>Python</a:t>
              </a:r>
            </a:p>
          </p:txBody>
        </p:sp>
        <p:cxnSp>
          <p:nvCxnSpPr>
            <p:cNvPr id="78" name="Straight Connector 77"/>
            <p:cNvCxnSpPr>
              <a:cxnSpLocks noChangeShapeType="1"/>
            </p:cNvCxnSpPr>
            <p:nvPr/>
          </p:nvCxnSpPr>
          <p:spPr bwMode="auto">
            <a:xfrm>
              <a:off x="5449888" y="375443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9" name="Straight Connector 78"/>
            <p:cNvCxnSpPr>
              <a:cxnSpLocks noChangeShapeType="1"/>
            </p:cNvCxnSpPr>
            <p:nvPr/>
          </p:nvCxnSpPr>
          <p:spPr bwMode="auto">
            <a:xfrm>
              <a:off x="5457826" y="3440114"/>
              <a:ext cx="1370012"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15" name="Straight Connector 14"/>
          <p:cNvCxnSpPr>
            <a:cxnSpLocks noChangeShapeType="1"/>
          </p:cNvCxnSpPr>
          <p:nvPr/>
        </p:nvCxnSpPr>
        <p:spPr bwMode="auto">
          <a:xfrm>
            <a:off x="695325" y="2492489"/>
            <a:ext cx="19050" cy="2605088"/>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7" name="TextBox 28"/>
          <p:cNvSpPr txBox="1">
            <a:spLocks noChangeArrowheads="1"/>
          </p:cNvSpPr>
          <p:nvPr/>
        </p:nvSpPr>
        <p:spPr bwMode="auto">
          <a:xfrm>
            <a:off x="360363" y="2249601"/>
            <a:ext cx="673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a:solidFill>
                  <a:srgbClr val="000000"/>
                </a:solidFill>
              </a:rPr>
              <a:t>Ethernet</a:t>
            </a:r>
          </a:p>
        </p:txBody>
      </p:sp>
      <p:cxnSp>
        <p:nvCxnSpPr>
          <p:cNvPr id="19" name="Straight Connector 18"/>
          <p:cNvCxnSpPr>
            <a:cxnSpLocks noChangeShapeType="1"/>
          </p:cNvCxnSpPr>
          <p:nvPr/>
        </p:nvCxnSpPr>
        <p:spPr bwMode="auto">
          <a:xfrm>
            <a:off x="433388" y="2498839"/>
            <a:ext cx="8077200" cy="23813"/>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04" name="Rectangle 103"/>
          <p:cNvSpPr/>
          <p:nvPr/>
        </p:nvSpPr>
        <p:spPr>
          <a:xfrm>
            <a:off x="1173163" y="5122977"/>
            <a:ext cx="7219669" cy="1023937"/>
          </a:xfrm>
          <a:prstGeom prst="rect">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39"/>
          <p:cNvSpPr txBox="1">
            <a:spLocks noChangeArrowheads="1"/>
          </p:cNvSpPr>
          <p:nvPr/>
        </p:nvSpPr>
        <p:spPr bwMode="auto">
          <a:xfrm>
            <a:off x="312738" y="5097577"/>
            <a:ext cx="1466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dirty="0">
                <a:solidFill>
                  <a:srgbClr val="000000"/>
                </a:solidFill>
              </a:rPr>
              <a:t>Distributed Front-Ends</a:t>
            </a:r>
          </a:p>
        </p:txBody>
      </p:sp>
      <p:sp>
        <p:nvSpPr>
          <p:cNvPr id="105" name="Rectangle 104"/>
          <p:cNvSpPr/>
          <p:nvPr/>
        </p:nvSpPr>
        <p:spPr>
          <a:xfrm>
            <a:off x="833002" y="2546465"/>
            <a:ext cx="1973808" cy="1981199"/>
          </a:xfrm>
          <a:prstGeom prst="rect">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6" name="Group 358"/>
          <p:cNvGrpSpPr>
            <a:grpSpLocks/>
          </p:cNvGrpSpPr>
          <p:nvPr/>
        </p:nvGrpSpPr>
        <p:grpSpPr bwMode="auto">
          <a:xfrm>
            <a:off x="7408137" y="2498571"/>
            <a:ext cx="1582736" cy="2000250"/>
            <a:chOff x="5449888" y="2698750"/>
            <a:chExt cx="1423987" cy="2000250"/>
          </a:xfrm>
        </p:grpSpPr>
        <p:sp>
          <p:nvSpPr>
            <p:cNvPr id="107" name="Can 47"/>
            <p:cNvSpPr>
              <a:spLocks noChangeArrowheads="1"/>
            </p:cNvSpPr>
            <p:nvPr/>
          </p:nvSpPr>
          <p:spPr bwMode="auto">
            <a:xfrm>
              <a:off x="5449887" y="4330700"/>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a:t>
              </a:r>
            </a:p>
          </p:txBody>
        </p:sp>
        <p:cxnSp>
          <p:nvCxnSpPr>
            <p:cNvPr id="108" name="Straight Connector 107"/>
            <p:cNvCxnSpPr>
              <a:cxnSpLocks noChangeShapeType="1"/>
            </p:cNvCxnSpPr>
            <p:nvPr/>
          </p:nvCxnSpPr>
          <p:spPr bwMode="auto">
            <a:xfrm flipH="1">
              <a:off x="6158311" y="4102100"/>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9" name="Straight Connector 108"/>
            <p:cNvCxnSpPr>
              <a:cxnSpLocks noChangeShapeType="1"/>
            </p:cNvCxnSpPr>
            <p:nvPr/>
          </p:nvCxnSpPr>
          <p:spPr bwMode="auto">
            <a:xfrm flipH="1">
              <a:off x="6174021" y="2698750"/>
              <a:ext cx="1429"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10" name="Rounded Rectangle 409"/>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dirty="0">
                  <a:solidFill>
                    <a:srgbClr val="D9D9D9"/>
                  </a:solidFill>
                </a:rPr>
                <a:t>PVAS</a:t>
              </a:r>
              <a:br>
                <a:rPr lang="en-US" sz="1200" dirty="0">
                  <a:solidFill>
                    <a:srgbClr val="D9D9D9"/>
                  </a:solidFill>
                </a:rPr>
              </a:br>
              <a:endParaRPr lang="en-US" sz="600" dirty="0">
                <a:solidFill>
                  <a:srgbClr val="D9D9D9"/>
                </a:solidFill>
              </a:endParaRPr>
            </a:p>
            <a:p>
              <a:pPr algn="ctr" defTabSz="457200" eaLnBrk="1" hangingPunct="1"/>
              <a:r>
                <a:rPr lang="en-US" sz="1200" dirty="0">
                  <a:solidFill>
                    <a:srgbClr val="D9D9D9"/>
                  </a:solidFill>
                </a:rPr>
                <a:t>HTTP/REST</a:t>
              </a:r>
            </a:p>
            <a:p>
              <a:pPr algn="ctr" defTabSz="457200" eaLnBrk="1" hangingPunct="1"/>
              <a:endParaRPr lang="en-US" sz="400" dirty="0">
                <a:solidFill>
                  <a:srgbClr val="D9D9D9"/>
                </a:solidFill>
              </a:endParaRPr>
            </a:p>
            <a:p>
              <a:pPr algn="ctr" defTabSz="457200" eaLnBrk="1" hangingPunct="1"/>
              <a:r>
                <a:rPr lang="en-US" sz="1400" dirty="0" err="1" smtClean="0">
                  <a:solidFill>
                    <a:srgbClr val="D9D9D9"/>
                  </a:solidFill>
                </a:rPr>
                <a:t>Olog</a:t>
              </a:r>
              <a:r>
                <a:rPr lang="en-US" sz="1400" dirty="0" smtClean="0">
                  <a:solidFill>
                    <a:srgbClr val="D9D9D9"/>
                  </a:solidFill>
                </a:rPr>
                <a:t/>
              </a:r>
              <a:br>
                <a:rPr lang="en-US" sz="1400" dirty="0" smtClean="0">
                  <a:solidFill>
                    <a:srgbClr val="D9D9D9"/>
                  </a:solidFill>
                </a:rPr>
              </a:br>
              <a:endParaRPr lang="en-US" sz="800" dirty="0">
                <a:solidFill>
                  <a:srgbClr val="D9D9D9"/>
                </a:solidFill>
              </a:endParaRPr>
            </a:p>
            <a:p>
              <a:pPr algn="ctr" defTabSz="457200" eaLnBrk="1" hangingPunct="1"/>
              <a:r>
                <a:rPr lang="en-US" sz="1200" dirty="0">
                  <a:solidFill>
                    <a:srgbClr val="D9D9D9"/>
                  </a:solidFill>
                </a:rPr>
                <a:t>Java</a:t>
              </a:r>
            </a:p>
          </p:txBody>
        </p:sp>
        <p:cxnSp>
          <p:nvCxnSpPr>
            <p:cNvPr id="111" name="Straight Connector 110"/>
            <p:cNvCxnSpPr>
              <a:cxnSpLocks noChangeShapeType="1"/>
            </p:cNvCxnSpPr>
            <p:nvPr/>
          </p:nvCxnSpPr>
          <p:spPr bwMode="auto">
            <a:xfrm>
              <a:off x="5449887" y="3824288"/>
              <a:ext cx="1381140"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2" name="Straight Connector 111"/>
            <p:cNvCxnSpPr>
              <a:cxnSpLocks noChangeShapeType="1"/>
            </p:cNvCxnSpPr>
            <p:nvPr/>
          </p:nvCxnSpPr>
          <p:spPr bwMode="auto">
            <a:xfrm flipH="1">
              <a:off x="6178306" y="2960688"/>
              <a:ext cx="142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3" name="Straight Connector 112"/>
            <p:cNvCxnSpPr>
              <a:cxnSpLocks noChangeShapeType="1"/>
            </p:cNvCxnSpPr>
            <p:nvPr/>
          </p:nvCxnSpPr>
          <p:spPr bwMode="auto">
            <a:xfrm>
              <a:off x="5458457" y="3509963"/>
              <a:ext cx="1369714"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4" name="Straight Connector 113"/>
            <p:cNvCxnSpPr>
              <a:cxnSpLocks noChangeShapeType="1"/>
            </p:cNvCxnSpPr>
            <p:nvPr/>
          </p:nvCxnSpPr>
          <p:spPr bwMode="auto">
            <a:xfrm>
              <a:off x="5451315" y="3252788"/>
              <a:ext cx="741274"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56001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RESTful</a:t>
            </a:r>
            <a:r>
              <a:rPr lang="en-US" dirty="0"/>
              <a:t> based Middle Layer </a:t>
            </a:r>
            <a:r>
              <a:rPr lang="en-US" dirty="0" smtClean="0"/>
              <a:t>Services</a:t>
            </a:r>
            <a:endParaRPr lang="en-US" dirty="0"/>
          </a:p>
        </p:txBody>
      </p:sp>
      <p:sp>
        <p:nvSpPr>
          <p:cNvPr id="3" name="Content Placeholder 2"/>
          <p:cNvSpPr>
            <a:spLocks noGrp="1"/>
          </p:cNvSpPr>
          <p:nvPr>
            <p:ph idx="1"/>
          </p:nvPr>
        </p:nvSpPr>
        <p:spPr>
          <a:xfrm>
            <a:off x="170424" y="1026651"/>
            <a:ext cx="8760543" cy="5683181"/>
          </a:xfrm>
        </p:spPr>
        <p:txBody>
          <a:bodyPr>
            <a:normAutofit/>
          </a:bodyPr>
          <a:lstStyle/>
          <a:p>
            <a:r>
              <a:rPr lang="en-US" dirty="0" smtClean="0"/>
              <a:t>Channel finder services</a:t>
            </a:r>
          </a:p>
          <a:p>
            <a:pPr lvl="1"/>
            <a:r>
              <a:rPr lang="en-US" dirty="0" smtClean="0"/>
              <a:t>Originally by Ralph Lange</a:t>
            </a:r>
          </a:p>
          <a:p>
            <a:pPr lvl="1"/>
            <a:r>
              <a:rPr lang="en-US" dirty="0" smtClean="0"/>
              <a:t>Channel name look-up service</a:t>
            </a:r>
          </a:p>
          <a:p>
            <a:pPr lvl="1"/>
            <a:r>
              <a:rPr lang="en-US" dirty="0" smtClean="0"/>
              <a:t>Support property (name-value pair)</a:t>
            </a:r>
          </a:p>
          <a:p>
            <a:pPr lvl="1"/>
            <a:r>
              <a:rPr lang="en-US" dirty="0" smtClean="0"/>
              <a:t>Support tags</a:t>
            </a:r>
          </a:p>
          <a:p>
            <a:pPr lvl="1"/>
            <a:r>
              <a:rPr lang="en-US" dirty="0" smtClean="0">
                <a:latin typeface="Arial Narrow" charset="0"/>
                <a:ea typeface="Osaka" charset="0"/>
                <a:cs typeface="Osaka" charset="0"/>
              </a:rPr>
              <a:t>Automatically load EPICS Channels at </a:t>
            </a:r>
            <a:r>
              <a:rPr lang="en-US" dirty="0">
                <a:latin typeface="Arial Narrow" charset="0"/>
                <a:ea typeface="Osaka" charset="0"/>
                <a:cs typeface="Osaka" charset="0"/>
              </a:rPr>
              <a:t>IOC </a:t>
            </a:r>
            <a:r>
              <a:rPr lang="en-US" dirty="0" smtClean="0">
                <a:latin typeface="Arial Narrow" charset="0"/>
                <a:ea typeface="Osaka" charset="0"/>
                <a:cs typeface="Osaka" charset="0"/>
              </a:rPr>
              <a:t>initialization</a:t>
            </a:r>
          </a:p>
          <a:p>
            <a:pPr lvl="1"/>
            <a:r>
              <a:rPr lang="en-US" dirty="0" smtClean="0">
                <a:latin typeface="Arial Narrow" charset="0"/>
                <a:ea typeface="Osaka" charset="0"/>
                <a:cs typeface="Osaka" charset="0"/>
              </a:rPr>
              <a:t>Client support</a:t>
            </a:r>
          </a:p>
          <a:p>
            <a:pPr lvl="2"/>
            <a:r>
              <a:rPr lang="en-US" dirty="0" smtClean="0">
                <a:latin typeface="Arial Narrow" charset="0"/>
                <a:ea typeface="Osaka" charset="0"/>
                <a:cs typeface="Osaka" charset="0"/>
              </a:rPr>
              <a:t>Python library</a:t>
            </a:r>
          </a:p>
          <a:p>
            <a:pPr lvl="2"/>
            <a:r>
              <a:rPr lang="en-US" dirty="0" smtClean="0">
                <a:latin typeface="Arial Narrow" charset="0"/>
                <a:ea typeface="Osaka" charset="0"/>
                <a:cs typeface="Osaka" charset="0"/>
              </a:rPr>
              <a:t>CS-Studio</a:t>
            </a:r>
          </a:p>
          <a:p>
            <a:pPr lvl="1"/>
            <a:r>
              <a:rPr lang="en-US" dirty="0" smtClean="0"/>
              <a:t>J2EE service</a:t>
            </a:r>
          </a:p>
          <a:p>
            <a:pPr lvl="1"/>
            <a:r>
              <a:rPr lang="en-US" dirty="0" smtClean="0"/>
              <a:t>MySQL as RDB backend</a:t>
            </a:r>
            <a:endParaRPr lang="en-US" dirty="0"/>
          </a:p>
        </p:txBody>
      </p:sp>
    </p:spTree>
    <p:extLst>
      <p:ext uri="{BB962C8B-B14F-4D97-AF65-F5344CB8AC3E}">
        <p14:creationId xmlns:p14="http://schemas.microsoft.com/office/powerpoint/2010/main" val="27771935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own Arrow 48"/>
          <p:cNvSpPr/>
          <p:nvPr/>
        </p:nvSpPr>
        <p:spPr>
          <a:xfrm>
            <a:off x="3373438" y="2942173"/>
            <a:ext cx="415925" cy="26670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Down Arrow 44"/>
          <p:cNvSpPr/>
          <p:nvPr/>
        </p:nvSpPr>
        <p:spPr>
          <a:xfrm rot="5400000">
            <a:off x="4057650" y="2346861"/>
            <a:ext cx="414338" cy="309562"/>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Down Arrow 43"/>
          <p:cNvSpPr/>
          <p:nvPr/>
        </p:nvSpPr>
        <p:spPr>
          <a:xfrm rot="5400000">
            <a:off x="6117431" y="2104768"/>
            <a:ext cx="415925" cy="1065212"/>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0" name="Straight Connector 9"/>
          <p:cNvCxnSpPr>
            <a:cxnSpLocks noChangeShapeType="1"/>
          </p:cNvCxnSpPr>
          <p:nvPr/>
        </p:nvCxnSpPr>
        <p:spPr bwMode="auto">
          <a:xfrm>
            <a:off x="1600200" y="1532473"/>
            <a:ext cx="0" cy="3505200"/>
          </a:xfrm>
          <a:prstGeom prst="line">
            <a:avLst/>
          </a:prstGeom>
          <a:noFill/>
          <a:ln w="38100">
            <a:solidFill>
              <a:srgbClr val="C00000"/>
            </a:solidFill>
            <a:prstDash val="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21510" name="Title 1"/>
          <p:cNvSpPr>
            <a:spLocks noGrp="1"/>
          </p:cNvSpPr>
          <p:nvPr>
            <p:ph type="title"/>
          </p:nvPr>
        </p:nvSpPr>
        <p:spPr/>
        <p:txBody>
          <a:bodyPr/>
          <a:lstStyle/>
          <a:p>
            <a:r>
              <a:rPr lang="en-US" dirty="0" err="1"/>
              <a:t>RESTful</a:t>
            </a:r>
            <a:r>
              <a:rPr lang="en-US" dirty="0"/>
              <a:t> based Middle Layer Services</a:t>
            </a:r>
            <a:endParaRPr lang="en-US" dirty="0">
              <a:latin typeface="Arial Narrow" charset="0"/>
              <a:ea typeface="Osaka" charset="0"/>
              <a:cs typeface="Osaka" charset="0"/>
            </a:endParaRPr>
          </a:p>
        </p:txBody>
      </p:sp>
      <p:sp>
        <p:nvSpPr>
          <p:cNvPr id="4" name="Rectangle 3"/>
          <p:cNvSpPr/>
          <p:nvPr/>
        </p:nvSpPr>
        <p:spPr>
          <a:xfrm>
            <a:off x="6934200" y="2065873"/>
            <a:ext cx="1524000" cy="1143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dirty="0">
                <a:solidFill>
                  <a:schemeClr val="tx1"/>
                </a:solidFill>
              </a:rPr>
              <a:t>IOCs</a:t>
            </a:r>
          </a:p>
        </p:txBody>
      </p:sp>
      <p:sp>
        <p:nvSpPr>
          <p:cNvPr id="5" name="Rectangle 4"/>
          <p:cNvSpPr/>
          <p:nvPr/>
        </p:nvSpPr>
        <p:spPr>
          <a:xfrm>
            <a:off x="2819400" y="1989673"/>
            <a:ext cx="3124200"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3048000" y="3285073"/>
            <a:ext cx="2743200" cy="838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t>Glassfish</a:t>
            </a:r>
            <a:br>
              <a:rPr lang="en-US" dirty="0"/>
            </a:br>
            <a:r>
              <a:rPr lang="en-US" dirty="0"/>
              <a:t>Web service</a:t>
            </a:r>
          </a:p>
        </p:txBody>
      </p:sp>
      <p:sp>
        <p:nvSpPr>
          <p:cNvPr id="7" name="Rectangle 6"/>
          <p:cNvSpPr/>
          <p:nvPr/>
        </p:nvSpPr>
        <p:spPr>
          <a:xfrm>
            <a:off x="4495800" y="2142073"/>
            <a:ext cx="1295400" cy="990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t>/cf-update</a:t>
            </a:r>
          </a:p>
        </p:txBody>
      </p:sp>
      <p:sp>
        <p:nvSpPr>
          <p:cNvPr id="8" name="Rectangle 7"/>
          <p:cNvSpPr/>
          <p:nvPr/>
        </p:nvSpPr>
        <p:spPr>
          <a:xfrm>
            <a:off x="1143000" y="2484973"/>
            <a:ext cx="9144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Web proxy</a:t>
            </a:r>
          </a:p>
        </p:txBody>
      </p:sp>
      <p:sp>
        <p:nvSpPr>
          <p:cNvPr id="11" name="Rectangle 10"/>
          <p:cNvSpPr/>
          <p:nvPr/>
        </p:nvSpPr>
        <p:spPr>
          <a:xfrm>
            <a:off x="2857500" y="4969411"/>
            <a:ext cx="1371600" cy="1219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dirty="0">
                <a:solidFill>
                  <a:schemeClr val="tx1"/>
                </a:solidFill>
              </a:rPr>
              <a:t>CSS</a:t>
            </a:r>
          </a:p>
        </p:txBody>
      </p:sp>
      <p:sp>
        <p:nvSpPr>
          <p:cNvPr id="12" name="Rectangle 11"/>
          <p:cNvSpPr/>
          <p:nvPr/>
        </p:nvSpPr>
        <p:spPr>
          <a:xfrm>
            <a:off x="5143500" y="4961473"/>
            <a:ext cx="3009900" cy="1219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dirty="0">
                <a:solidFill>
                  <a:schemeClr val="tx1"/>
                </a:solidFill>
              </a:rPr>
              <a:t>Scripts to</a:t>
            </a:r>
            <a:br>
              <a:rPr lang="en-US" dirty="0">
                <a:solidFill>
                  <a:schemeClr val="tx1"/>
                </a:solidFill>
              </a:rPr>
            </a:br>
            <a:r>
              <a:rPr lang="en-US" dirty="0">
                <a:solidFill>
                  <a:schemeClr val="tx1"/>
                </a:solidFill>
              </a:rPr>
              <a:t>- populate </a:t>
            </a:r>
            <a:r>
              <a:rPr lang="en-US" dirty="0" smtClean="0">
                <a:solidFill>
                  <a:schemeClr val="tx1"/>
                </a:solidFill>
              </a:rPr>
              <a:t>properties</a:t>
            </a:r>
            <a:endParaRPr lang="en-US" dirty="0">
              <a:solidFill>
                <a:schemeClr val="tx1"/>
              </a:solidFill>
            </a:endParaRPr>
          </a:p>
        </p:txBody>
      </p:sp>
      <p:cxnSp>
        <p:nvCxnSpPr>
          <p:cNvPr id="14" name="Straight Arrow Connector 13"/>
          <p:cNvCxnSpPr>
            <a:cxnSpLocks noChangeShapeType="1"/>
          </p:cNvCxnSpPr>
          <p:nvPr/>
        </p:nvCxnSpPr>
        <p:spPr bwMode="auto">
          <a:xfrm flipH="1">
            <a:off x="5791200" y="2637373"/>
            <a:ext cx="1066800" cy="0"/>
          </a:xfrm>
          <a:prstGeom prst="straightConnector1">
            <a:avLst/>
          </a:prstGeom>
          <a:noFill/>
          <a:ln w="25400">
            <a:solidFill>
              <a:schemeClr val="tx1"/>
            </a:solidFill>
            <a:round/>
            <a:headEnd/>
            <a:tailEnd type="triangle" w="lg" len="lg"/>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a:off x="2133600" y="3132673"/>
            <a:ext cx="838200" cy="571500"/>
          </a:xfrm>
          <a:prstGeom prst="straightConnector1">
            <a:avLst/>
          </a:prstGeom>
          <a:noFill/>
          <a:ln w="25400">
            <a:solidFill>
              <a:schemeClr val="tx1"/>
            </a:solidFill>
            <a:round/>
            <a:headEnd/>
            <a:tailEnd type="triangle" w="lg" len="lg"/>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1521" name="TextBox 28"/>
          <p:cNvSpPr txBox="1">
            <a:spLocks noChangeArrowheads="1"/>
          </p:cNvSpPr>
          <p:nvPr/>
        </p:nvSpPr>
        <p:spPr bwMode="auto">
          <a:xfrm>
            <a:off x="6172200" y="2305586"/>
            <a:ext cx="541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charset="0"/>
                <a:ea typeface="Osaka" charset="0"/>
                <a:cs typeface="Osaka" charset="0"/>
              </a:defRPr>
            </a:lvl1pPr>
            <a:lvl2pPr marL="742950" indent="-285750" eaLnBrk="0" hangingPunct="0">
              <a:defRPr>
                <a:solidFill>
                  <a:schemeClr val="tx1"/>
                </a:solidFill>
                <a:latin typeface="Arial Narrow" charset="0"/>
                <a:ea typeface="Osaka" charset="0"/>
                <a:cs typeface="Osaka" charset="0"/>
              </a:defRPr>
            </a:lvl2pPr>
            <a:lvl3pPr marL="1143000" indent="-228600" eaLnBrk="0" hangingPunct="0">
              <a:defRPr>
                <a:solidFill>
                  <a:schemeClr val="tx1"/>
                </a:solidFill>
                <a:latin typeface="Arial Narrow" charset="0"/>
                <a:ea typeface="Osaka" charset="0"/>
                <a:cs typeface="Osaka" charset="0"/>
              </a:defRPr>
            </a:lvl3pPr>
            <a:lvl4pPr marL="1600200" indent="-228600" eaLnBrk="0" hangingPunct="0">
              <a:defRPr>
                <a:solidFill>
                  <a:schemeClr val="tx1"/>
                </a:solidFill>
                <a:latin typeface="Arial Narrow" charset="0"/>
                <a:ea typeface="Osaka" charset="0"/>
                <a:cs typeface="Osaka" charset="0"/>
              </a:defRPr>
            </a:lvl4pPr>
            <a:lvl5pPr marL="2057400" indent="-228600" eaLnBrk="0" hangingPunct="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eaLnBrk="1" hangingPunct="1"/>
            <a:r>
              <a:rPr lang="en-US"/>
              <a:t>NFS</a:t>
            </a:r>
          </a:p>
        </p:txBody>
      </p:sp>
      <p:sp>
        <p:nvSpPr>
          <p:cNvPr id="30" name="Rectangle 29"/>
          <p:cNvSpPr/>
          <p:nvPr/>
        </p:nvSpPr>
        <p:spPr>
          <a:xfrm>
            <a:off x="3048000" y="2142073"/>
            <a:ext cx="990600" cy="6858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t>update daemon</a:t>
            </a:r>
          </a:p>
        </p:txBody>
      </p:sp>
      <p:cxnSp>
        <p:nvCxnSpPr>
          <p:cNvPr id="31" name="Straight Arrow Connector 30"/>
          <p:cNvCxnSpPr>
            <a:cxnSpLocks noChangeShapeType="1"/>
          </p:cNvCxnSpPr>
          <p:nvPr/>
        </p:nvCxnSpPr>
        <p:spPr bwMode="auto">
          <a:xfrm>
            <a:off x="4114800" y="2484973"/>
            <a:ext cx="304800" cy="0"/>
          </a:xfrm>
          <a:prstGeom prst="straightConnector1">
            <a:avLst/>
          </a:prstGeom>
          <a:noFill/>
          <a:ln w="25400">
            <a:solidFill>
              <a:schemeClr val="tx1"/>
            </a:solidFill>
            <a:round/>
            <a:headEnd/>
            <a:tailEnd type="triangle" w="lg" len="lg"/>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a:off x="3581400" y="2942173"/>
            <a:ext cx="0" cy="266700"/>
          </a:xfrm>
          <a:prstGeom prst="straightConnector1">
            <a:avLst/>
          </a:prstGeom>
          <a:noFill/>
          <a:ln w="25400">
            <a:solidFill>
              <a:schemeClr val="tx1"/>
            </a:solidFill>
            <a:round/>
            <a:headEnd/>
            <a:tailEnd type="triangle" w="lg" len="lg"/>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a:off x="609600" y="5682198"/>
            <a:ext cx="1447800" cy="0"/>
          </a:xfrm>
          <a:prstGeom prst="straightConnector1">
            <a:avLst/>
          </a:prstGeom>
          <a:noFill/>
          <a:ln w="25400">
            <a:solidFill>
              <a:schemeClr val="tx1"/>
            </a:solidFill>
            <a:round/>
            <a:headEnd/>
            <a:tailEnd type="triangle" w="lg" len="lg"/>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1526" name="TextBox 42"/>
          <p:cNvSpPr txBox="1">
            <a:spLocks noChangeArrowheads="1"/>
          </p:cNvSpPr>
          <p:nvPr/>
        </p:nvSpPr>
        <p:spPr bwMode="auto">
          <a:xfrm>
            <a:off x="661988" y="5266273"/>
            <a:ext cx="134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charset="0"/>
                <a:ea typeface="Osaka" charset="0"/>
                <a:cs typeface="Osaka" charset="0"/>
              </a:defRPr>
            </a:lvl1pPr>
            <a:lvl2pPr marL="742950" indent="-285750" eaLnBrk="0" hangingPunct="0">
              <a:defRPr>
                <a:solidFill>
                  <a:schemeClr val="tx1"/>
                </a:solidFill>
                <a:latin typeface="Arial Narrow" charset="0"/>
                <a:ea typeface="Osaka" charset="0"/>
                <a:cs typeface="Osaka" charset="0"/>
              </a:defRPr>
            </a:lvl2pPr>
            <a:lvl3pPr marL="1143000" indent="-228600" eaLnBrk="0" hangingPunct="0">
              <a:defRPr>
                <a:solidFill>
                  <a:schemeClr val="tx1"/>
                </a:solidFill>
                <a:latin typeface="Arial Narrow" charset="0"/>
                <a:ea typeface="Osaka" charset="0"/>
                <a:cs typeface="Osaka" charset="0"/>
              </a:defRPr>
            </a:lvl3pPr>
            <a:lvl4pPr marL="1600200" indent="-228600" eaLnBrk="0" hangingPunct="0">
              <a:defRPr>
                <a:solidFill>
                  <a:schemeClr val="tx1"/>
                </a:solidFill>
                <a:latin typeface="Arial Narrow" charset="0"/>
                <a:ea typeface="Osaka" charset="0"/>
                <a:cs typeface="Osaka" charset="0"/>
              </a:defRPr>
            </a:lvl4pPr>
            <a:lvl5pPr marL="2057400" indent="-228600" eaLnBrk="0" hangingPunct="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eaLnBrk="1" hangingPunct="1"/>
            <a:r>
              <a:rPr lang="en-US"/>
              <a:t>dependency</a:t>
            </a:r>
          </a:p>
        </p:txBody>
      </p:sp>
      <p:sp>
        <p:nvSpPr>
          <p:cNvPr id="46" name="Down Arrow 45"/>
          <p:cNvSpPr/>
          <p:nvPr/>
        </p:nvSpPr>
        <p:spPr>
          <a:xfrm rot="5400000" flipV="1">
            <a:off x="1126331" y="5284530"/>
            <a:ext cx="414337" cy="144780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528" name="TextBox 46"/>
          <p:cNvSpPr txBox="1">
            <a:spLocks noChangeArrowheads="1"/>
          </p:cNvSpPr>
          <p:nvPr/>
        </p:nvSpPr>
        <p:spPr bwMode="auto">
          <a:xfrm>
            <a:off x="801688" y="6075898"/>
            <a:ext cx="106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charset="0"/>
                <a:ea typeface="Osaka" charset="0"/>
                <a:cs typeface="Osaka" charset="0"/>
              </a:defRPr>
            </a:lvl1pPr>
            <a:lvl2pPr marL="742950" indent="-285750" eaLnBrk="0" hangingPunct="0">
              <a:defRPr>
                <a:solidFill>
                  <a:schemeClr val="tx1"/>
                </a:solidFill>
                <a:latin typeface="Arial Narrow" charset="0"/>
                <a:ea typeface="Osaka" charset="0"/>
                <a:cs typeface="Osaka" charset="0"/>
              </a:defRPr>
            </a:lvl2pPr>
            <a:lvl3pPr marL="1143000" indent="-228600" eaLnBrk="0" hangingPunct="0">
              <a:defRPr>
                <a:solidFill>
                  <a:schemeClr val="tx1"/>
                </a:solidFill>
                <a:latin typeface="Arial Narrow" charset="0"/>
                <a:ea typeface="Osaka" charset="0"/>
                <a:cs typeface="Osaka" charset="0"/>
              </a:defRPr>
            </a:lvl3pPr>
            <a:lvl4pPr marL="1600200" indent="-228600" eaLnBrk="0" hangingPunct="0">
              <a:defRPr>
                <a:solidFill>
                  <a:schemeClr val="tx1"/>
                </a:solidFill>
                <a:latin typeface="Arial Narrow" charset="0"/>
                <a:ea typeface="Osaka" charset="0"/>
                <a:cs typeface="Osaka" charset="0"/>
              </a:defRPr>
            </a:lvl4pPr>
            <a:lvl5pPr marL="2057400" indent="-228600" eaLnBrk="0" hangingPunct="0">
              <a:defRPr>
                <a:solidFill>
                  <a:schemeClr val="tx1"/>
                </a:solidFill>
                <a:latin typeface="Arial Narrow" charset="0"/>
                <a:ea typeface="Osaka" charset="0"/>
                <a:cs typeface="Osaka" charset="0"/>
              </a:defRPr>
            </a:lvl5pPr>
            <a:lvl6pPr marL="2514600" indent="-228600" eaLnBrk="0" fontAlgn="base" hangingPunct="0">
              <a:spcBef>
                <a:spcPct val="0"/>
              </a:spcBef>
              <a:spcAft>
                <a:spcPct val="0"/>
              </a:spcAft>
              <a:defRPr>
                <a:solidFill>
                  <a:schemeClr val="tx1"/>
                </a:solidFill>
                <a:latin typeface="Arial Narrow" charset="0"/>
                <a:ea typeface="Osaka" charset="0"/>
                <a:cs typeface="Osaka" charset="0"/>
              </a:defRPr>
            </a:lvl6pPr>
            <a:lvl7pPr marL="2971800" indent="-228600" eaLnBrk="0" fontAlgn="base" hangingPunct="0">
              <a:spcBef>
                <a:spcPct val="0"/>
              </a:spcBef>
              <a:spcAft>
                <a:spcPct val="0"/>
              </a:spcAft>
              <a:defRPr>
                <a:solidFill>
                  <a:schemeClr val="tx1"/>
                </a:solidFill>
                <a:latin typeface="Arial Narrow" charset="0"/>
                <a:ea typeface="Osaka" charset="0"/>
                <a:cs typeface="Osaka" charset="0"/>
              </a:defRPr>
            </a:lvl7pPr>
            <a:lvl8pPr marL="3429000" indent="-228600" eaLnBrk="0" fontAlgn="base" hangingPunct="0">
              <a:spcBef>
                <a:spcPct val="0"/>
              </a:spcBef>
              <a:spcAft>
                <a:spcPct val="0"/>
              </a:spcAft>
              <a:defRPr>
                <a:solidFill>
                  <a:schemeClr val="tx1"/>
                </a:solidFill>
                <a:latin typeface="Arial Narrow" charset="0"/>
                <a:ea typeface="Osaka" charset="0"/>
                <a:cs typeface="Osaka" charset="0"/>
              </a:defRPr>
            </a:lvl8pPr>
            <a:lvl9pPr marL="3886200" indent="-228600" eaLnBrk="0" fontAlgn="base" hangingPunct="0">
              <a:spcBef>
                <a:spcPct val="0"/>
              </a:spcBef>
              <a:spcAft>
                <a:spcPct val="0"/>
              </a:spcAft>
              <a:defRPr>
                <a:solidFill>
                  <a:schemeClr val="tx1"/>
                </a:solidFill>
                <a:latin typeface="Arial Narrow" charset="0"/>
                <a:ea typeface="Osaka" charset="0"/>
                <a:cs typeface="Osaka" charset="0"/>
              </a:defRPr>
            </a:lvl9pPr>
          </a:lstStyle>
          <a:p>
            <a:pPr eaLnBrk="1" hangingPunct="1"/>
            <a:r>
              <a:rPr lang="en-US"/>
              <a:t>data flow</a:t>
            </a:r>
          </a:p>
        </p:txBody>
      </p:sp>
      <p:sp>
        <p:nvSpPr>
          <p:cNvPr id="75" name="Left-Right Arrow 74"/>
          <p:cNvSpPr/>
          <p:nvPr/>
        </p:nvSpPr>
        <p:spPr>
          <a:xfrm rot="3134383">
            <a:off x="5154613" y="4369336"/>
            <a:ext cx="914400" cy="381000"/>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6" name="Straight Arrow Connector 75"/>
          <p:cNvCxnSpPr>
            <a:cxnSpLocks noChangeShapeType="1"/>
          </p:cNvCxnSpPr>
          <p:nvPr/>
        </p:nvCxnSpPr>
        <p:spPr bwMode="auto">
          <a:xfrm rot="3134383" flipH="1">
            <a:off x="5154613" y="4559836"/>
            <a:ext cx="914400" cy="0"/>
          </a:xfrm>
          <a:prstGeom prst="straightConnector1">
            <a:avLst/>
          </a:prstGeom>
          <a:noFill/>
          <a:ln w="25400">
            <a:solidFill>
              <a:schemeClr val="tx1"/>
            </a:solidFill>
            <a:round/>
            <a:headEnd/>
            <a:tailEnd type="triangle" w="lg" len="lg"/>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9" name="Left-Right Arrow 78"/>
          <p:cNvSpPr/>
          <p:nvPr/>
        </p:nvSpPr>
        <p:spPr>
          <a:xfrm rot="18465617" flipH="1">
            <a:off x="3379788" y="4369336"/>
            <a:ext cx="914400" cy="381000"/>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0" name="Straight Arrow Connector 79"/>
          <p:cNvCxnSpPr>
            <a:cxnSpLocks noChangeShapeType="1"/>
          </p:cNvCxnSpPr>
          <p:nvPr/>
        </p:nvCxnSpPr>
        <p:spPr bwMode="auto">
          <a:xfrm rot="-3134383">
            <a:off x="3379788" y="4559836"/>
            <a:ext cx="914400" cy="0"/>
          </a:xfrm>
          <a:prstGeom prst="straightConnector1">
            <a:avLst/>
          </a:prstGeom>
          <a:noFill/>
          <a:ln w="25400">
            <a:solidFill>
              <a:schemeClr val="tx1"/>
            </a:solidFill>
            <a:round/>
            <a:headEnd/>
            <a:tailEnd type="triangle" w="lg" len="lg"/>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2" name="Content Placeholder 2"/>
          <p:cNvSpPr>
            <a:spLocks noGrp="1"/>
          </p:cNvSpPr>
          <p:nvPr>
            <p:ph idx="1"/>
          </p:nvPr>
        </p:nvSpPr>
        <p:spPr>
          <a:xfrm>
            <a:off x="127216" y="1014423"/>
            <a:ext cx="8898169" cy="678910"/>
          </a:xfrm>
        </p:spPr>
        <p:txBody>
          <a:bodyPr/>
          <a:lstStyle/>
          <a:p>
            <a:r>
              <a:rPr lang="en-US" dirty="0" smtClean="0"/>
              <a:t>Channel finder</a:t>
            </a:r>
            <a:endParaRPr lang="en-US" dirty="0"/>
          </a:p>
        </p:txBody>
      </p:sp>
    </p:spTree>
    <p:extLst>
      <p:ext uri="{BB962C8B-B14F-4D97-AF65-F5344CB8AC3E}">
        <p14:creationId xmlns:p14="http://schemas.microsoft.com/office/powerpoint/2010/main" val="159754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0"/>
            <a:ext cx="9144000" cy="969963"/>
          </a:xfrm>
        </p:spPr>
        <p:txBody>
          <a:bodyPr/>
          <a:lstStyle/>
          <a:p>
            <a:r>
              <a:rPr lang="en-US" dirty="0" err="1"/>
              <a:t>RESTful</a:t>
            </a:r>
            <a:r>
              <a:rPr lang="en-US" dirty="0"/>
              <a:t> based Middle Layer Services</a:t>
            </a:r>
            <a:endParaRPr lang="en-US" dirty="0">
              <a:latin typeface="Arial Narrow" charset="0"/>
              <a:ea typeface="Osaka" charset="0"/>
              <a:cs typeface="Osaka"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55939528"/>
              </p:ext>
            </p:extLst>
          </p:nvPr>
        </p:nvGraphicFramePr>
        <p:xfrm>
          <a:off x="381000" y="1466835"/>
          <a:ext cx="8371415" cy="5364192"/>
        </p:xfrm>
        <a:graphic>
          <a:graphicData uri="http://schemas.openxmlformats.org/drawingml/2006/table">
            <a:tbl>
              <a:tblPr firstCol="1">
                <a:tableStyleId>{BC89EF96-8CEA-46FF-86C4-4CE0E7609802}</a:tableStyleId>
              </a:tblPr>
              <a:tblGrid>
                <a:gridCol w="1674283"/>
                <a:gridCol w="1674283"/>
                <a:gridCol w="1674283"/>
                <a:gridCol w="1674283"/>
                <a:gridCol w="1674283"/>
              </a:tblGrid>
              <a:tr h="288000">
                <a:tc rowSpan="2">
                  <a:txBody>
                    <a:bodyPr/>
                    <a:lstStyle/>
                    <a:p>
                      <a:pPr algn="ctr"/>
                      <a:r>
                        <a:rPr lang="en-US" sz="1600" dirty="0" smtClean="0"/>
                        <a:t>Channel Name</a:t>
                      </a:r>
                      <a:endParaRPr lang="en-US" sz="1600" dirty="0"/>
                    </a:p>
                  </a:txBody>
                  <a:tcPr marT="45711" marB="45711" anchor="ctr"/>
                </a:tc>
                <a:tc gridSpan="2">
                  <a:txBody>
                    <a:bodyPr/>
                    <a:lstStyle/>
                    <a:p>
                      <a:pPr algn="ctr"/>
                      <a:r>
                        <a:rPr lang="en-US" sz="1600" u="none" strike="noStrike" kern="1200" baseline="0" dirty="0" smtClean="0"/>
                        <a:t>V2:SR:C02-MG:G04A{HFCor:FM1}</a:t>
                      </a:r>
                      <a:endParaRPr lang="en-US" sz="1600" dirty="0"/>
                    </a:p>
                  </a:txBody>
                  <a:tcPr marT="45711" marB="45711"/>
                </a:tc>
                <a:tc hMerge="1">
                  <a:txBody>
                    <a:bodyPr/>
                    <a:lstStyle/>
                    <a:p>
                      <a:endParaRPr lang="en-US" dirty="0"/>
                    </a:p>
                  </a:txBody>
                  <a:tcPr/>
                </a:tc>
                <a:tc gridSpan="2">
                  <a:txBody>
                    <a:bodyPr/>
                    <a:lstStyle/>
                    <a:p>
                      <a:pPr algn="ctr"/>
                      <a:r>
                        <a:rPr lang="en-US" sz="1600" u="none" strike="noStrike" kern="1200" baseline="0" dirty="0" smtClean="0"/>
                        <a:t>V2:SR:C02-MG:G04A{VFCor:FM1}</a:t>
                      </a:r>
                      <a:endParaRPr lang="en-US" sz="1600" dirty="0"/>
                    </a:p>
                  </a:txBody>
                  <a:tcPr marT="45711" marB="45711"/>
                </a:tc>
                <a:tc hMerge="1">
                  <a:txBody>
                    <a:bodyPr/>
                    <a:lstStyle/>
                    <a:p>
                      <a:endParaRPr lang="en-US" dirty="0"/>
                    </a:p>
                  </a:txBody>
                  <a:tcPr/>
                </a:tc>
              </a:tr>
              <a:tr h="282818">
                <a:tc vMerge="1">
                  <a:txBody>
                    <a:bodyPr/>
                    <a:lstStyle/>
                    <a:p>
                      <a:pPr algn="ctr"/>
                      <a:endParaRPr lang="en-US" dirty="0" smtClean="0"/>
                    </a:p>
                  </a:txBody>
                  <a:tcPr/>
                </a:tc>
                <a:tc>
                  <a:txBody>
                    <a:bodyPr/>
                    <a:lstStyle/>
                    <a:p>
                      <a:pPr algn="ctr"/>
                      <a:r>
                        <a:rPr lang="en-US" sz="1600" u="none" strike="noStrike" kern="1200" baseline="0" dirty="0" smtClean="0"/>
                        <a:t>Fld-I</a:t>
                      </a:r>
                      <a:endParaRPr lang="en-US" sz="1600" dirty="0"/>
                    </a:p>
                  </a:txBody>
                  <a:tcPr marT="45711" marB="45711"/>
                </a:tc>
                <a:tc>
                  <a:txBody>
                    <a:bodyPr/>
                    <a:lstStyle/>
                    <a:p>
                      <a:pPr algn="ctr"/>
                      <a:r>
                        <a:rPr lang="en-US" sz="1600" u="none" strike="noStrike" kern="1200" baseline="0" dirty="0" smtClean="0"/>
                        <a:t>Fld-SP</a:t>
                      </a:r>
                      <a:endParaRPr lang="en-US" sz="1600" dirty="0"/>
                    </a:p>
                  </a:txBody>
                  <a:tcPr marT="45711" marB="45711"/>
                </a:tc>
                <a:tc>
                  <a:txBody>
                    <a:bodyPr/>
                    <a:lstStyle/>
                    <a:p>
                      <a:pPr algn="ctr"/>
                      <a:r>
                        <a:rPr lang="en-US" sz="1600" u="none" strike="noStrike" kern="1200" baseline="0" dirty="0" smtClean="0"/>
                        <a:t>Fld-I</a:t>
                      </a:r>
                      <a:endParaRPr lang="en-US" sz="1600" dirty="0"/>
                    </a:p>
                  </a:txBody>
                  <a:tcPr marT="45711" marB="4571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u="none" strike="noStrike" kern="1200" baseline="0" dirty="0" smtClean="0"/>
                        <a:t>Fld-SP</a:t>
                      </a:r>
                      <a:endParaRPr lang="en-US" sz="1600" dirty="0" smtClean="0"/>
                    </a:p>
                  </a:txBody>
                  <a:tcPr marT="45711" marB="45711"/>
                </a:tc>
              </a:tr>
              <a:tr h="159222">
                <a:tc>
                  <a:txBody>
                    <a:bodyPr/>
                    <a:lstStyle/>
                    <a:p>
                      <a:pPr algn="r"/>
                      <a:r>
                        <a:rPr lang="en-US" sz="1600" dirty="0" smtClean="0"/>
                        <a:t>handle</a:t>
                      </a:r>
                      <a:endParaRPr lang="en-US" sz="1600" dirty="0"/>
                    </a:p>
                  </a:txBody>
                  <a:tcPr marT="45711" marB="45711" anchor="ctr"/>
                </a:tc>
                <a:tc>
                  <a:txBody>
                    <a:bodyPr/>
                    <a:lstStyle/>
                    <a:p>
                      <a:pPr algn="ctr"/>
                      <a:r>
                        <a:rPr lang="en-US" sz="1600" b="0" i="0" u="none" strike="noStrike" kern="1200" baseline="0" dirty="0" smtClean="0">
                          <a:solidFill>
                            <a:schemeClr val="tx1"/>
                          </a:solidFill>
                          <a:latin typeface="+mn-lt"/>
                          <a:ea typeface="+mn-ea"/>
                          <a:cs typeface="+mn-cs"/>
                        </a:rPr>
                        <a:t>READBACK</a:t>
                      </a:r>
                      <a:endParaRPr lang="en-US" sz="1600" dirty="0"/>
                    </a:p>
                  </a:txBody>
                  <a:tcPr marT="45711" marB="45711"/>
                </a:tc>
                <a:tc>
                  <a:txBody>
                    <a:bodyPr/>
                    <a:lstStyle/>
                    <a:p>
                      <a:pPr algn="ctr"/>
                      <a:r>
                        <a:rPr lang="en-US" sz="1600" b="0" i="0" u="none" strike="noStrike" kern="1200" baseline="0" dirty="0" smtClean="0">
                          <a:solidFill>
                            <a:schemeClr val="tx1"/>
                          </a:solidFill>
                          <a:latin typeface="+mn-lt"/>
                          <a:ea typeface="+mn-ea"/>
                          <a:cs typeface="+mn-cs"/>
                        </a:rPr>
                        <a:t>SETPOINT</a:t>
                      </a:r>
                      <a:endParaRPr lang="en-US" sz="1600" dirty="0"/>
                    </a:p>
                  </a:txBody>
                  <a:tcPr marT="45711" marB="45711"/>
                </a:tc>
                <a:tc>
                  <a:txBody>
                    <a:bodyPr/>
                    <a:lstStyle/>
                    <a:p>
                      <a:pPr algn="ctr"/>
                      <a:r>
                        <a:rPr lang="en-US" sz="1600" b="0" i="0" u="none" strike="noStrike" kern="1200" baseline="0" dirty="0" smtClean="0">
                          <a:solidFill>
                            <a:schemeClr val="tx1"/>
                          </a:solidFill>
                          <a:latin typeface="+mn-lt"/>
                          <a:ea typeface="+mn-ea"/>
                          <a:cs typeface="+mn-cs"/>
                        </a:rPr>
                        <a:t>READBACK</a:t>
                      </a:r>
                      <a:endParaRPr lang="en-US" sz="1600" dirty="0"/>
                    </a:p>
                  </a:txBody>
                  <a:tcPr marT="45711" marB="45711"/>
                </a:tc>
                <a:tc>
                  <a:txBody>
                    <a:bodyPr/>
                    <a:lstStyle/>
                    <a:p>
                      <a:pPr algn="ctr"/>
                      <a:r>
                        <a:rPr lang="en-US" sz="1600" b="0" i="0" u="none" strike="noStrike" kern="1200" baseline="0" dirty="0" smtClean="0">
                          <a:solidFill>
                            <a:schemeClr val="tx1"/>
                          </a:solidFill>
                          <a:latin typeface="+mn-lt"/>
                          <a:ea typeface="+mn-ea"/>
                          <a:cs typeface="+mn-cs"/>
                        </a:rPr>
                        <a:t>SETPOINT</a:t>
                      </a:r>
                      <a:endParaRPr lang="en-US" sz="1600" dirty="0"/>
                    </a:p>
                  </a:txBody>
                  <a:tcPr marT="45711" marB="45711"/>
                </a:tc>
              </a:tr>
              <a:tr h="236710">
                <a:tc>
                  <a:txBody>
                    <a:bodyPr/>
                    <a:lstStyle/>
                    <a:p>
                      <a:pPr algn="r"/>
                      <a:r>
                        <a:rPr lang="en-US" sz="1600" dirty="0" smtClean="0"/>
                        <a:t>elemName</a:t>
                      </a:r>
                      <a:endParaRPr lang="en-US" sz="1600" dirty="0"/>
                    </a:p>
                  </a:txBody>
                  <a:tcPr marT="45711" marB="45711" anchor="ctr"/>
                </a:tc>
                <a:tc gridSpan="2">
                  <a:txBody>
                    <a:bodyPr/>
                    <a:lstStyle/>
                    <a:p>
                      <a:pPr algn="ctr"/>
                      <a:r>
                        <a:rPr lang="en-US" sz="1600" dirty="0" smtClean="0"/>
                        <a:t>FXM1G4C02A</a:t>
                      </a:r>
                    </a:p>
                  </a:txBody>
                  <a:tcPr marT="45711" marB="45711"/>
                </a:tc>
                <a:tc hMerge="1">
                  <a:txBody>
                    <a:bodyPr/>
                    <a:lstStyle/>
                    <a:p>
                      <a:pPr algn="ctr"/>
                      <a:endParaRPr lang="en-US"/>
                    </a:p>
                  </a:txBody>
                  <a:tcPr/>
                </a:tc>
                <a:tc gridSpan="2">
                  <a:txBody>
                    <a:bodyPr/>
                    <a:lstStyle/>
                    <a:p>
                      <a:pPr algn="ctr"/>
                      <a:r>
                        <a:rPr lang="en-US" sz="1600" dirty="0" smtClean="0"/>
                        <a:t>FYM1G4C02A</a:t>
                      </a:r>
                      <a:endParaRPr lang="en-US" sz="1600" dirty="0"/>
                    </a:p>
                  </a:txBody>
                  <a:tcPr marT="45711" marB="45711"/>
                </a:tc>
                <a:tc hMerge="1">
                  <a:txBody>
                    <a:bodyPr/>
                    <a:lstStyle/>
                    <a:p>
                      <a:pPr algn="ctr"/>
                      <a:endParaRPr lang="en-US"/>
                    </a:p>
                  </a:txBody>
                  <a:tcPr/>
                </a:tc>
              </a:tr>
              <a:tr h="288000">
                <a:tc>
                  <a:txBody>
                    <a:bodyPr/>
                    <a:lstStyle/>
                    <a:p>
                      <a:pPr algn="r"/>
                      <a:r>
                        <a:rPr lang="en-US" sz="1600" dirty="0" smtClean="0"/>
                        <a:t>elemType</a:t>
                      </a:r>
                      <a:endParaRPr lang="en-US" sz="1600" dirty="0"/>
                    </a:p>
                  </a:txBody>
                  <a:tcPr marT="45711" marB="45711" anchor="ctr"/>
                </a:tc>
                <a:tc gridSpan="2">
                  <a:txBody>
                    <a:bodyPr/>
                    <a:lstStyle/>
                    <a:p>
                      <a:pPr algn="ctr"/>
                      <a:r>
                        <a:rPr lang="en-US" sz="1600" dirty="0" smtClean="0"/>
                        <a:t>HFCOR</a:t>
                      </a:r>
                      <a:endParaRPr lang="en-US" sz="1600" dirty="0"/>
                    </a:p>
                  </a:txBody>
                  <a:tcPr marT="45711" marB="45711"/>
                </a:tc>
                <a:tc hMerge="1">
                  <a:txBody>
                    <a:bodyPr/>
                    <a:lstStyle/>
                    <a:p>
                      <a:pPr algn="ctr"/>
                      <a:endParaRPr lang="en-US" dirty="0"/>
                    </a:p>
                  </a:txBody>
                  <a:tcPr/>
                </a:tc>
                <a:tc gridSpan="2">
                  <a:txBody>
                    <a:bodyPr/>
                    <a:lstStyle/>
                    <a:p>
                      <a:pPr algn="ctr"/>
                      <a:r>
                        <a:rPr lang="en-US" sz="1600" dirty="0" smtClean="0"/>
                        <a:t>VFCOR</a:t>
                      </a:r>
                      <a:endParaRPr lang="en-US" sz="1600" dirty="0"/>
                    </a:p>
                  </a:txBody>
                  <a:tcPr marT="45711" marB="45711"/>
                </a:tc>
                <a:tc hMerge="1">
                  <a:txBody>
                    <a:bodyPr/>
                    <a:lstStyle/>
                    <a:p>
                      <a:pPr algn="ctr"/>
                      <a:endParaRPr lang="en-US" dirty="0"/>
                    </a:p>
                  </a:txBody>
                  <a:tcPr/>
                </a:tc>
              </a:tr>
              <a:tr h="0">
                <a:tc>
                  <a:txBody>
                    <a:bodyPr/>
                    <a:lstStyle/>
                    <a:p>
                      <a:pPr algn="r"/>
                      <a:r>
                        <a:rPr lang="en-US" sz="1600" dirty="0" smtClean="0"/>
                        <a:t>elemField</a:t>
                      </a:r>
                      <a:endParaRPr lang="en-US" sz="1600" dirty="0"/>
                    </a:p>
                  </a:txBody>
                  <a:tcPr marT="45711" marB="45711" anchor="ctr"/>
                </a:tc>
                <a:tc gridSpan="2">
                  <a:txBody>
                    <a:bodyPr/>
                    <a:lstStyle/>
                    <a:p>
                      <a:pPr algn="ctr"/>
                      <a:r>
                        <a:rPr lang="en-US" sz="1600" dirty="0" smtClean="0"/>
                        <a:t>x</a:t>
                      </a:r>
                      <a:endParaRPr lang="en-US" sz="1600" dirty="0"/>
                    </a:p>
                  </a:txBody>
                  <a:tcPr marT="45711" marB="45711"/>
                </a:tc>
                <a:tc hMerge="1">
                  <a:txBody>
                    <a:bodyPr/>
                    <a:lstStyle/>
                    <a:p>
                      <a:pPr algn="ctr"/>
                      <a:endParaRPr lang="en-US" dirty="0"/>
                    </a:p>
                  </a:txBody>
                  <a:tcPr/>
                </a:tc>
                <a:tc gridSpan="2">
                  <a:txBody>
                    <a:bodyPr/>
                    <a:lstStyle/>
                    <a:p>
                      <a:pPr algn="ctr"/>
                      <a:r>
                        <a:rPr lang="en-US" sz="1600" dirty="0" smtClean="0"/>
                        <a:t>y</a:t>
                      </a:r>
                      <a:endParaRPr lang="en-US" sz="1600" dirty="0"/>
                    </a:p>
                  </a:txBody>
                  <a:tcPr marT="45711" marB="45711"/>
                </a:tc>
                <a:tc hMerge="1">
                  <a:txBody>
                    <a:bodyPr/>
                    <a:lstStyle/>
                    <a:p>
                      <a:pPr algn="ctr"/>
                      <a:endParaRPr lang="en-US" dirty="0"/>
                    </a:p>
                  </a:txBody>
                  <a:tcPr/>
                </a:tc>
              </a:tr>
              <a:tr h="0">
                <a:tc>
                  <a:txBody>
                    <a:bodyPr/>
                    <a:lstStyle/>
                    <a:p>
                      <a:pPr algn="r"/>
                      <a:r>
                        <a:rPr lang="en-US" sz="1600" dirty="0" smtClean="0"/>
                        <a:t>devName</a:t>
                      </a:r>
                      <a:endParaRPr lang="en-US" sz="1600" dirty="0"/>
                    </a:p>
                  </a:txBody>
                  <a:tcPr marT="45711" marB="45711" anchor="ctr"/>
                </a:tc>
                <a:tc gridSpan="4">
                  <a:txBody>
                    <a:bodyPr/>
                    <a:lstStyle/>
                    <a:p>
                      <a:pPr algn="ctr"/>
                      <a:r>
                        <a:rPr lang="en-US" sz="1600" b="1" dirty="0" smtClean="0"/>
                        <a:t>FM1G4C02A</a:t>
                      </a:r>
                      <a:endParaRPr lang="en-US" sz="1600" b="1" dirty="0"/>
                    </a:p>
                  </a:txBody>
                  <a:tcPr marT="45711" marB="45711"/>
                </a:tc>
                <a:tc hMerge="1">
                  <a:txBody>
                    <a:bodyPr/>
                    <a:lstStyle/>
                    <a:p>
                      <a:endParaRPr lang="en-US"/>
                    </a:p>
                  </a:txBody>
                  <a:tcPr/>
                </a:tc>
                <a:tc hMerge="1">
                  <a:txBody>
                    <a:bodyPr/>
                    <a:lstStyle/>
                    <a:p>
                      <a:endParaRPr lang="en-US"/>
                    </a:p>
                  </a:txBody>
                  <a:tcPr/>
                </a:tc>
                <a:tc hMerge="1">
                  <a:txBody>
                    <a:bodyPr/>
                    <a:lstStyle/>
                    <a:p>
                      <a:endParaRPr lang="en-US"/>
                    </a:p>
                  </a:txBody>
                  <a:tcPr/>
                </a:tc>
              </a:tr>
              <a:tr h="288000">
                <a:tc>
                  <a:txBody>
                    <a:bodyPr/>
                    <a:lstStyle/>
                    <a:p>
                      <a:pPr algn="r"/>
                      <a:r>
                        <a:rPr lang="en-US" sz="1600" dirty="0" smtClean="0"/>
                        <a:t>sEnd</a:t>
                      </a:r>
                      <a:endParaRPr lang="en-US" sz="1600" dirty="0"/>
                    </a:p>
                  </a:txBody>
                  <a:tcPr marT="45711" marB="45711" anchor="ctr"/>
                </a:tc>
                <a:tc gridSpan="4">
                  <a:txBody>
                    <a:bodyPr/>
                    <a:lstStyle/>
                    <a:p>
                      <a:pPr algn="ctr"/>
                      <a:r>
                        <a:rPr lang="en-US" sz="1600" dirty="0" smtClean="0"/>
                        <a:t>65.5222</a:t>
                      </a:r>
                      <a:endParaRPr lang="en-US" sz="1600" dirty="0"/>
                    </a:p>
                  </a:txBody>
                  <a:tcPr marT="45711" marB="45711"/>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288000">
                <a:tc>
                  <a:txBody>
                    <a:bodyPr/>
                    <a:lstStyle/>
                    <a:p>
                      <a:pPr algn="r"/>
                      <a:r>
                        <a:rPr lang="en-US" sz="1600" dirty="0" smtClean="0"/>
                        <a:t>cell</a:t>
                      </a:r>
                      <a:endParaRPr lang="en-US" sz="1600" dirty="0"/>
                    </a:p>
                  </a:txBody>
                  <a:tcPr marT="45711" marB="45711" anchor="ctr"/>
                </a:tc>
                <a:tc gridSpan="4">
                  <a:txBody>
                    <a:bodyPr/>
                    <a:lstStyle/>
                    <a:p>
                      <a:pPr algn="ctr"/>
                      <a:r>
                        <a:rPr lang="en-US" sz="1600" dirty="0" smtClean="0"/>
                        <a:t>C02</a:t>
                      </a:r>
                      <a:endParaRPr lang="en-US" sz="1600" dirty="0"/>
                    </a:p>
                  </a:txBody>
                  <a:tcPr marT="45711" marB="45711"/>
                </a:tc>
                <a:tc hMerge="1">
                  <a:txBody>
                    <a:bodyPr/>
                    <a:lstStyle/>
                    <a:p>
                      <a:pPr algn="ctr"/>
                      <a:endParaRPr lang="en-US" dirty="0"/>
                    </a:p>
                  </a:txBody>
                  <a:tcPr/>
                </a:tc>
                <a:tc hMerge="1">
                  <a:txBody>
                    <a:bodyPr/>
                    <a:lstStyle/>
                    <a:p>
                      <a:pPr algn="ctr"/>
                      <a:endParaRPr lang="en-US"/>
                    </a:p>
                  </a:txBody>
                  <a:tcPr/>
                </a:tc>
                <a:tc hMerge="1">
                  <a:txBody>
                    <a:bodyPr/>
                    <a:lstStyle/>
                    <a:p>
                      <a:pPr algn="ctr"/>
                      <a:endParaRPr lang="en-US" dirty="0"/>
                    </a:p>
                  </a:txBody>
                  <a:tcPr/>
                </a:tc>
              </a:tr>
              <a:tr h="288000">
                <a:tc>
                  <a:txBody>
                    <a:bodyPr/>
                    <a:lstStyle/>
                    <a:p>
                      <a:pPr algn="r"/>
                      <a:r>
                        <a:rPr lang="en-US" sz="1600" dirty="0" smtClean="0"/>
                        <a:t>girder</a:t>
                      </a:r>
                      <a:endParaRPr lang="en-US" sz="1600" dirty="0"/>
                    </a:p>
                  </a:txBody>
                  <a:tcPr marT="45711" marB="45711" anchor="ctr"/>
                </a:tc>
                <a:tc gridSpan="4">
                  <a:txBody>
                    <a:bodyPr/>
                    <a:lstStyle/>
                    <a:p>
                      <a:pPr algn="ctr"/>
                      <a:r>
                        <a:rPr lang="en-US" sz="1600" dirty="0" smtClean="0"/>
                        <a:t>G4</a:t>
                      </a:r>
                      <a:endParaRPr lang="en-US" sz="1600" dirty="0"/>
                    </a:p>
                  </a:txBody>
                  <a:tcPr marT="45711" marB="45711"/>
                </a:tc>
                <a:tc hMerge="1">
                  <a:txBody>
                    <a:bodyPr/>
                    <a:lstStyle/>
                    <a:p>
                      <a:pPr algn="ctr"/>
                      <a:endParaRPr lang="en-US"/>
                    </a:p>
                  </a:txBody>
                  <a:tcPr/>
                </a:tc>
                <a:tc hMerge="1">
                  <a:txBody>
                    <a:bodyPr/>
                    <a:lstStyle/>
                    <a:p>
                      <a:pPr algn="ctr"/>
                      <a:endParaRPr lang="en-US"/>
                    </a:p>
                  </a:txBody>
                  <a:tcPr/>
                </a:tc>
                <a:tc hMerge="1">
                  <a:txBody>
                    <a:bodyPr/>
                    <a:lstStyle/>
                    <a:p>
                      <a:pPr algn="ctr"/>
                      <a:endParaRPr lang="en-US" dirty="0"/>
                    </a:p>
                  </a:txBody>
                  <a:tcPr/>
                </a:tc>
              </a:tr>
              <a:tr h="288000">
                <a:tc>
                  <a:txBody>
                    <a:bodyPr/>
                    <a:lstStyle/>
                    <a:p>
                      <a:pPr algn="r"/>
                      <a:r>
                        <a:rPr lang="en-US" sz="1600" dirty="0" smtClean="0"/>
                        <a:t>symmetry</a:t>
                      </a:r>
                      <a:endParaRPr lang="en-US" sz="1600" dirty="0"/>
                    </a:p>
                  </a:txBody>
                  <a:tcPr marT="45711" marB="45711" anchor="ctr"/>
                </a:tc>
                <a:tc gridSpan="4">
                  <a:txBody>
                    <a:bodyPr/>
                    <a:lstStyle/>
                    <a:p>
                      <a:pPr algn="ctr"/>
                      <a:r>
                        <a:rPr lang="en-US" sz="1600" dirty="0" smtClean="0"/>
                        <a:t>A</a:t>
                      </a:r>
                      <a:endParaRPr lang="en-US" sz="1600" dirty="0"/>
                    </a:p>
                  </a:txBody>
                  <a:tcPr marT="45711" marB="45711"/>
                </a:tc>
                <a:tc hMerge="1">
                  <a:txBody>
                    <a:bodyPr/>
                    <a:lstStyle/>
                    <a:p>
                      <a:pPr algn="ctr"/>
                      <a:endParaRPr lang="en-US"/>
                    </a:p>
                  </a:txBody>
                  <a:tcPr/>
                </a:tc>
                <a:tc hMerge="1">
                  <a:txBody>
                    <a:bodyPr/>
                    <a:lstStyle/>
                    <a:p>
                      <a:pPr algn="ctr"/>
                      <a:endParaRPr lang="en-US"/>
                    </a:p>
                  </a:txBody>
                  <a:tcPr/>
                </a:tc>
                <a:tc hMerge="1">
                  <a:txBody>
                    <a:bodyPr/>
                    <a:lstStyle/>
                    <a:p>
                      <a:pPr algn="ctr"/>
                      <a:endParaRPr lang="en-US" dirty="0"/>
                    </a:p>
                  </a:txBody>
                  <a:tcPr/>
                </a:tc>
              </a:tr>
              <a:tr h="288000">
                <a:tc>
                  <a:txBody>
                    <a:bodyPr/>
                    <a:lstStyle/>
                    <a:p>
                      <a:pPr algn="r"/>
                      <a:r>
                        <a:rPr lang="en-US" sz="1600" dirty="0" smtClean="0"/>
                        <a:t>length</a:t>
                      </a:r>
                      <a:endParaRPr lang="en-US" sz="1600" dirty="0"/>
                    </a:p>
                  </a:txBody>
                  <a:tcPr marT="45711" marB="45711" anchor="ctr"/>
                </a:tc>
                <a:tc gridSpan="4">
                  <a:txBody>
                    <a:bodyPr/>
                    <a:lstStyle/>
                    <a:p>
                      <a:pPr algn="ctr"/>
                      <a:r>
                        <a:rPr lang="en-US" sz="1600" dirty="0" smtClean="0"/>
                        <a:t>0.044</a:t>
                      </a:r>
                      <a:endParaRPr lang="en-US" sz="1600" dirty="0"/>
                    </a:p>
                  </a:txBody>
                  <a:tcPr marT="45711" marB="45711"/>
                </a:tc>
                <a:tc hMerge="1">
                  <a:txBody>
                    <a:bodyPr/>
                    <a:lstStyle/>
                    <a:p>
                      <a:pPr algn="ctr"/>
                      <a:endParaRPr lang="en-US"/>
                    </a:p>
                  </a:txBody>
                  <a:tcPr/>
                </a:tc>
                <a:tc hMerge="1">
                  <a:txBody>
                    <a:bodyPr/>
                    <a:lstStyle/>
                    <a:p>
                      <a:pPr algn="ctr"/>
                      <a:endParaRPr lang="en-US"/>
                    </a:p>
                  </a:txBody>
                  <a:tcPr/>
                </a:tc>
                <a:tc hMerge="1">
                  <a:txBody>
                    <a:bodyPr/>
                    <a:lstStyle/>
                    <a:p>
                      <a:pPr algn="ctr"/>
                      <a:endParaRPr lang="en-US" dirty="0"/>
                    </a:p>
                  </a:txBody>
                  <a:tcPr/>
                </a:tc>
              </a:tr>
              <a:tr h="288000">
                <a:tc>
                  <a:txBody>
                    <a:bodyPr/>
                    <a:lstStyle/>
                    <a:p>
                      <a:pPr algn="r"/>
                      <a:r>
                        <a:rPr lang="en-US" sz="1600" dirty="0" smtClean="0"/>
                        <a:t>ordinal</a:t>
                      </a:r>
                      <a:endParaRPr lang="en-US" sz="1600" dirty="0"/>
                    </a:p>
                  </a:txBody>
                  <a:tcPr marT="45711" marB="45711" anchor="ctr"/>
                </a:tc>
                <a:tc gridSpan="2">
                  <a:txBody>
                    <a:bodyPr/>
                    <a:lstStyle/>
                    <a:p>
                      <a:pPr algn="ctr"/>
                      <a:r>
                        <a:rPr lang="en-US" sz="1600" dirty="0" smtClean="0"/>
                        <a:t>263</a:t>
                      </a:r>
                      <a:endParaRPr lang="en-US" sz="1600" dirty="0"/>
                    </a:p>
                  </a:txBody>
                  <a:tcPr marT="45711" marB="45711"/>
                </a:tc>
                <a:tc hMerge="1">
                  <a:txBody>
                    <a:bodyPr/>
                    <a:lstStyle/>
                    <a:p>
                      <a:pPr algn="ctr"/>
                      <a:endParaRPr lang="en-US" dirty="0"/>
                    </a:p>
                  </a:txBody>
                  <a:tcPr/>
                </a:tc>
                <a:tc gridSpan="2">
                  <a:txBody>
                    <a:bodyPr/>
                    <a:lstStyle/>
                    <a:p>
                      <a:pPr algn="ctr"/>
                      <a:r>
                        <a:rPr lang="en-US" sz="1600" dirty="0" smtClean="0"/>
                        <a:t>264</a:t>
                      </a:r>
                      <a:endParaRPr lang="en-US" sz="1600" dirty="0"/>
                    </a:p>
                  </a:txBody>
                  <a:tcPr marT="45711" marB="45711"/>
                </a:tc>
                <a:tc hMerge="1">
                  <a:txBody>
                    <a:bodyPr/>
                    <a:lstStyle/>
                    <a:p>
                      <a:pPr algn="ctr"/>
                      <a:endParaRPr lang="en-US" dirty="0"/>
                    </a:p>
                  </a:txBody>
                  <a:tcPr/>
                </a:tc>
              </a:tr>
              <a:tr h="288000">
                <a:tc rowSpan="3">
                  <a:txBody>
                    <a:bodyPr/>
                    <a:lstStyle/>
                    <a:p>
                      <a:pPr algn="r"/>
                      <a:r>
                        <a:rPr lang="en-US" sz="1600" dirty="0" smtClean="0"/>
                        <a:t>tags</a:t>
                      </a:r>
                      <a:endParaRPr lang="en-US" sz="1600" dirty="0"/>
                    </a:p>
                  </a:txBody>
                  <a:tcPr marT="45711" marB="45711" anchor="ctr"/>
                </a:tc>
                <a:tc>
                  <a:txBody>
                    <a:bodyPr/>
                    <a:lstStyle/>
                    <a:p>
                      <a:pPr algn="ctr"/>
                      <a:r>
                        <a:rPr lang="en-US" sz="1600" dirty="0" smtClean="0"/>
                        <a:t>eget</a:t>
                      </a:r>
                      <a:endParaRPr lang="en-US" sz="1600" dirty="0"/>
                    </a:p>
                  </a:txBody>
                  <a:tcPr marT="45711" marB="45711"/>
                </a:tc>
                <a:tc>
                  <a:txBody>
                    <a:bodyPr/>
                    <a:lstStyle/>
                    <a:p>
                      <a:pPr algn="ctr"/>
                      <a:r>
                        <a:rPr lang="en-US" sz="1600" dirty="0" smtClean="0"/>
                        <a:t>eput</a:t>
                      </a:r>
                      <a:endParaRPr lang="en-US" sz="1600" dirty="0"/>
                    </a:p>
                  </a:txBody>
                  <a:tcPr marT="45711" marB="45711"/>
                </a:tc>
                <a:tc>
                  <a:txBody>
                    <a:bodyPr/>
                    <a:lstStyle/>
                    <a:p>
                      <a:pPr algn="ctr"/>
                      <a:r>
                        <a:rPr lang="en-US" sz="1600" dirty="0" smtClean="0"/>
                        <a:t>eget</a:t>
                      </a:r>
                      <a:endParaRPr lang="en-US" sz="1600" dirty="0"/>
                    </a:p>
                  </a:txBody>
                  <a:tcPr marT="45711" marB="45711"/>
                </a:tc>
                <a:tc>
                  <a:txBody>
                    <a:bodyPr/>
                    <a:lstStyle/>
                    <a:p>
                      <a:pPr algn="ctr"/>
                      <a:r>
                        <a:rPr lang="en-US" sz="1600" dirty="0" smtClean="0"/>
                        <a:t>eput</a:t>
                      </a:r>
                      <a:endParaRPr lang="en-US" sz="1600" dirty="0"/>
                    </a:p>
                  </a:txBody>
                  <a:tcPr marT="45711" marB="45711"/>
                </a:tc>
              </a:tr>
              <a:tr h="288000">
                <a:tc vMerge="1">
                  <a:txBody>
                    <a:bodyPr/>
                    <a:lstStyle/>
                    <a:p>
                      <a:pPr algn="ctr"/>
                      <a:endParaRPr lang="en-US" dirty="0"/>
                    </a:p>
                  </a:txBody>
                  <a:tcPr/>
                </a:tc>
                <a:tc gridSpan="2">
                  <a:txBody>
                    <a:bodyPr/>
                    <a:lstStyle/>
                    <a:p>
                      <a:pPr algn="ctr"/>
                      <a:r>
                        <a:rPr lang="en-US" sz="1600" dirty="0" smtClean="0"/>
                        <a:t>x</a:t>
                      </a:r>
                      <a:endParaRPr lang="en-US" sz="1600" dirty="0"/>
                    </a:p>
                  </a:txBody>
                  <a:tcPr marT="45711" marB="45711"/>
                </a:tc>
                <a:tc hMerge="1">
                  <a:txBody>
                    <a:bodyPr/>
                    <a:lstStyle/>
                    <a:p>
                      <a:pPr algn="ctr"/>
                      <a:endParaRPr lang="en-US" dirty="0"/>
                    </a:p>
                  </a:txBody>
                  <a:tcPr/>
                </a:tc>
                <a:tc gridSpan="2">
                  <a:txBody>
                    <a:bodyPr/>
                    <a:lstStyle/>
                    <a:p>
                      <a:pPr algn="ctr"/>
                      <a:r>
                        <a:rPr lang="en-US" sz="1600" dirty="0" smtClean="0"/>
                        <a:t>y</a:t>
                      </a:r>
                      <a:endParaRPr lang="en-US" sz="1600" dirty="0"/>
                    </a:p>
                  </a:txBody>
                  <a:tcPr marT="45711" marB="45711"/>
                </a:tc>
                <a:tc hMerge="1">
                  <a:txBody>
                    <a:bodyPr/>
                    <a:lstStyle/>
                    <a:p>
                      <a:pPr algn="ctr"/>
                      <a:endParaRPr lang="en-US" dirty="0"/>
                    </a:p>
                  </a:txBody>
                  <a:tcPr/>
                </a:tc>
              </a:tr>
              <a:tr h="288000">
                <a:tc vMerge="1">
                  <a:txBody>
                    <a:bodyPr/>
                    <a:lstStyle/>
                    <a:p>
                      <a:pPr algn="ctr"/>
                      <a:endParaRPr lang="en-US" dirty="0"/>
                    </a:p>
                  </a:txBody>
                  <a:tcPr/>
                </a:tc>
                <a:tc gridSpan="4">
                  <a:txBody>
                    <a:bodyPr/>
                    <a:lstStyle/>
                    <a:p>
                      <a:pPr algn="ctr"/>
                      <a:r>
                        <a:rPr lang="en-US" sz="1600" dirty="0" smtClean="0"/>
                        <a:t>sys.SR</a:t>
                      </a:r>
                      <a:endParaRPr lang="en-US" sz="1600" dirty="0"/>
                    </a:p>
                  </a:txBody>
                  <a:tcPr marT="45711" marB="45711"/>
                </a:tc>
                <a:tc hMerge="1">
                  <a:txBody>
                    <a:bodyPr/>
                    <a:lstStyle/>
                    <a:p>
                      <a:pPr algn="ctr"/>
                      <a:endParaRPr lang="en-US"/>
                    </a:p>
                  </a:txBody>
                  <a:tcPr/>
                </a:tc>
                <a:tc hMerge="1">
                  <a:txBody>
                    <a:bodyPr/>
                    <a:lstStyle/>
                    <a:p>
                      <a:pPr algn="ctr"/>
                      <a:endParaRPr lang="en-US"/>
                    </a:p>
                  </a:txBody>
                  <a:tcPr/>
                </a:tc>
                <a:tc hMerge="1">
                  <a:txBody>
                    <a:bodyPr/>
                    <a:lstStyle/>
                    <a:p>
                      <a:pPr algn="ctr"/>
                      <a:endParaRPr lang="en-US" dirty="0"/>
                    </a:p>
                  </a:txBody>
                  <a:tcPr/>
                </a:tc>
              </a:tr>
            </a:tbl>
          </a:graphicData>
        </a:graphic>
      </p:graphicFrame>
      <p:sp>
        <p:nvSpPr>
          <p:cNvPr id="5" name="Content Placeholder 2"/>
          <p:cNvSpPr>
            <a:spLocks noGrp="1"/>
          </p:cNvSpPr>
          <p:nvPr>
            <p:ph idx="1"/>
          </p:nvPr>
        </p:nvSpPr>
        <p:spPr>
          <a:xfrm>
            <a:off x="127216" y="876844"/>
            <a:ext cx="8898169" cy="678910"/>
          </a:xfrm>
        </p:spPr>
        <p:txBody>
          <a:bodyPr/>
          <a:lstStyle/>
          <a:p>
            <a:r>
              <a:rPr lang="en-US" dirty="0" smtClean="0"/>
              <a:t>Virtual accelerator property into channel </a:t>
            </a:r>
            <a:r>
              <a:rPr lang="en-US" dirty="0"/>
              <a:t>f</a:t>
            </a:r>
            <a:r>
              <a:rPr lang="en-US" dirty="0" smtClean="0"/>
              <a:t>inder</a:t>
            </a:r>
            <a:endParaRPr lang="en-US" dirty="0"/>
          </a:p>
        </p:txBody>
      </p:sp>
    </p:spTree>
    <p:extLst>
      <p:ext uri="{BB962C8B-B14F-4D97-AF65-F5344CB8AC3E}">
        <p14:creationId xmlns:p14="http://schemas.microsoft.com/office/powerpoint/2010/main" val="4185355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RESTful</a:t>
            </a:r>
            <a:r>
              <a:rPr lang="en-US" dirty="0"/>
              <a:t> based Middle Layer Services</a:t>
            </a:r>
          </a:p>
        </p:txBody>
      </p:sp>
      <p:sp>
        <p:nvSpPr>
          <p:cNvPr id="3" name="Content Placeholder 2"/>
          <p:cNvSpPr>
            <a:spLocks noGrp="1"/>
          </p:cNvSpPr>
          <p:nvPr>
            <p:ph idx="1"/>
          </p:nvPr>
        </p:nvSpPr>
        <p:spPr/>
        <p:txBody>
          <a:bodyPr>
            <a:normAutofit/>
          </a:bodyPr>
          <a:lstStyle/>
          <a:p>
            <a:r>
              <a:rPr lang="en-US" dirty="0" err="1" smtClean="0"/>
              <a:t>Olog</a:t>
            </a:r>
            <a:endParaRPr lang="en-US" dirty="0" smtClean="0"/>
          </a:p>
          <a:p>
            <a:pPr lvl="1"/>
            <a:r>
              <a:rPr lang="en-US" dirty="0" smtClean="0"/>
              <a:t>Collaboration by NSLS II@BNL &amp; FRIB@MSU</a:t>
            </a:r>
            <a:endParaRPr lang="en-US" dirty="0"/>
          </a:p>
          <a:p>
            <a:pPr lvl="1"/>
            <a:r>
              <a:rPr lang="en-US" dirty="0" smtClean="0"/>
              <a:t>Log an entry </a:t>
            </a:r>
          </a:p>
          <a:p>
            <a:pPr lvl="2"/>
            <a:r>
              <a:rPr lang="en-US" dirty="0" smtClean="0"/>
              <a:t>Time, owner, text, attachments, logbooks, tags, properties</a:t>
            </a:r>
            <a:endParaRPr lang="en-US" dirty="0">
              <a:latin typeface="Arial Narrow" charset="0"/>
              <a:ea typeface="Osaka" charset="0"/>
              <a:cs typeface="Osaka" charset="0"/>
            </a:endParaRPr>
          </a:p>
          <a:p>
            <a:pPr lvl="1"/>
            <a:r>
              <a:rPr lang="en-US" dirty="0"/>
              <a:t>J2EE </a:t>
            </a:r>
            <a:r>
              <a:rPr lang="en-US" dirty="0" smtClean="0"/>
              <a:t>service</a:t>
            </a:r>
          </a:p>
          <a:p>
            <a:pPr lvl="1"/>
            <a:r>
              <a:rPr lang="en-US" dirty="0" smtClean="0"/>
              <a:t>MySQL as RDB backend</a:t>
            </a:r>
            <a:endParaRPr lang="en-US" dirty="0"/>
          </a:p>
          <a:p>
            <a:pPr lvl="1"/>
            <a:r>
              <a:rPr lang="en-US" dirty="0" smtClean="0">
                <a:latin typeface="Arial Narrow" charset="0"/>
                <a:ea typeface="Osaka" charset="0"/>
                <a:cs typeface="Osaka" charset="0"/>
              </a:rPr>
              <a:t>Client </a:t>
            </a:r>
            <a:r>
              <a:rPr lang="en-US" dirty="0">
                <a:latin typeface="Arial Narrow" charset="0"/>
                <a:ea typeface="Osaka" charset="0"/>
                <a:cs typeface="Osaka" charset="0"/>
              </a:rPr>
              <a:t>support</a:t>
            </a:r>
          </a:p>
          <a:p>
            <a:pPr lvl="2"/>
            <a:r>
              <a:rPr lang="en-US" dirty="0">
                <a:latin typeface="Arial Narrow" charset="0"/>
                <a:ea typeface="Osaka" charset="0"/>
                <a:cs typeface="Osaka" charset="0"/>
              </a:rPr>
              <a:t>Python library</a:t>
            </a:r>
          </a:p>
          <a:p>
            <a:pPr lvl="2"/>
            <a:r>
              <a:rPr lang="en-US" dirty="0">
                <a:latin typeface="Arial Narrow" charset="0"/>
                <a:ea typeface="Osaka" charset="0"/>
                <a:cs typeface="Osaka" charset="0"/>
              </a:rPr>
              <a:t>CS-</a:t>
            </a:r>
            <a:r>
              <a:rPr lang="en-US" dirty="0" smtClean="0">
                <a:latin typeface="Arial Narrow" charset="0"/>
                <a:ea typeface="Osaka" charset="0"/>
                <a:cs typeface="Osaka" charset="0"/>
              </a:rPr>
              <a:t>Studio</a:t>
            </a:r>
          </a:p>
          <a:p>
            <a:pPr lvl="2"/>
            <a:r>
              <a:rPr lang="en-US" dirty="0" smtClean="0">
                <a:latin typeface="Arial Narrow" charset="0"/>
                <a:ea typeface="Osaka" charset="0"/>
                <a:cs typeface="Osaka" charset="0"/>
              </a:rPr>
              <a:t>Web interface</a:t>
            </a:r>
            <a:endParaRPr lang="en-US" dirty="0">
              <a:latin typeface="Arial Narrow" charset="0"/>
              <a:ea typeface="Osaka" charset="0"/>
              <a:cs typeface="Osaka" charset="0"/>
            </a:endParaRPr>
          </a:p>
        </p:txBody>
      </p:sp>
    </p:spTree>
    <p:extLst>
      <p:ext uri="{BB962C8B-B14F-4D97-AF65-F5344CB8AC3E}">
        <p14:creationId xmlns:p14="http://schemas.microsoft.com/office/powerpoint/2010/main" val="22253995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Straight Connector 85"/>
          <p:cNvCxnSpPr/>
          <p:nvPr/>
        </p:nvCxnSpPr>
        <p:spPr>
          <a:xfrm>
            <a:off x="4724400" y="3429000"/>
            <a:ext cx="0" cy="914400"/>
          </a:xfrm>
          <a:prstGeom prst="line">
            <a:avLst/>
          </a:prstGeom>
          <a:ln w="19050"/>
        </p:spPr>
        <p:style>
          <a:lnRef idx="2">
            <a:schemeClr val="dk1"/>
          </a:lnRef>
          <a:fillRef idx="0">
            <a:schemeClr val="dk1"/>
          </a:fillRef>
          <a:effectRef idx="1">
            <a:schemeClr val="dk1"/>
          </a:effectRef>
          <a:fontRef idx="minor">
            <a:schemeClr val="tx1"/>
          </a:fontRef>
        </p:style>
      </p:cxnSp>
      <p:cxnSp>
        <p:nvCxnSpPr>
          <p:cNvPr id="123" name="Straight Arrow Connector 122"/>
          <p:cNvCxnSpPr>
            <a:endCxn id="43" idx="1"/>
          </p:cNvCxnSpPr>
          <p:nvPr/>
        </p:nvCxnSpPr>
        <p:spPr>
          <a:xfrm>
            <a:off x="4724400" y="3429000"/>
            <a:ext cx="6096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135" name="Straight Connector 134"/>
          <p:cNvCxnSpPr/>
          <p:nvPr/>
        </p:nvCxnSpPr>
        <p:spPr>
          <a:xfrm>
            <a:off x="4267200" y="4419600"/>
            <a:ext cx="457200" cy="0"/>
          </a:xfrm>
          <a:prstGeom prst="line">
            <a:avLst/>
          </a:prstGeom>
          <a:ln w="19050"/>
        </p:spPr>
        <p:style>
          <a:lnRef idx="2">
            <a:schemeClr val="dk1"/>
          </a:lnRef>
          <a:fillRef idx="0">
            <a:schemeClr val="dk1"/>
          </a:fillRef>
          <a:effectRef idx="1">
            <a:schemeClr val="dk1"/>
          </a:effectRef>
          <a:fontRef idx="minor">
            <a:schemeClr val="tx1"/>
          </a:fontRef>
        </p:style>
      </p:cxnSp>
      <p:sp>
        <p:nvSpPr>
          <p:cNvPr id="64" name="Rectangle 63"/>
          <p:cNvSpPr/>
          <p:nvPr/>
        </p:nvSpPr>
        <p:spPr>
          <a:xfrm>
            <a:off x="6477000" y="0"/>
            <a:ext cx="2667000" cy="5410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0"/>
            <a:ext cx="6477000" cy="1752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447800" y="2514600"/>
            <a:ext cx="27432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pvManager</a:t>
            </a:r>
            <a:endParaRPr lang="en-US" dirty="0"/>
          </a:p>
        </p:txBody>
      </p:sp>
      <p:sp>
        <p:nvSpPr>
          <p:cNvPr id="5" name="Rectangle 4"/>
          <p:cNvSpPr/>
          <p:nvPr/>
        </p:nvSpPr>
        <p:spPr>
          <a:xfrm>
            <a:off x="1447800" y="3352800"/>
            <a:ext cx="1447800"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Graphene</a:t>
            </a:r>
            <a:endParaRPr lang="en-US" dirty="0"/>
          </a:p>
        </p:txBody>
      </p:sp>
      <p:sp>
        <p:nvSpPr>
          <p:cNvPr id="7" name="Rectangle 6"/>
          <p:cNvSpPr/>
          <p:nvPr/>
        </p:nvSpPr>
        <p:spPr>
          <a:xfrm>
            <a:off x="309372" y="304800"/>
            <a:ext cx="605028"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IOC</a:t>
            </a:r>
            <a:endParaRPr lang="en-US" dirty="0"/>
          </a:p>
        </p:txBody>
      </p:sp>
      <p:sp>
        <p:nvSpPr>
          <p:cNvPr id="9" name="Rectangle 8"/>
          <p:cNvSpPr/>
          <p:nvPr/>
        </p:nvSpPr>
        <p:spPr>
          <a:xfrm>
            <a:off x="326136" y="1066800"/>
            <a:ext cx="1959102" cy="381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 client (JCA/CAJ)</a:t>
            </a:r>
            <a:endParaRPr lang="en-US" dirty="0"/>
          </a:p>
        </p:txBody>
      </p:sp>
      <p:sp>
        <p:nvSpPr>
          <p:cNvPr id="10" name="Rectangle 9"/>
          <p:cNvSpPr/>
          <p:nvPr/>
        </p:nvSpPr>
        <p:spPr>
          <a:xfrm>
            <a:off x="152400" y="152400"/>
            <a:ext cx="2286000" cy="14478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4114800"/>
            <a:ext cx="2590800" cy="25908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4800" y="4267200"/>
            <a:ext cx="376428" cy="22885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CSS Core</a:t>
            </a:r>
            <a:endParaRPr lang="en-US" dirty="0"/>
          </a:p>
        </p:txBody>
      </p:sp>
      <p:sp>
        <p:nvSpPr>
          <p:cNvPr id="15" name="Rectangle 14"/>
          <p:cNvSpPr/>
          <p:nvPr/>
        </p:nvSpPr>
        <p:spPr>
          <a:xfrm>
            <a:off x="761999" y="4267200"/>
            <a:ext cx="3657601" cy="228600"/>
          </a:xfrm>
          <a:prstGeom prst="rect">
            <a:avLst/>
          </a:prstGeom>
          <a:gradFill>
            <a:gsLst>
              <a:gs pos="0">
                <a:schemeClr val="accent5"/>
              </a:gs>
              <a:gs pos="80000">
                <a:schemeClr val="accent1"/>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ChannelFinder</a:t>
            </a:r>
            <a:r>
              <a:rPr lang="en-US" dirty="0" smtClean="0"/>
              <a:t> Integration</a:t>
            </a:r>
            <a:endParaRPr lang="en-US" dirty="0"/>
          </a:p>
        </p:txBody>
      </p:sp>
      <p:sp>
        <p:nvSpPr>
          <p:cNvPr id="18" name="AutoShape 4"/>
          <p:cNvSpPr>
            <a:spLocks noChangeAspect="1" noChangeArrowheads="1" noTextEdit="1"/>
          </p:cNvSpPr>
          <p:nvPr/>
        </p:nvSpPr>
        <p:spPr bwMode="auto">
          <a:xfrm>
            <a:off x="7462838" y="5011738"/>
            <a:ext cx="14541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6781800" y="3124200"/>
            <a:ext cx="2057401"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ChannelFinder</a:t>
            </a:r>
            <a:endParaRPr lang="en-US" dirty="0"/>
          </a:p>
        </p:txBody>
      </p:sp>
      <p:sp>
        <p:nvSpPr>
          <p:cNvPr id="42" name="Rectangle 41"/>
          <p:cNvSpPr/>
          <p:nvPr/>
        </p:nvSpPr>
        <p:spPr>
          <a:xfrm>
            <a:off x="6781801" y="1600200"/>
            <a:ext cx="2057400" cy="533400"/>
          </a:xfrm>
          <a:prstGeom prst="rect">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a:t>
            </a:r>
            <a:endParaRPr lang="en-US" dirty="0"/>
          </a:p>
        </p:txBody>
      </p:sp>
      <p:sp>
        <p:nvSpPr>
          <p:cNvPr id="46" name="Rectangle 45"/>
          <p:cNvSpPr/>
          <p:nvPr/>
        </p:nvSpPr>
        <p:spPr>
          <a:xfrm>
            <a:off x="775854" y="6282393"/>
            <a:ext cx="1838082" cy="2733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47" name="Rectangle 46"/>
          <p:cNvSpPr/>
          <p:nvPr/>
        </p:nvSpPr>
        <p:spPr>
          <a:xfrm>
            <a:off x="766572" y="5924740"/>
            <a:ext cx="1828800" cy="3073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DataBrowser</a:t>
            </a:r>
            <a:endParaRPr lang="en-US" dirty="0"/>
          </a:p>
        </p:txBody>
      </p:sp>
      <p:sp>
        <p:nvSpPr>
          <p:cNvPr id="48" name="Rectangle 47"/>
          <p:cNvSpPr/>
          <p:nvPr/>
        </p:nvSpPr>
        <p:spPr>
          <a:xfrm>
            <a:off x="766572" y="5569606"/>
            <a:ext cx="1828800" cy="30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BOY</a:t>
            </a:r>
          </a:p>
        </p:txBody>
      </p:sp>
      <p:sp>
        <p:nvSpPr>
          <p:cNvPr id="50" name="Rectangle 49"/>
          <p:cNvSpPr/>
          <p:nvPr/>
        </p:nvSpPr>
        <p:spPr>
          <a:xfrm>
            <a:off x="990600" y="304800"/>
            <a:ext cx="605028"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IOC</a:t>
            </a:r>
            <a:endParaRPr lang="en-US" dirty="0"/>
          </a:p>
        </p:txBody>
      </p:sp>
      <p:sp>
        <p:nvSpPr>
          <p:cNvPr id="51" name="Rectangle 50"/>
          <p:cNvSpPr/>
          <p:nvPr/>
        </p:nvSpPr>
        <p:spPr>
          <a:xfrm>
            <a:off x="1680210" y="304800"/>
            <a:ext cx="605028"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52" name="Rectangle 51"/>
          <p:cNvSpPr/>
          <p:nvPr/>
        </p:nvSpPr>
        <p:spPr>
          <a:xfrm>
            <a:off x="3281172" y="304800"/>
            <a:ext cx="605028"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IOC</a:t>
            </a:r>
            <a:endParaRPr lang="en-US" dirty="0"/>
          </a:p>
        </p:txBody>
      </p:sp>
      <p:sp>
        <p:nvSpPr>
          <p:cNvPr id="53" name="Rectangle 52"/>
          <p:cNvSpPr/>
          <p:nvPr/>
        </p:nvSpPr>
        <p:spPr>
          <a:xfrm>
            <a:off x="3297936" y="1066800"/>
            <a:ext cx="1959102" cy="381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pvA</a:t>
            </a:r>
            <a:r>
              <a:rPr lang="en-US" dirty="0" smtClean="0"/>
              <a:t> client</a:t>
            </a:r>
            <a:endParaRPr lang="en-US" dirty="0"/>
          </a:p>
        </p:txBody>
      </p:sp>
      <p:sp>
        <p:nvSpPr>
          <p:cNvPr id="54" name="Rectangle 53"/>
          <p:cNvSpPr/>
          <p:nvPr/>
        </p:nvSpPr>
        <p:spPr>
          <a:xfrm>
            <a:off x="3124200" y="152400"/>
            <a:ext cx="2286000" cy="14478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962400" y="304800"/>
            <a:ext cx="605028"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IOC</a:t>
            </a:r>
            <a:endParaRPr lang="en-US" dirty="0"/>
          </a:p>
        </p:txBody>
      </p:sp>
      <p:sp>
        <p:nvSpPr>
          <p:cNvPr id="56" name="Rectangle 55"/>
          <p:cNvSpPr/>
          <p:nvPr/>
        </p:nvSpPr>
        <p:spPr>
          <a:xfrm>
            <a:off x="4652010" y="304800"/>
            <a:ext cx="605028"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57" name="TextBox 56"/>
          <p:cNvSpPr txBox="1"/>
          <p:nvPr/>
        </p:nvSpPr>
        <p:spPr>
          <a:xfrm>
            <a:off x="2514600" y="152400"/>
            <a:ext cx="457200" cy="369332"/>
          </a:xfrm>
          <a:prstGeom prst="rect">
            <a:avLst/>
          </a:prstGeom>
          <a:noFill/>
        </p:spPr>
        <p:txBody>
          <a:bodyPr wrap="square" rtlCol="0">
            <a:spAutoFit/>
          </a:bodyPr>
          <a:lstStyle/>
          <a:p>
            <a:r>
              <a:rPr lang="en-US" dirty="0" smtClean="0"/>
              <a:t>v3</a:t>
            </a:r>
            <a:endParaRPr lang="en-US" dirty="0"/>
          </a:p>
        </p:txBody>
      </p:sp>
      <p:sp>
        <p:nvSpPr>
          <p:cNvPr id="58" name="Rectangle 57"/>
          <p:cNvSpPr/>
          <p:nvPr/>
        </p:nvSpPr>
        <p:spPr>
          <a:xfrm>
            <a:off x="4953000" y="2819400"/>
            <a:ext cx="4038600" cy="38862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486400" y="152400"/>
            <a:ext cx="457200" cy="369332"/>
          </a:xfrm>
          <a:prstGeom prst="rect">
            <a:avLst/>
          </a:prstGeom>
          <a:noFill/>
        </p:spPr>
        <p:txBody>
          <a:bodyPr wrap="square" rtlCol="0">
            <a:spAutoFit/>
          </a:bodyPr>
          <a:lstStyle/>
          <a:p>
            <a:r>
              <a:rPr lang="en-US" dirty="0" smtClean="0"/>
              <a:t>v4</a:t>
            </a:r>
            <a:endParaRPr lang="en-US" dirty="0"/>
          </a:p>
        </p:txBody>
      </p:sp>
      <p:sp>
        <p:nvSpPr>
          <p:cNvPr id="33" name="Rectangle 32"/>
          <p:cNvSpPr/>
          <p:nvPr/>
        </p:nvSpPr>
        <p:spPr>
          <a:xfrm>
            <a:off x="6019800" y="0"/>
            <a:ext cx="457200" cy="1752600"/>
          </a:xfrm>
          <a:prstGeom prst="rect">
            <a:avLst/>
          </a:prstGeom>
          <a:no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smtClean="0">
                <a:solidFill>
                  <a:schemeClr val="tx2">
                    <a:lumMod val="75000"/>
                  </a:schemeClr>
                </a:solidFill>
              </a:rPr>
              <a:t>Publish/subscribe</a:t>
            </a:r>
            <a:endParaRPr lang="en-US" sz="1600" dirty="0">
              <a:solidFill>
                <a:schemeClr val="tx2">
                  <a:lumMod val="75000"/>
                </a:schemeClr>
              </a:solidFill>
            </a:endParaRPr>
          </a:p>
        </p:txBody>
      </p:sp>
      <p:sp>
        <p:nvSpPr>
          <p:cNvPr id="63" name="Rectangle 62"/>
          <p:cNvSpPr/>
          <p:nvPr/>
        </p:nvSpPr>
        <p:spPr>
          <a:xfrm>
            <a:off x="6629400" y="838200"/>
            <a:ext cx="2362200" cy="14478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477000" y="0"/>
            <a:ext cx="2667000" cy="381000"/>
          </a:xfrm>
          <a:prstGeom prst="rect">
            <a:avLst/>
          </a:prstGeom>
          <a:no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600" dirty="0" smtClean="0">
                <a:solidFill>
                  <a:schemeClr val="accent5">
                    <a:lumMod val="75000"/>
                  </a:schemeClr>
                </a:solidFill>
              </a:rPr>
              <a:t>Command/response</a:t>
            </a:r>
            <a:endParaRPr lang="en-US" sz="1600" dirty="0">
              <a:solidFill>
                <a:schemeClr val="accent5">
                  <a:lumMod val="75000"/>
                </a:schemeClr>
              </a:solidFill>
            </a:endParaRPr>
          </a:p>
        </p:txBody>
      </p:sp>
      <p:sp>
        <p:nvSpPr>
          <p:cNvPr id="66" name="TextBox 65"/>
          <p:cNvSpPr txBox="1"/>
          <p:nvPr/>
        </p:nvSpPr>
        <p:spPr>
          <a:xfrm>
            <a:off x="8458200" y="428228"/>
            <a:ext cx="533400" cy="369332"/>
          </a:xfrm>
          <a:prstGeom prst="rect">
            <a:avLst/>
          </a:prstGeom>
          <a:noFill/>
        </p:spPr>
        <p:txBody>
          <a:bodyPr wrap="square" rtlCol="0">
            <a:spAutoFit/>
          </a:bodyPr>
          <a:lstStyle/>
          <a:p>
            <a:pPr algn="r"/>
            <a:r>
              <a:rPr lang="en-US" dirty="0" smtClean="0"/>
              <a:t>v4</a:t>
            </a:r>
            <a:endParaRPr lang="en-US" dirty="0"/>
          </a:p>
        </p:txBody>
      </p:sp>
      <p:sp>
        <p:nvSpPr>
          <p:cNvPr id="67" name="Rectangle 66"/>
          <p:cNvSpPr/>
          <p:nvPr/>
        </p:nvSpPr>
        <p:spPr>
          <a:xfrm>
            <a:off x="6781800" y="990600"/>
            <a:ext cx="2057401" cy="533400"/>
          </a:xfrm>
          <a:prstGeom prst="rect">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t>Masar</a:t>
            </a:r>
            <a:endParaRPr lang="en-US" dirty="0"/>
          </a:p>
        </p:txBody>
      </p:sp>
      <p:sp>
        <p:nvSpPr>
          <p:cNvPr id="68" name="Rectangle 67"/>
          <p:cNvSpPr/>
          <p:nvPr/>
        </p:nvSpPr>
        <p:spPr>
          <a:xfrm>
            <a:off x="6781800" y="4648200"/>
            <a:ext cx="204978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70" name="Rectangle 69"/>
          <p:cNvSpPr/>
          <p:nvPr/>
        </p:nvSpPr>
        <p:spPr>
          <a:xfrm>
            <a:off x="3581400" y="2057402"/>
            <a:ext cx="6096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pvA</a:t>
            </a:r>
            <a:endParaRPr lang="en-US" dirty="0"/>
          </a:p>
        </p:txBody>
      </p:sp>
      <p:sp>
        <p:nvSpPr>
          <p:cNvPr id="71" name="Rectangle 70"/>
          <p:cNvSpPr/>
          <p:nvPr/>
        </p:nvSpPr>
        <p:spPr>
          <a:xfrm>
            <a:off x="2057400" y="2057400"/>
            <a:ext cx="6096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Sim</a:t>
            </a:r>
            <a:endParaRPr lang="en-US" dirty="0"/>
          </a:p>
        </p:txBody>
      </p:sp>
      <p:sp>
        <p:nvSpPr>
          <p:cNvPr id="72" name="Rectangle 71"/>
          <p:cNvSpPr/>
          <p:nvPr/>
        </p:nvSpPr>
        <p:spPr>
          <a:xfrm>
            <a:off x="2819400" y="2057401"/>
            <a:ext cx="6096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a:t>
            </a:r>
            <a:endParaRPr lang="en-US" dirty="0"/>
          </a:p>
        </p:txBody>
      </p:sp>
      <p:sp>
        <p:nvSpPr>
          <p:cNvPr id="43" name="Rectangle 42"/>
          <p:cNvSpPr/>
          <p:nvPr/>
        </p:nvSpPr>
        <p:spPr>
          <a:xfrm>
            <a:off x="5334000" y="3124200"/>
            <a:ext cx="8382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API</a:t>
            </a:r>
            <a:endParaRPr lang="en-US" dirty="0"/>
          </a:p>
        </p:txBody>
      </p:sp>
      <p:sp>
        <p:nvSpPr>
          <p:cNvPr id="49" name="Rectangle 48"/>
          <p:cNvSpPr/>
          <p:nvPr/>
        </p:nvSpPr>
        <p:spPr>
          <a:xfrm>
            <a:off x="5334000" y="4648200"/>
            <a:ext cx="8382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cxnSp>
        <p:nvCxnSpPr>
          <p:cNvPr id="127" name="Straight Arrow Connector 126"/>
          <p:cNvCxnSpPr>
            <a:endCxn id="49" idx="1"/>
          </p:cNvCxnSpPr>
          <p:nvPr/>
        </p:nvCxnSpPr>
        <p:spPr>
          <a:xfrm>
            <a:off x="4724400" y="4953000"/>
            <a:ext cx="6096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129" name="Straight Arrow Connector 128"/>
          <p:cNvCxnSpPr>
            <a:stCxn id="43" idx="3"/>
          </p:cNvCxnSpPr>
          <p:nvPr/>
        </p:nvCxnSpPr>
        <p:spPr>
          <a:xfrm>
            <a:off x="6172200" y="3429000"/>
            <a:ext cx="6096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133" name="Straight Arrow Connector 132"/>
          <p:cNvCxnSpPr>
            <a:stCxn id="49" idx="3"/>
            <a:endCxn id="68" idx="1"/>
          </p:cNvCxnSpPr>
          <p:nvPr/>
        </p:nvCxnSpPr>
        <p:spPr>
          <a:xfrm>
            <a:off x="6172200" y="4953000"/>
            <a:ext cx="6096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146" name="Straight Arrow Connector 145"/>
          <p:cNvCxnSpPr>
            <a:stCxn id="70" idx="0"/>
          </p:cNvCxnSpPr>
          <p:nvPr/>
        </p:nvCxnSpPr>
        <p:spPr>
          <a:xfrm flipV="1">
            <a:off x="3886200" y="1447800"/>
            <a:ext cx="0" cy="609602"/>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142" name="Straight Arrow Connector 141"/>
          <p:cNvCxnSpPr/>
          <p:nvPr/>
        </p:nvCxnSpPr>
        <p:spPr>
          <a:xfrm flipV="1">
            <a:off x="1676400" y="1447802"/>
            <a:ext cx="0" cy="761998"/>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sp>
        <p:nvSpPr>
          <p:cNvPr id="69" name="Rectangle 68"/>
          <p:cNvSpPr/>
          <p:nvPr/>
        </p:nvSpPr>
        <p:spPr>
          <a:xfrm>
            <a:off x="1447800" y="2057399"/>
            <a:ext cx="457200" cy="381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a:t>
            </a:r>
            <a:endParaRPr lang="en-US" dirty="0"/>
          </a:p>
        </p:txBody>
      </p:sp>
      <p:sp>
        <p:nvSpPr>
          <p:cNvPr id="147" name="Rectangle 146"/>
          <p:cNvSpPr/>
          <p:nvPr/>
        </p:nvSpPr>
        <p:spPr>
          <a:xfrm>
            <a:off x="152400" y="1905000"/>
            <a:ext cx="4267200" cy="20574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419600" y="1828800"/>
            <a:ext cx="1981200" cy="646331"/>
          </a:xfrm>
          <a:prstGeom prst="rect">
            <a:avLst/>
          </a:prstGeom>
        </p:spPr>
        <p:txBody>
          <a:bodyPr wrap="square">
            <a:spAutoFit/>
          </a:bodyPr>
          <a:lstStyle/>
          <a:p>
            <a:r>
              <a:rPr lang="en-US" dirty="0" smtClean="0"/>
              <a:t>Core Client Technologies</a:t>
            </a:r>
            <a:endParaRPr lang="en-US" dirty="0"/>
          </a:p>
        </p:txBody>
      </p:sp>
      <p:sp>
        <p:nvSpPr>
          <p:cNvPr id="156" name="Rectangle 155"/>
          <p:cNvSpPr/>
          <p:nvPr/>
        </p:nvSpPr>
        <p:spPr>
          <a:xfrm>
            <a:off x="152400" y="2057400"/>
            <a:ext cx="1295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i="1" dirty="0" smtClean="0">
                <a:solidFill>
                  <a:schemeClr val="tx1"/>
                </a:solidFill>
              </a:rPr>
              <a:t>Data Sources</a:t>
            </a:r>
            <a:endParaRPr lang="en-US" sz="1400" i="1" dirty="0">
              <a:solidFill>
                <a:schemeClr val="tx1"/>
              </a:solidFill>
            </a:endParaRPr>
          </a:p>
        </p:txBody>
      </p:sp>
      <p:sp>
        <p:nvSpPr>
          <p:cNvPr id="157" name="Rectangle 156"/>
          <p:cNvSpPr/>
          <p:nvPr/>
        </p:nvSpPr>
        <p:spPr>
          <a:xfrm>
            <a:off x="0" y="2514600"/>
            <a:ext cx="1447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i="1" dirty="0" smtClean="0">
                <a:solidFill>
                  <a:schemeClr val="tx1"/>
                </a:solidFill>
              </a:rPr>
              <a:t>Aggregation</a:t>
            </a:r>
            <a:endParaRPr lang="en-US" sz="1400" i="1" dirty="0">
              <a:solidFill>
                <a:schemeClr val="tx1"/>
              </a:solidFill>
            </a:endParaRPr>
          </a:p>
        </p:txBody>
      </p:sp>
      <p:sp>
        <p:nvSpPr>
          <p:cNvPr id="158" name="Rectangle 157"/>
          <p:cNvSpPr/>
          <p:nvPr/>
        </p:nvSpPr>
        <p:spPr>
          <a:xfrm>
            <a:off x="152400" y="3352800"/>
            <a:ext cx="1295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i="1" dirty="0" smtClean="0">
                <a:solidFill>
                  <a:schemeClr val="tx1"/>
                </a:solidFill>
              </a:rPr>
              <a:t>Visualization</a:t>
            </a:r>
            <a:endParaRPr lang="en-US" sz="1400" i="1" dirty="0">
              <a:solidFill>
                <a:schemeClr val="tx1"/>
              </a:solidFill>
            </a:endParaRPr>
          </a:p>
        </p:txBody>
      </p:sp>
      <p:sp>
        <p:nvSpPr>
          <p:cNvPr id="159" name="Rectangle 158"/>
          <p:cNvSpPr/>
          <p:nvPr/>
        </p:nvSpPr>
        <p:spPr>
          <a:xfrm>
            <a:off x="1447800" y="2971800"/>
            <a:ext cx="1828800" cy="30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vTypes</a:t>
            </a:r>
            <a:endParaRPr lang="en-US" dirty="0"/>
          </a:p>
        </p:txBody>
      </p:sp>
      <p:sp>
        <p:nvSpPr>
          <p:cNvPr id="160" name="Rectangle 159"/>
          <p:cNvSpPr/>
          <p:nvPr/>
        </p:nvSpPr>
        <p:spPr>
          <a:xfrm>
            <a:off x="152400" y="2971800"/>
            <a:ext cx="1295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i="1" dirty="0" smtClean="0">
                <a:solidFill>
                  <a:schemeClr val="tx1"/>
                </a:solidFill>
              </a:rPr>
              <a:t>Data Definition</a:t>
            </a:r>
            <a:endParaRPr lang="en-US" sz="1400" i="1" dirty="0">
              <a:solidFill>
                <a:schemeClr val="tx1"/>
              </a:solidFill>
            </a:endParaRPr>
          </a:p>
        </p:txBody>
      </p:sp>
      <p:cxnSp>
        <p:nvCxnSpPr>
          <p:cNvPr id="162" name="Straight Arrow Connector 161"/>
          <p:cNvCxnSpPr/>
          <p:nvPr/>
        </p:nvCxnSpPr>
        <p:spPr>
          <a:xfrm flipV="1">
            <a:off x="3962400" y="2895600"/>
            <a:ext cx="0" cy="68580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164" name="Straight Arrow Connector 163"/>
          <p:cNvCxnSpPr>
            <a:endCxn id="159" idx="3"/>
          </p:cNvCxnSpPr>
          <p:nvPr/>
        </p:nvCxnSpPr>
        <p:spPr>
          <a:xfrm flipH="1">
            <a:off x="3276600" y="3124200"/>
            <a:ext cx="6858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166" name="Straight Arrow Connector 165"/>
          <p:cNvCxnSpPr>
            <a:endCxn id="5" idx="3"/>
          </p:cNvCxnSpPr>
          <p:nvPr/>
        </p:nvCxnSpPr>
        <p:spPr>
          <a:xfrm flipH="1">
            <a:off x="2895600" y="3581400"/>
            <a:ext cx="18288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sp>
        <p:nvSpPr>
          <p:cNvPr id="82" name="Rectangle 81"/>
          <p:cNvSpPr/>
          <p:nvPr/>
        </p:nvSpPr>
        <p:spPr>
          <a:xfrm>
            <a:off x="765810" y="5214472"/>
            <a:ext cx="1828800" cy="30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BEAST</a:t>
            </a:r>
          </a:p>
        </p:txBody>
      </p:sp>
      <p:sp>
        <p:nvSpPr>
          <p:cNvPr id="84" name="Rectangle 83"/>
          <p:cNvSpPr/>
          <p:nvPr/>
        </p:nvSpPr>
        <p:spPr>
          <a:xfrm>
            <a:off x="775854" y="4859338"/>
            <a:ext cx="1828800" cy="30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Log Viewer</a:t>
            </a:r>
          </a:p>
        </p:txBody>
      </p:sp>
      <p:sp>
        <p:nvSpPr>
          <p:cNvPr id="59" name="TextBox 58"/>
          <p:cNvSpPr txBox="1"/>
          <p:nvPr/>
        </p:nvSpPr>
        <p:spPr>
          <a:xfrm>
            <a:off x="7890016" y="2438400"/>
            <a:ext cx="1101584" cy="369332"/>
          </a:xfrm>
          <a:prstGeom prst="rect">
            <a:avLst/>
          </a:prstGeom>
          <a:noFill/>
        </p:spPr>
        <p:txBody>
          <a:bodyPr wrap="none" rtlCol="0" anchor="b">
            <a:spAutoFit/>
          </a:bodyPr>
          <a:lstStyle/>
          <a:p>
            <a:pPr algn="r"/>
            <a:r>
              <a:rPr lang="en-US" dirty="0" err="1" smtClean="0"/>
              <a:t>AccelUtils</a:t>
            </a:r>
            <a:endParaRPr lang="en-US" dirty="0" smtClean="0"/>
          </a:p>
        </p:txBody>
      </p:sp>
      <p:sp>
        <p:nvSpPr>
          <p:cNvPr id="3" name="Rectangle 2"/>
          <p:cNvSpPr/>
          <p:nvPr/>
        </p:nvSpPr>
        <p:spPr>
          <a:xfrm>
            <a:off x="0" y="0"/>
            <a:ext cx="9144000" cy="6858000"/>
          </a:xfrm>
          <a:prstGeom prst="rect">
            <a:avLst/>
          </a:prstGeom>
          <a:solidFill>
            <a:srgbClr val="FFFFFF">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138" name="Straight Connector 137"/>
          <p:cNvCxnSpPr/>
          <p:nvPr/>
        </p:nvCxnSpPr>
        <p:spPr>
          <a:xfrm>
            <a:off x="4191000" y="4724400"/>
            <a:ext cx="533400" cy="0"/>
          </a:xfrm>
          <a:prstGeom prst="line">
            <a:avLst/>
          </a:prstGeom>
          <a:ln w="19050"/>
        </p:spPr>
        <p:style>
          <a:lnRef idx="2">
            <a:schemeClr val="dk1"/>
          </a:lnRef>
          <a:fillRef idx="0">
            <a:schemeClr val="dk1"/>
          </a:fillRef>
          <a:effectRef idx="1">
            <a:schemeClr val="dk1"/>
          </a:effectRef>
          <a:fontRef idx="minor">
            <a:schemeClr val="tx1"/>
          </a:fontRef>
        </p:style>
      </p:cxnSp>
      <p:sp>
        <p:nvSpPr>
          <p:cNvPr id="16" name="Rectangle 15"/>
          <p:cNvSpPr/>
          <p:nvPr/>
        </p:nvSpPr>
        <p:spPr>
          <a:xfrm>
            <a:off x="761999" y="4572000"/>
            <a:ext cx="3657601" cy="228600"/>
          </a:xfrm>
          <a:prstGeom prst="rect">
            <a:avLst/>
          </a:prstGeom>
          <a:gradFill>
            <a:gsLst>
              <a:gs pos="0">
                <a:schemeClr val="accent5"/>
              </a:gs>
              <a:gs pos="80000">
                <a:schemeClr val="accent1"/>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Olog</a:t>
            </a:r>
            <a:r>
              <a:rPr lang="en-US" dirty="0" smtClean="0"/>
              <a:t> Integration</a:t>
            </a:r>
            <a:endParaRPr lang="en-US" dirty="0"/>
          </a:p>
        </p:txBody>
      </p:sp>
      <p:sp>
        <p:nvSpPr>
          <p:cNvPr id="40" name="Rectangle 39"/>
          <p:cNvSpPr/>
          <p:nvPr/>
        </p:nvSpPr>
        <p:spPr>
          <a:xfrm>
            <a:off x="6781800" y="3886200"/>
            <a:ext cx="2057402"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Olog</a:t>
            </a:r>
            <a:endParaRPr lang="en-US" dirty="0"/>
          </a:p>
        </p:txBody>
      </p:sp>
      <p:sp>
        <p:nvSpPr>
          <p:cNvPr id="45" name="Rectangle 44"/>
          <p:cNvSpPr/>
          <p:nvPr/>
        </p:nvSpPr>
        <p:spPr>
          <a:xfrm>
            <a:off x="5334000" y="3886200"/>
            <a:ext cx="8382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API</a:t>
            </a:r>
            <a:endParaRPr lang="en-US" dirty="0"/>
          </a:p>
        </p:txBody>
      </p:sp>
      <p:cxnSp>
        <p:nvCxnSpPr>
          <p:cNvPr id="79" name="Straight Connector 78"/>
          <p:cNvCxnSpPr/>
          <p:nvPr/>
        </p:nvCxnSpPr>
        <p:spPr>
          <a:xfrm>
            <a:off x="4724400" y="4191000"/>
            <a:ext cx="0" cy="1295400"/>
          </a:xfrm>
          <a:prstGeom prst="line">
            <a:avLst/>
          </a:prstGeom>
          <a:ln w="19050"/>
        </p:spPr>
        <p:style>
          <a:lnRef idx="2">
            <a:schemeClr val="dk1"/>
          </a:lnRef>
          <a:fillRef idx="0">
            <a:schemeClr val="dk1"/>
          </a:fillRef>
          <a:effectRef idx="1">
            <a:schemeClr val="dk1"/>
          </a:effectRef>
          <a:fontRef idx="minor">
            <a:schemeClr val="tx1"/>
          </a:fontRef>
        </p:style>
      </p:cxnSp>
      <p:cxnSp>
        <p:nvCxnSpPr>
          <p:cNvPr id="125" name="Straight Arrow Connector 124"/>
          <p:cNvCxnSpPr>
            <a:endCxn id="45" idx="1"/>
          </p:cNvCxnSpPr>
          <p:nvPr/>
        </p:nvCxnSpPr>
        <p:spPr>
          <a:xfrm>
            <a:off x="4724400" y="4191000"/>
            <a:ext cx="6096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131" name="Straight Arrow Connector 130"/>
          <p:cNvCxnSpPr>
            <a:stCxn id="45" idx="3"/>
          </p:cNvCxnSpPr>
          <p:nvPr/>
        </p:nvCxnSpPr>
        <p:spPr>
          <a:xfrm>
            <a:off x="6172200" y="4191000"/>
            <a:ext cx="6096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sp>
        <p:nvSpPr>
          <p:cNvPr id="75" name="Rectangle 74"/>
          <p:cNvSpPr/>
          <p:nvPr/>
        </p:nvSpPr>
        <p:spPr>
          <a:xfrm>
            <a:off x="5181600" y="5867400"/>
            <a:ext cx="16764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Logbook</a:t>
            </a:r>
            <a:endParaRPr lang="en-US" dirty="0"/>
          </a:p>
        </p:txBody>
      </p:sp>
      <p:sp>
        <p:nvSpPr>
          <p:cNvPr id="76" name="Rectangle 75"/>
          <p:cNvSpPr/>
          <p:nvPr/>
        </p:nvSpPr>
        <p:spPr>
          <a:xfrm>
            <a:off x="5181600" y="6248400"/>
            <a:ext cx="16764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cxnSp>
        <p:nvCxnSpPr>
          <p:cNvPr id="81" name="Straight Connector 80"/>
          <p:cNvCxnSpPr/>
          <p:nvPr/>
        </p:nvCxnSpPr>
        <p:spPr>
          <a:xfrm>
            <a:off x="4724400" y="5486400"/>
            <a:ext cx="23622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83" name="Straight Connector 82"/>
          <p:cNvCxnSpPr/>
          <p:nvPr/>
        </p:nvCxnSpPr>
        <p:spPr>
          <a:xfrm>
            <a:off x="7086600" y="5486400"/>
            <a:ext cx="0" cy="914400"/>
          </a:xfrm>
          <a:prstGeom prst="line">
            <a:avLst/>
          </a:prstGeom>
          <a:ln w="19050"/>
        </p:spPr>
        <p:style>
          <a:lnRef idx="2">
            <a:schemeClr val="dk1"/>
          </a:lnRef>
          <a:fillRef idx="0">
            <a:schemeClr val="dk1"/>
          </a:fillRef>
          <a:effectRef idx="1">
            <a:schemeClr val="dk1"/>
          </a:effectRef>
          <a:fontRef idx="minor">
            <a:schemeClr val="tx1"/>
          </a:fontRef>
        </p:style>
      </p:cxnSp>
      <p:cxnSp>
        <p:nvCxnSpPr>
          <p:cNvPr id="85" name="Straight Connector 84"/>
          <p:cNvCxnSpPr>
            <a:endCxn id="73" idx="1"/>
          </p:cNvCxnSpPr>
          <p:nvPr/>
        </p:nvCxnSpPr>
        <p:spPr>
          <a:xfrm>
            <a:off x="7086600" y="6019800"/>
            <a:ext cx="228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87" name="Straight Connector 86"/>
          <p:cNvCxnSpPr>
            <a:endCxn id="75" idx="3"/>
          </p:cNvCxnSpPr>
          <p:nvPr/>
        </p:nvCxnSpPr>
        <p:spPr>
          <a:xfrm flipH="1">
            <a:off x="6858000" y="6019800"/>
            <a:ext cx="228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89" name="Straight Connector 88"/>
          <p:cNvCxnSpPr>
            <a:endCxn id="62" idx="1"/>
          </p:cNvCxnSpPr>
          <p:nvPr/>
        </p:nvCxnSpPr>
        <p:spPr>
          <a:xfrm>
            <a:off x="7086600" y="6400800"/>
            <a:ext cx="228600" cy="0"/>
          </a:xfrm>
          <a:prstGeom prst="line">
            <a:avLst/>
          </a:prstGeom>
          <a:ln w="19050"/>
        </p:spPr>
        <p:style>
          <a:lnRef idx="2">
            <a:schemeClr val="dk1"/>
          </a:lnRef>
          <a:fillRef idx="0">
            <a:schemeClr val="dk1"/>
          </a:fillRef>
          <a:effectRef idx="1">
            <a:schemeClr val="dk1"/>
          </a:effectRef>
          <a:fontRef idx="minor">
            <a:schemeClr val="tx1"/>
          </a:fontRef>
        </p:style>
      </p:cxnSp>
      <p:cxnSp>
        <p:nvCxnSpPr>
          <p:cNvPr id="91" name="Straight Connector 90"/>
          <p:cNvCxnSpPr>
            <a:endCxn id="76" idx="3"/>
          </p:cNvCxnSpPr>
          <p:nvPr/>
        </p:nvCxnSpPr>
        <p:spPr>
          <a:xfrm flipH="1">
            <a:off x="6858000" y="6400800"/>
            <a:ext cx="228600" cy="0"/>
          </a:xfrm>
          <a:prstGeom prst="line">
            <a:avLst/>
          </a:prstGeom>
          <a:ln w="19050"/>
        </p:spPr>
        <p:style>
          <a:lnRef idx="2">
            <a:schemeClr val="dk1"/>
          </a:lnRef>
          <a:fillRef idx="0">
            <a:schemeClr val="dk1"/>
          </a:fillRef>
          <a:effectRef idx="1">
            <a:schemeClr val="dk1"/>
          </a:effectRef>
          <a:fontRef idx="minor">
            <a:schemeClr val="tx1"/>
          </a:fontRef>
        </p:style>
      </p:cxnSp>
      <p:sp>
        <p:nvSpPr>
          <p:cNvPr id="73" name="Rectangle 72"/>
          <p:cNvSpPr/>
          <p:nvPr/>
        </p:nvSpPr>
        <p:spPr>
          <a:xfrm>
            <a:off x="7315200" y="5867400"/>
            <a:ext cx="152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pyOlog</a:t>
            </a:r>
            <a:endParaRPr lang="en-US" dirty="0"/>
          </a:p>
        </p:txBody>
      </p:sp>
      <p:sp>
        <p:nvSpPr>
          <p:cNvPr id="62" name="Rectangle 61"/>
          <p:cNvSpPr/>
          <p:nvPr/>
        </p:nvSpPr>
        <p:spPr>
          <a:xfrm>
            <a:off x="7315200" y="6248400"/>
            <a:ext cx="152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74" name="Rectangle 73"/>
          <p:cNvSpPr/>
          <p:nvPr/>
        </p:nvSpPr>
        <p:spPr>
          <a:xfrm>
            <a:off x="6858000" y="5486400"/>
            <a:ext cx="1992853" cy="307777"/>
          </a:xfrm>
          <a:prstGeom prst="rect">
            <a:avLst/>
          </a:prstGeom>
        </p:spPr>
        <p:txBody>
          <a:bodyPr wrap="square">
            <a:spAutoFit/>
          </a:bodyPr>
          <a:lstStyle/>
          <a:p>
            <a:pPr algn="r"/>
            <a:r>
              <a:rPr lang="en-US" sz="1400" i="1" dirty="0" smtClean="0"/>
              <a:t>Scripts and utilities</a:t>
            </a:r>
            <a:endParaRPr lang="en-US" sz="1400" i="1" dirty="0"/>
          </a:p>
        </p:txBody>
      </p:sp>
      <p:sp>
        <p:nvSpPr>
          <p:cNvPr id="77" name="Rectangle 76"/>
          <p:cNvSpPr/>
          <p:nvPr/>
        </p:nvSpPr>
        <p:spPr>
          <a:xfrm>
            <a:off x="4800600" y="5486400"/>
            <a:ext cx="2145253" cy="307777"/>
          </a:xfrm>
          <a:prstGeom prst="rect">
            <a:avLst/>
          </a:prstGeom>
        </p:spPr>
        <p:txBody>
          <a:bodyPr wrap="square">
            <a:spAutoFit/>
          </a:bodyPr>
          <a:lstStyle/>
          <a:p>
            <a:pPr algn="r"/>
            <a:r>
              <a:rPr lang="en-US" sz="1400" i="1" dirty="0" smtClean="0"/>
              <a:t>Web UI and other clients</a:t>
            </a:r>
            <a:endParaRPr lang="en-US" sz="1400" i="1" dirty="0"/>
          </a:p>
        </p:txBody>
      </p:sp>
      <p:sp>
        <p:nvSpPr>
          <p:cNvPr id="60" name="Rectangle 59"/>
          <p:cNvSpPr/>
          <p:nvPr/>
        </p:nvSpPr>
        <p:spPr>
          <a:xfrm>
            <a:off x="5105400" y="2819400"/>
            <a:ext cx="1154653" cy="307777"/>
          </a:xfrm>
          <a:prstGeom prst="rect">
            <a:avLst/>
          </a:prstGeom>
        </p:spPr>
        <p:txBody>
          <a:bodyPr wrap="square">
            <a:spAutoFit/>
          </a:bodyPr>
          <a:lstStyle/>
          <a:p>
            <a:pPr algn="r"/>
            <a:r>
              <a:rPr lang="en-US" sz="1400" i="1" dirty="0" smtClean="0"/>
              <a:t>Java/Python</a:t>
            </a:r>
            <a:endParaRPr lang="en-US" sz="1400" i="1" dirty="0"/>
          </a:p>
        </p:txBody>
      </p:sp>
      <p:sp>
        <p:nvSpPr>
          <p:cNvPr id="44" name="Rectangle 43"/>
          <p:cNvSpPr/>
          <p:nvPr/>
        </p:nvSpPr>
        <p:spPr>
          <a:xfrm>
            <a:off x="6858000" y="2819401"/>
            <a:ext cx="1992853" cy="307777"/>
          </a:xfrm>
          <a:prstGeom prst="rect">
            <a:avLst/>
          </a:prstGeom>
        </p:spPr>
        <p:txBody>
          <a:bodyPr wrap="square">
            <a:spAutoFit/>
          </a:bodyPr>
          <a:lstStyle/>
          <a:p>
            <a:pPr algn="r"/>
            <a:r>
              <a:rPr lang="en-US" sz="1400" i="1" dirty="0" smtClean="0"/>
              <a:t>Web based REST services</a:t>
            </a:r>
            <a:endParaRPr lang="en-US" sz="1400" i="1" dirty="0"/>
          </a:p>
        </p:txBody>
      </p:sp>
      <p:sp>
        <p:nvSpPr>
          <p:cNvPr id="19" name="TextBox 18"/>
          <p:cNvSpPr txBox="1"/>
          <p:nvPr/>
        </p:nvSpPr>
        <p:spPr>
          <a:xfrm>
            <a:off x="2819400" y="6336268"/>
            <a:ext cx="1085554" cy="369332"/>
          </a:xfrm>
          <a:prstGeom prst="rect">
            <a:avLst/>
          </a:prstGeom>
          <a:noFill/>
        </p:spPr>
        <p:txBody>
          <a:bodyPr wrap="none" rtlCol="0">
            <a:spAutoFit/>
          </a:bodyPr>
          <a:lstStyle/>
          <a:p>
            <a:r>
              <a:rPr lang="en-US" dirty="0" smtClean="0"/>
              <a:t>CS-Studio</a:t>
            </a:r>
            <a:endParaRPr lang="en-US" dirty="0"/>
          </a:p>
        </p:txBody>
      </p:sp>
      <p:sp>
        <p:nvSpPr>
          <p:cNvPr id="6" name="Rectangle 5"/>
          <p:cNvSpPr/>
          <p:nvPr/>
        </p:nvSpPr>
        <p:spPr>
          <a:xfrm>
            <a:off x="2613067" y="5895485"/>
            <a:ext cx="2467342" cy="369332"/>
          </a:xfrm>
          <a:prstGeom prst="rect">
            <a:avLst/>
          </a:prstGeom>
        </p:spPr>
        <p:txBody>
          <a:bodyPr wrap="none">
            <a:spAutoFit/>
          </a:bodyPr>
          <a:lstStyle/>
          <a:p>
            <a:r>
              <a:rPr lang="en-US" dirty="0"/>
              <a:t>Courtesy of </a:t>
            </a:r>
            <a:r>
              <a:rPr lang="en-US" dirty="0" err="1" smtClean="0"/>
              <a:t>Kunal</a:t>
            </a:r>
            <a:r>
              <a:rPr lang="en-US" dirty="0" smtClean="0"/>
              <a:t> </a:t>
            </a:r>
            <a:r>
              <a:rPr lang="en-US" dirty="0" err="1" smtClean="0"/>
              <a:t>Shroff</a:t>
            </a:r>
            <a:endParaRPr lang="en-US" dirty="0"/>
          </a:p>
        </p:txBody>
      </p:sp>
      <p:sp>
        <p:nvSpPr>
          <p:cNvPr id="88" name="Rectangle 87"/>
          <p:cNvSpPr/>
          <p:nvPr/>
        </p:nvSpPr>
        <p:spPr>
          <a:xfrm>
            <a:off x="757948" y="4263166"/>
            <a:ext cx="3657601" cy="228600"/>
          </a:xfrm>
          <a:prstGeom prst="rect">
            <a:avLst/>
          </a:prstGeom>
          <a:gradFill>
            <a:gsLst>
              <a:gs pos="0">
                <a:schemeClr val="accent5"/>
              </a:gs>
              <a:gs pos="80000">
                <a:schemeClr val="accent1"/>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ChannelFinder</a:t>
            </a:r>
            <a:r>
              <a:rPr lang="en-US" dirty="0" smtClean="0"/>
              <a:t> Integration</a:t>
            </a:r>
            <a:endParaRPr lang="en-US" dirty="0"/>
          </a:p>
        </p:txBody>
      </p:sp>
      <p:sp>
        <p:nvSpPr>
          <p:cNvPr id="90" name="Rectangle 89"/>
          <p:cNvSpPr/>
          <p:nvPr/>
        </p:nvSpPr>
        <p:spPr>
          <a:xfrm>
            <a:off x="6777749" y="3120166"/>
            <a:ext cx="2057401"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ChannelFinder</a:t>
            </a:r>
            <a:endParaRPr lang="en-US" dirty="0"/>
          </a:p>
        </p:txBody>
      </p:sp>
      <p:sp>
        <p:nvSpPr>
          <p:cNvPr id="92" name="Rectangle 91"/>
          <p:cNvSpPr/>
          <p:nvPr/>
        </p:nvSpPr>
        <p:spPr>
          <a:xfrm>
            <a:off x="5329949" y="3120166"/>
            <a:ext cx="8382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API</a:t>
            </a:r>
            <a:endParaRPr lang="en-US" dirty="0"/>
          </a:p>
        </p:txBody>
      </p:sp>
      <p:cxnSp>
        <p:nvCxnSpPr>
          <p:cNvPr id="93" name="Straight Arrow Connector 92"/>
          <p:cNvCxnSpPr>
            <a:stCxn id="92" idx="3"/>
          </p:cNvCxnSpPr>
          <p:nvPr/>
        </p:nvCxnSpPr>
        <p:spPr>
          <a:xfrm>
            <a:off x="6168149" y="3424966"/>
            <a:ext cx="6096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p:nvPr/>
        </p:nvCxnSpPr>
        <p:spPr>
          <a:xfrm>
            <a:off x="4710540" y="3424889"/>
            <a:ext cx="609600" cy="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95" name="Straight Connector 94"/>
          <p:cNvCxnSpPr/>
          <p:nvPr/>
        </p:nvCxnSpPr>
        <p:spPr>
          <a:xfrm>
            <a:off x="4724400" y="3429000"/>
            <a:ext cx="0" cy="1295400"/>
          </a:xfrm>
          <a:prstGeom prst="line">
            <a:avLst/>
          </a:prstGeom>
          <a:ln w="1905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100331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com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3648"/>
            <a:ext cx="5791200" cy="4819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1387034049"/>
              </p:ext>
            </p:extLst>
          </p:nvPr>
        </p:nvGraphicFramePr>
        <p:xfrm>
          <a:off x="5903694" y="998290"/>
          <a:ext cx="3186807" cy="5119380"/>
        </p:xfrm>
        <a:graphic>
          <a:graphicData uri="http://schemas.openxmlformats.org/drawingml/2006/table">
            <a:tbl>
              <a:tblPr firstRow="1" bandRow="1">
                <a:tableStyleId>{35758FB7-9AC5-4552-8A53-C91805E547FA}</a:tableStyleId>
              </a:tblPr>
              <a:tblGrid>
                <a:gridCol w="2054523"/>
                <a:gridCol w="1132284"/>
              </a:tblGrid>
              <a:tr h="284410">
                <a:tc gridSpan="2">
                  <a:txBody>
                    <a:bodyPr/>
                    <a:lstStyle/>
                    <a:p>
                      <a:pPr algn="ctr" fontAlgn="ctr"/>
                      <a:r>
                        <a:rPr lang="en-US" sz="1600" u="none" strike="noStrike" dirty="0" smtClean="0">
                          <a:solidFill>
                            <a:schemeClr val="tx1"/>
                          </a:solidFill>
                          <a:effectLst/>
                        </a:rPr>
                        <a:t>Beam Specifications</a:t>
                      </a:r>
                    </a:p>
                  </a:txBody>
                  <a:tcPr marL="12700" marR="12700" marT="12700" marB="0" anchor="ctr"/>
                </a:tc>
                <a:tc hMerge="1">
                  <a:txBody>
                    <a:bodyPr/>
                    <a:lstStyle/>
                    <a:p>
                      <a:pPr algn="l" fontAlgn="b"/>
                      <a:endParaRPr lang="en-US" sz="1600" b="0" i="0" u="none" strike="noStrike" dirty="0">
                        <a:solidFill>
                          <a:srgbClr val="000000"/>
                        </a:solidFill>
                        <a:effectLst/>
                        <a:latin typeface="Times New Roman"/>
                      </a:endParaRPr>
                    </a:p>
                  </a:txBody>
                  <a:tcPr marL="12700" marR="12700" marT="12700" marB="0" anchor="b"/>
                </a:tc>
              </a:tr>
              <a:tr h="284410">
                <a:tc>
                  <a:txBody>
                    <a:bodyPr/>
                    <a:lstStyle/>
                    <a:p>
                      <a:pPr algn="l" fontAlgn="ctr"/>
                      <a:r>
                        <a:rPr lang="en-US" sz="1600" u="none" strike="noStrike" dirty="0" smtClean="0">
                          <a:effectLst/>
                        </a:rPr>
                        <a:t>Energy</a:t>
                      </a:r>
                    </a:p>
                  </a:txBody>
                  <a:tcPr marL="12700" marR="12700" marT="12700" marB="0" anchor="ctr"/>
                </a:tc>
                <a:tc>
                  <a:txBody>
                    <a:bodyPr/>
                    <a:lstStyle/>
                    <a:p>
                      <a:pPr algn="l" fontAlgn="b"/>
                      <a:r>
                        <a:rPr lang="en-US" sz="1600" u="none" strike="noStrike" dirty="0">
                          <a:effectLst/>
                        </a:rPr>
                        <a:t>3.0 </a:t>
                      </a:r>
                      <a:r>
                        <a:rPr lang="en-US" sz="1600" u="none" strike="noStrike" dirty="0" err="1">
                          <a:effectLst/>
                        </a:rPr>
                        <a:t>GeV</a:t>
                      </a:r>
                      <a:endParaRPr lang="en-US" sz="1600" b="0" i="0" u="none" strike="noStrike" dirty="0">
                        <a:solidFill>
                          <a:srgbClr val="000000"/>
                        </a:solidFill>
                        <a:effectLst/>
                        <a:latin typeface="Times New Roman"/>
                      </a:endParaRPr>
                    </a:p>
                  </a:txBody>
                  <a:tcPr marL="12700" marR="12700" marT="12700" marB="0" anchor="b"/>
                </a:tc>
              </a:tr>
              <a:tr h="284410">
                <a:tc>
                  <a:txBody>
                    <a:bodyPr/>
                    <a:lstStyle/>
                    <a:p>
                      <a:pPr algn="l" fontAlgn="ctr"/>
                      <a:r>
                        <a:rPr lang="en-US" sz="1600" u="none" strike="noStrike" dirty="0">
                          <a:effectLst/>
                        </a:rPr>
                        <a:t>Circumference</a:t>
                      </a:r>
                      <a:endParaRPr lang="en-US" sz="1600" b="0" i="0" u="none" strike="noStrike" dirty="0">
                        <a:solidFill>
                          <a:srgbClr val="000000"/>
                        </a:solidFill>
                        <a:effectLst/>
                        <a:latin typeface="Times New Roman"/>
                      </a:endParaRPr>
                    </a:p>
                  </a:txBody>
                  <a:tcPr marL="12700" marR="12700" marT="12700" marB="0" anchor="ctr"/>
                </a:tc>
                <a:tc>
                  <a:txBody>
                    <a:bodyPr/>
                    <a:lstStyle/>
                    <a:p>
                      <a:pPr algn="l" fontAlgn="b"/>
                      <a:r>
                        <a:rPr lang="en-US" sz="1600" u="none" strike="noStrike" dirty="0">
                          <a:effectLst/>
                        </a:rPr>
                        <a:t>792 m</a:t>
                      </a:r>
                      <a:endParaRPr lang="en-US" sz="1600" b="0" i="0" u="none" strike="noStrike" dirty="0">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Number of Periods</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30 DBA</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Straights</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6.6/9.3 m</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Emittance (h,v)</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&lt; 1/0.008 nm</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Momentum Compaction</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dirty="0">
                          <a:effectLst/>
                        </a:rPr>
                        <a:t>0.00037</a:t>
                      </a:r>
                      <a:endParaRPr lang="en-US" sz="1600" b="0" i="0" u="none" strike="noStrike" dirty="0">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Dipole Bend Radius</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25 m</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dirty="0">
                          <a:effectLst/>
                        </a:rPr>
                        <a:t>Energy Loss per Turn</a:t>
                      </a:r>
                      <a:endParaRPr lang="en-US" sz="1600" b="0" i="0" u="none" strike="noStrike" dirty="0">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&lt;2 MeV</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Energy Spread</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dirty="0">
                          <a:effectLst/>
                        </a:rPr>
                        <a:t>0.09%</a:t>
                      </a:r>
                      <a:endParaRPr lang="en-US" sz="1600" b="0" i="0" u="none" strike="noStrike" dirty="0">
                        <a:solidFill>
                          <a:srgbClr val="000000"/>
                        </a:solidFill>
                        <a:effectLst/>
                        <a:latin typeface="Times New Roman"/>
                      </a:endParaRPr>
                    </a:p>
                  </a:txBody>
                  <a:tcPr marL="12700" marR="12700" marT="12700" marB="0" anchor="b"/>
                </a:tc>
              </a:tr>
              <a:tr h="284410">
                <a:tc>
                  <a:txBody>
                    <a:bodyPr/>
                    <a:lstStyle/>
                    <a:p>
                      <a:pPr algn="l" fontAlgn="ctr"/>
                      <a:r>
                        <a:rPr lang="en-US" sz="1600" u="none" strike="noStrike" dirty="0">
                          <a:effectLst/>
                        </a:rPr>
                        <a:t>RF Frequency</a:t>
                      </a:r>
                      <a:endParaRPr lang="en-US" sz="1600" b="0" i="0" u="none" strike="noStrike" dirty="0">
                        <a:solidFill>
                          <a:srgbClr val="000000"/>
                        </a:solidFill>
                        <a:effectLst/>
                        <a:latin typeface="Times New Roman"/>
                      </a:endParaRPr>
                    </a:p>
                  </a:txBody>
                  <a:tcPr marL="12700" marR="12700" marT="12700" marB="0" anchor="ctr"/>
                </a:tc>
                <a:tc>
                  <a:txBody>
                    <a:bodyPr/>
                    <a:lstStyle/>
                    <a:p>
                      <a:pPr algn="l" fontAlgn="b"/>
                      <a:r>
                        <a:rPr lang="de-DE" sz="1600" u="none" strike="noStrike">
                          <a:effectLst/>
                        </a:rPr>
                        <a:t>500 MHz</a:t>
                      </a:r>
                      <a:endParaRPr lang="de-DE"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dirty="0">
                          <a:effectLst/>
                        </a:rPr>
                        <a:t>Harmonic Number</a:t>
                      </a:r>
                      <a:endParaRPr lang="en-US" sz="1600" b="0" i="0" u="none" strike="noStrike" dirty="0">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1320</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dirty="0">
                          <a:effectLst/>
                        </a:rPr>
                        <a:t>RF Bucket Height</a:t>
                      </a:r>
                      <a:endParaRPr lang="en-US" sz="1600" b="0" i="0" u="none" strike="noStrike" dirty="0">
                        <a:solidFill>
                          <a:srgbClr val="000000"/>
                        </a:solidFill>
                        <a:effectLst/>
                        <a:latin typeface="Times New Roman"/>
                      </a:endParaRPr>
                    </a:p>
                  </a:txBody>
                  <a:tcPr marL="12700" marR="12700" marT="12700" marB="0" anchor="ctr"/>
                </a:tc>
                <a:tc>
                  <a:txBody>
                    <a:bodyPr/>
                    <a:lstStyle/>
                    <a:p>
                      <a:pPr algn="l" fontAlgn="b"/>
                      <a:r>
                        <a:rPr lang="en-US" sz="1600" u="none" strike="noStrike" dirty="0">
                          <a:effectLst/>
                        </a:rPr>
                        <a:t>&gt;2.5%</a:t>
                      </a:r>
                      <a:endParaRPr lang="en-US" sz="1600" b="0" i="0" u="none" strike="noStrike" dirty="0">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RMS Bunch Length</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15-30 ps</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dirty="0">
                          <a:effectLst/>
                        </a:rPr>
                        <a:t>Average Current</a:t>
                      </a:r>
                      <a:endParaRPr lang="en-US" sz="1600" b="0" i="0" u="none" strike="noStrike" dirty="0">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500 mA</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Current per Bunch</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0.5 mA</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a:effectLst/>
                        </a:rPr>
                        <a:t>Charge per Bunch</a:t>
                      </a:r>
                      <a:endParaRPr lang="en-US" sz="1600" b="0" i="0" u="none" strike="noStrike">
                        <a:solidFill>
                          <a:srgbClr val="000000"/>
                        </a:solidFill>
                        <a:effectLst/>
                        <a:latin typeface="Times New Roman"/>
                      </a:endParaRPr>
                    </a:p>
                  </a:txBody>
                  <a:tcPr marL="12700" marR="12700" marT="12700" marB="0" anchor="ctr"/>
                </a:tc>
                <a:tc>
                  <a:txBody>
                    <a:bodyPr/>
                    <a:lstStyle/>
                    <a:p>
                      <a:pPr algn="l" fontAlgn="b"/>
                      <a:r>
                        <a:rPr lang="en-US" sz="1600" u="none" strike="noStrike">
                          <a:effectLst/>
                        </a:rPr>
                        <a:t>1.2 nC</a:t>
                      </a:r>
                      <a:endParaRPr lang="en-US" sz="1600" b="0" i="0" u="none" strike="noStrike">
                        <a:solidFill>
                          <a:srgbClr val="000000"/>
                        </a:solidFill>
                        <a:effectLst/>
                        <a:latin typeface="Times New Roman"/>
                      </a:endParaRPr>
                    </a:p>
                  </a:txBody>
                  <a:tcPr marL="12700" marR="12700" marT="12700" marB="0" anchor="b"/>
                </a:tc>
              </a:tr>
              <a:tr h="284410">
                <a:tc>
                  <a:txBody>
                    <a:bodyPr/>
                    <a:lstStyle/>
                    <a:p>
                      <a:pPr algn="l" fontAlgn="ctr"/>
                      <a:r>
                        <a:rPr lang="en-US" sz="1600" u="none" strike="noStrike" dirty="0" err="1">
                          <a:effectLst/>
                        </a:rPr>
                        <a:t>Touschek</a:t>
                      </a:r>
                      <a:r>
                        <a:rPr lang="en-US" sz="1600" u="none" strike="noStrike" dirty="0">
                          <a:effectLst/>
                        </a:rPr>
                        <a:t> Lifetime</a:t>
                      </a:r>
                      <a:endParaRPr lang="en-US" sz="1600" b="0" i="0" u="none" strike="noStrike" dirty="0">
                        <a:solidFill>
                          <a:srgbClr val="000000"/>
                        </a:solidFill>
                        <a:effectLst/>
                        <a:latin typeface="Times New Roman"/>
                      </a:endParaRPr>
                    </a:p>
                  </a:txBody>
                  <a:tcPr marL="12700" marR="12700" marT="12700" marB="0" anchor="ctr"/>
                </a:tc>
                <a:tc>
                  <a:txBody>
                    <a:bodyPr/>
                    <a:lstStyle/>
                    <a:p>
                      <a:pPr algn="l" fontAlgn="b"/>
                      <a:r>
                        <a:rPr lang="de-DE" sz="1600" u="none" strike="noStrike" dirty="0">
                          <a:effectLst/>
                        </a:rPr>
                        <a:t>&gt; 3hrs</a:t>
                      </a:r>
                      <a:endParaRPr lang="de-DE" sz="1600" b="0" i="0" u="none" strike="noStrike" dirty="0">
                        <a:solidFill>
                          <a:srgbClr val="000000"/>
                        </a:solidFill>
                        <a:effectLst/>
                        <a:latin typeface="Times New Roman"/>
                      </a:endParaRPr>
                    </a:p>
                  </a:txBody>
                  <a:tcPr marL="12700" marR="12700" marT="12700" marB="0" anchor="b"/>
                </a:tc>
              </a:tr>
            </a:tbl>
          </a:graphicData>
        </a:graphic>
      </p:graphicFrame>
      <p:sp>
        <p:nvSpPr>
          <p:cNvPr id="7" name="Title 2"/>
          <p:cNvSpPr>
            <a:spLocks noGrp="1"/>
          </p:cNvSpPr>
          <p:nvPr>
            <p:ph type="title"/>
          </p:nvPr>
        </p:nvSpPr>
        <p:spPr>
          <a:xfrm>
            <a:off x="0" y="0"/>
            <a:ext cx="9144000" cy="908050"/>
          </a:xfrm>
        </p:spPr>
        <p:txBody>
          <a:bodyPr/>
          <a:lstStyle/>
          <a:p>
            <a:r>
              <a:rPr lang="en-US" dirty="0"/>
              <a:t>NSLS II Overview</a:t>
            </a:r>
            <a:endParaRPr lang="en-US" sz="2800" dirty="0">
              <a:cs typeface="Osaka" charset="0"/>
            </a:endParaRPr>
          </a:p>
        </p:txBody>
      </p:sp>
      <p:sp>
        <p:nvSpPr>
          <p:cNvPr id="9" name="Content Placeholder 2"/>
          <p:cNvSpPr>
            <a:spLocks noGrp="1"/>
          </p:cNvSpPr>
          <p:nvPr>
            <p:ph idx="1"/>
          </p:nvPr>
        </p:nvSpPr>
        <p:spPr>
          <a:xfrm>
            <a:off x="117509" y="910239"/>
            <a:ext cx="8760543" cy="4995606"/>
          </a:xfrm>
        </p:spPr>
        <p:txBody>
          <a:bodyPr/>
          <a:lstStyle/>
          <a:p>
            <a:r>
              <a:rPr lang="en-US" dirty="0" smtClean="0"/>
              <a:t>Storage ring parameters</a:t>
            </a:r>
          </a:p>
          <a:p>
            <a:pPr lvl="1"/>
            <a:r>
              <a:rPr lang="en-US" dirty="0" smtClean="0"/>
              <a:t>30 Cell DBA lattice structure</a:t>
            </a:r>
            <a:endParaRPr lang="en-US" dirty="0"/>
          </a:p>
        </p:txBody>
      </p:sp>
      <p:sp>
        <p:nvSpPr>
          <p:cNvPr id="10" name="Rectangle 9"/>
          <p:cNvSpPr/>
          <p:nvPr/>
        </p:nvSpPr>
        <p:spPr>
          <a:xfrm>
            <a:off x="4684370" y="6152008"/>
            <a:ext cx="2596008" cy="369332"/>
          </a:xfrm>
          <a:prstGeom prst="rect">
            <a:avLst/>
          </a:prstGeom>
        </p:spPr>
        <p:txBody>
          <a:bodyPr wrap="none">
            <a:spAutoFit/>
          </a:bodyPr>
          <a:lstStyle/>
          <a:p>
            <a:r>
              <a:rPr lang="en-US" dirty="0"/>
              <a:t>Courtesy of </a:t>
            </a:r>
            <a:r>
              <a:rPr lang="en-US" dirty="0" err="1" smtClean="0"/>
              <a:t>Weiming</a:t>
            </a:r>
            <a:r>
              <a:rPr lang="en-US" dirty="0" smtClean="0"/>
              <a:t> </a:t>
            </a:r>
            <a:r>
              <a:rPr lang="en-US" dirty="0" err="1" smtClean="0"/>
              <a:t>Guo</a:t>
            </a:r>
            <a:endParaRPr lang="en-US" dirty="0"/>
          </a:p>
        </p:txBody>
      </p:sp>
    </p:spTree>
    <p:extLst>
      <p:ext uri="{BB962C8B-B14F-4D97-AF65-F5344CB8AC3E}">
        <p14:creationId xmlns:p14="http://schemas.microsoft.com/office/powerpoint/2010/main" val="20689168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r>
              <a:rPr lang="en-US" dirty="0" err="1"/>
              <a:t>RESTful</a:t>
            </a:r>
            <a:r>
              <a:rPr lang="en-US" dirty="0"/>
              <a:t> based Middle Layer Services</a:t>
            </a:r>
            <a:endParaRPr lang="en-US" dirty="0">
              <a:latin typeface="Arial Narrow" charset="0"/>
              <a:ea typeface="Osaka" charset="0"/>
              <a:cs typeface="Osaka" charset="0"/>
            </a:endParaRPr>
          </a:p>
        </p:txBody>
      </p:sp>
      <p:sp>
        <p:nvSpPr>
          <p:cNvPr id="37891" name="Content Placeholder 4"/>
          <p:cNvSpPr>
            <a:spLocks noGrp="1"/>
          </p:cNvSpPr>
          <p:nvPr>
            <p:ph idx="1"/>
          </p:nvPr>
        </p:nvSpPr>
        <p:spPr/>
        <p:txBody>
          <a:bodyPr/>
          <a:lstStyle/>
          <a:p>
            <a:r>
              <a:rPr lang="en-US" dirty="0" err="1" smtClean="0">
                <a:latin typeface="Arial Narrow" charset="0"/>
                <a:ea typeface="Osaka" charset="0"/>
                <a:cs typeface="Osaka" charset="0"/>
              </a:rPr>
              <a:t>Olog</a:t>
            </a:r>
            <a:r>
              <a:rPr lang="en-US" dirty="0" smtClean="0">
                <a:latin typeface="Arial Narrow" charset="0"/>
                <a:ea typeface="Osaka" charset="0"/>
                <a:cs typeface="Osaka" charset="0"/>
              </a:rPr>
              <a:t> web view</a:t>
            </a:r>
            <a:endParaRPr lang="en-US" dirty="0">
              <a:latin typeface="Arial Narrow" charset="0"/>
              <a:ea typeface="Osaka" charset="0"/>
              <a:cs typeface="Osaka" charset="0"/>
            </a:endParaRPr>
          </a:p>
        </p:txBody>
      </p:sp>
      <p:pic>
        <p:nvPicPr>
          <p:cNvPr id="5" name="Picture 4" descr="Screen Shot 2014-01-16 at 10.30.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953" y="1501144"/>
            <a:ext cx="6751574" cy="5356860"/>
          </a:xfrm>
          <a:prstGeom prst="rect">
            <a:avLst/>
          </a:prstGeom>
        </p:spPr>
      </p:pic>
    </p:spTree>
    <p:extLst>
      <p:ext uri="{BB962C8B-B14F-4D97-AF65-F5344CB8AC3E}">
        <p14:creationId xmlns:p14="http://schemas.microsoft.com/office/powerpoint/2010/main" val="2439192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dalesio\Downloads\new_2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913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2"/>
          <p:cNvSpPr>
            <a:spLocks noGrp="1"/>
          </p:cNvSpPr>
          <p:nvPr>
            <p:ph type="title"/>
          </p:nvPr>
        </p:nvSpPr>
        <p:spPr/>
        <p:txBody>
          <a:bodyPr/>
          <a:lstStyle/>
          <a:p>
            <a:r>
              <a:rPr lang="en-US" dirty="0" err="1"/>
              <a:t>RESTful</a:t>
            </a:r>
            <a:r>
              <a:rPr lang="en-US" dirty="0"/>
              <a:t> based Middle Layer Services</a:t>
            </a:r>
            <a:endParaRPr lang="en-US" dirty="0">
              <a:latin typeface="Arial Narrow" charset="0"/>
              <a:ea typeface="Osaka" charset="0"/>
              <a:cs typeface="Osaka" charset="0"/>
            </a:endParaRPr>
          </a:p>
        </p:txBody>
      </p:sp>
      <p:sp>
        <p:nvSpPr>
          <p:cNvPr id="4" name="Content Placeholder 4"/>
          <p:cNvSpPr>
            <a:spLocks noGrp="1"/>
          </p:cNvSpPr>
          <p:nvPr>
            <p:ph idx="1"/>
          </p:nvPr>
        </p:nvSpPr>
        <p:spPr>
          <a:xfrm>
            <a:off x="170424" y="1026652"/>
            <a:ext cx="8760543" cy="4995606"/>
          </a:xfrm>
        </p:spPr>
        <p:txBody>
          <a:bodyPr/>
          <a:lstStyle/>
          <a:p>
            <a:r>
              <a:rPr lang="en-US" dirty="0" err="1" smtClean="0">
                <a:latin typeface="Arial Narrow" charset="0"/>
                <a:ea typeface="Osaka" charset="0"/>
                <a:cs typeface="Osaka" charset="0"/>
              </a:rPr>
              <a:t>Olog</a:t>
            </a:r>
            <a:r>
              <a:rPr lang="en-US" dirty="0" smtClean="0">
                <a:latin typeface="Arial Narrow" charset="0"/>
                <a:ea typeface="Osaka" charset="0"/>
                <a:cs typeface="Osaka" charset="0"/>
              </a:rPr>
              <a:t> CS-Studio view</a:t>
            </a:r>
            <a:endParaRPr lang="en-US" dirty="0">
              <a:latin typeface="Arial Narrow" charset="0"/>
              <a:ea typeface="Osaka" charset="0"/>
              <a:cs typeface="Osaka" charset="0"/>
            </a:endParaRPr>
          </a:p>
        </p:txBody>
      </p:sp>
    </p:spTree>
    <p:extLst>
      <p:ext uri="{BB962C8B-B14F-4D97-AF65-F5344CB8AC3E}">
        <p14:creationId xmlns:p14="http://schemas.microsoft.com/office/powerpoint/2010/main" val="94001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err="1"/>
              <a:t>RESTful</a:t>
            </a:r>
            <a:r>
              <a:rPr lang="en-US" dirty="0"/>
              <a:t> based Middle Layer Services</a:t>
            </a:r>
            <a:endParaRPr lang="en-US" dirty="0">
              <a:latin typeface="Arial" charset="0"/>
              <a:ea typeface="MS PGothic" charset="0"/>
            </a:endParaRPr>
          </a:p>
        </p:txBody>
      </p:sp>
      <p:sp>
        <p:nvSpPr>
          <p:cNvPr id="22530" name="Content Placeholder 2"/>
          <p:cNvSpPr>
            <a:spLocks noGrp="1"/>
          </p:cNvSpPr>
          <p:nvPr>
            <p:ph idx="1"/>
          </p:nvPr>
        </p:nvSpPr>
        <p:spPr>
          <a:xfrm>
            <a:off x="381000" y="1066800"/>
            <a:ext cx="8610600" cy="520700"/>
          </a:xfrm>
        </p:spPr>
        <p:txBody>
          <a:bodyPr>
            <a:normAutofit fontScale="92500" lnSpcReduction="10000"/>
          </a:bodyPr>
          <a:lstStyle/>
          <a:p>
            <a:r>
              <a:rPr lang="en-US" dirty="0">
                <a:latin typeface="Arial" charset="0"/>
                <a:ea typeface="MS PGothic" charset="0"/>
              </a:rPr>
              <a:t>Lattice and Model Service</a:t>
            </a:r>
          </a:p>
          <a:p>
            <a:endParaRPr lang="en-US" dirty="0">
              <a:latin typeface="Arial" charset="0"/>
              <a:ea typeface="MS PGothic" charset="0"/>
            </a:endParaRPr>
          </a:p>
        </p:txBody>
      </p:sp>
      <p:grpSp>
        <p:nvGrpSpPr>
          <p:cNvPr id="22532" name="Group 5"/>
          <p:cNvGrpSpPr>
            <a:grpSpLocks/>
          </p:cNvGrpSpPr>
          <p:nvPr/>
        </p:nvGrpSpPr>
        <p:grpSpPr bwMode="auto">
          <a:xfrm>
            <a:off x="323850" y="1466861"/>
            <a:ext cx="8585200" cy="3613150"/>
            <a:chOff x="323574" y="1815341"/>
            <a:chExt cx="8584899" cy="3613470"/>
          </a:xfrm>
        </p:grpSpPr>
        <p:sp>
          <p:nvSpPr>
            <p:cNvPr id="7" name="Predefined Process 6"/>
            <p:cNvSpPr/>
            <p:nvPr/>
          </p:nvSpPr>
          <p:spPr>
            <a:xfrm>
              <a:off x="7211495" y="1815341"/>
              <a:ext cx="1696978" cy="3324519"/>
            </a:xfrm>
            <a:prstGeom prst="flowChartPredefinedProcess">
              <a:avLst/>
            </a:prstGeom>
            <a:solidFill>
              <a:srgbClr val="3399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prstClr val="white"/>
                  </a:solidFill>
                  <a:latin typeface="Calibri"/>
                </a:rPr>
                <a:t>Beam Parameter</a:t>
              </a:r>
            </a:p>
          </p:txBody>
        </p:sp>
        <p:sp>
          <p:nvSpPr>
            <p:cNvPr id="8" name="Predefined Process 7"/>
            <p:cNvSpPr/>
            <p:nvPr/>
          </p:nvSpPr>
          <p:spPr>
            <a:xfrm>
              <a:off x="7117836" y="1918538"/>
              <a:ext cx="1698565" cy="3326107"/>
            </a:xfrm>
            <a:prstGeom prst="flowChartPredefinedProcess">
              <a:avLst/>
            </a:prstGeom>
            <a:solidFill>
              <a:srgbClr val="3399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prstClr val="white"/>
                  </a:solidFill>
                  <a:latin typeface="Calibri"/>
                </a:rPr>
                <a:t>Beam Parameter</a:t>
              </a:r>
            </a:p>
          </p:txBody>
        </p:sp>
        <p:sp>
          <p:nvSpPr>
            <p:cNvPr id="9" name="Notched Right Arrow 8"/>
            <p:cNvSpPr/>
            <p:nvPr/>
          </p:nvSpPr>
          <p:spPr>
            <a:xfrm>
              <a:off x="1964991" y="3461725"/>
              <a:ext cx="1400126" cy="381034"/>
            </a:xfrm>
            <a:prstGeom prst="notchedRightArrow">
              <a:avLst/>
            </a:prstGeom>
            <a:solidFill>
              <a:srgbClr val="3399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10" name="Frame 9"/>
            <p:cNvSpPr/>
            <p:nvPr/>
          </p:nvSpPr>
          <p:spPr>
            <a:xfrm>
              <a:off x="3495288" y="2645678"/>
              <a:ext cx="1997005" cy="2046468"/>
            </a:xfrm>
            <a:prstGeom prst="frame">
              <a:avLst/>
            </a:prstGeom>
            <a:solidFill>
              <a:srgbClr val="3399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prstClr val="black"/>
                  </a:solidFill>
                  <a:latin typeface="Calibri"/>
                </a:rPr>
                <a:t>Simulation/</a:t>
              </a:r>
              <a:br>
                <a:rPr lang="en-US" sz="1800" dirty="0">
                  <a:solidFill>
                    <a:prstClr val="black"/>
                  </a:solidFill>
                  <a:latin typeface="Calibri"/>
                </a:rPr>
              </a:br>
              <a:r>
                <a:rPr lang="en-US" sz="1800" dirty="0">
                  <a:solidFill>
                    <a:prstClr val="black"/>
                  </a:solidFill>
                  <a:latin typeface="Calibri"/>
                </a:rPr>
                <a:t>Measurement</a:t>
              </a:r>
            </a:p>
          </p:txBody>
        </p:sp>
        <p:sp>
          <p:nvSpPr>
            <p:cNvPr id="11" name="Predefined Process 10"/>
            <p:cNvSpPr/>
            <p:nvPr/>
          </p:nvSpPr>
          <p:spPr>
            <a:xfrm>
              <a:off x="6989253" y="1989981"/>
              <a:ext cx="1696978" cy="3324519"/>
            </a:xfrm>
            <a:prstGeom prst="flowChartPredefinedProcess">
              <a:avLst/>
            </a:prstGeom>
            <a:solidFill>
              <a:srgbClr val="3399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prstClr val="white"/>
                  </a:solidFill>
                  <a:latin typeface="Calibri"/>
                </a:rPr>
                <a:t>Beam Parameter</a:t>
              </a:r>
            </a:p>
          </p:txBody>
        </p:sp>
        <p:sp>
          <p:nvSpPr>
            <p:cNvPr id="12" name="Notched Right Arrow 11"/>
            <p:cNvSpPr/>
            <p:nvPr/>
          </p:nvSpPr>
          <p:spPr>
            <a:xfrm>
              <a:off x="5525630" y="3461725"/>
              <a:ext cx="1398538" cy="381034"/>
            </a:xfrm>
            <a:prstGeom prst="notchedRightArrow">
              <a:avLst/>
            </a:prstGeom>
            <a:solidFill>
              <a:srgbClr val="3399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13" name="Internal Storage 12"/>
            <p:cNvSpPr/>
            <p:nvPr/>
          </p:nvSpPr>
          <p:spPr>
            <a:xfrm>
              <a:off x="323574" y="2078889"/>
              <a:ext cx="1560458" cy="3180045"/>
            </a:xfrm>
            <a:prstGeom prst="flowChartInternalStorage">
              <a:avLst/>
            </a:prstGeom>
            <a:solidFill>
              <a:srgbClr val="3399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400" dirty="0">
                  <a:solidFill>
                    <a:prstClr val="white"/>
                  </a:solidFill>
                  <a:latin typeface="Calibri"/>
                </a:rPr>
                <a:t>Lattice Deck</a:t>
              </a:r>
            </a:p>
          </p:txBody>
        </p:sp>
        <p:sp>
          <p:nvSpPr>
            <p:cNvPr id="14" name="Predefined Process 13"/>
            <p:cNvSpPr/>
            <p:nvPr/>
          </p:nvSpPr>
          <p:spPr>
            <a:xfrm>
              <a:off x="6925756" y="2104292"/>
              <a:ext cx="1698565" cy="3324519"/>
            </a:xfrm>
            <a:prstGeom prst="flowChartPredefinedProcess">
              <a:avLst/>
            </a:prstGeom>
            <a:solidFill>
              <a:srgbClr val="339966"/>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prstClr val="white"/>
                  </a:solidFill>
                  <a:latin typeface="Calibri"/>
                </a:rPr>
                <a:t>Beam Parameter</a:t>
              </a:r>
            </a:p>
          </p:txBody>
        </p:sp>
      </p:grpSp>
      <p:sp>
        <p:nvSpPr>
          <p:cNvPr id="22533" name="TextBox 14"/>
          <p:cNvSpPr txBox="1">
            <a:spLocks noChangeArrowheads="1"/>
          </p:cNvSpPr>
          <p:nvPr/>
        </p:nvSpPr>
        <p:spPr bwMode="auto">
          <a:xfrm>
            <a:off x="183102" y="4965188"/>
            <a:ext cx="332344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r>
              <a:rPr lang="en-US" dirty="0" smtClean="0"/>
              <a:t>Lattice</a:t>
            </a:r>
          </a:p>
          <a:p>
            <a:r>
              <a:rPr lang="en-US" sz="2400" dirty="0" smtClean="0"/>
              <a:t>(Geometric + Strength)</a:t>
            </a:r>
            <a:endParaRPr lang="en-US" sz="2400" dirty="0"/>
          </a:p>
        </p:txBody>
      </p:sp>
      <p:sp>
        <p:nvSpPr>
          <p:cNvPr id="22534" name="TextBox 15"/>
          <p:cNvSpPr txBox="1">
            <a:spLocks noChangeArrowheads="1"/>
          </p:cNvSpPr>
          <p:nvPr/>
        </p:nvSpPr>
        <p:spPr bwMode="auto">
          <a:xfrm>
            <a:off x="6375427" y="5145099"/>
            <a:ext cx="276785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r>
              <a:rPr lang="en-US" dirty="0" smtClean="0"/>
              <a:t>Model</a:t>
            </a:r>
          </a:p>
          <a:p>
            <a:r>
              <a:rPr lang="en-US" sz="2400" dirty="0" smtClean="0"/>
              <a:t>(Simulation output)</a:t>
            </a:r>
            <a:endParaRPr lang="en-US" sz="2400" dirty="0"/>
          </a:p>
        </p:txBody>
      </p:sp>
    </p:spTree>
    <p:extLst>
      <p:ext uri="{BB962C8B-B14F-4D97-AF65-F5344CB8AC3E}">
        <p14:creationId xmlns:p14="http://schemas.microsoft.com/office/powerpoint/2010/main" val="92686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err="1"/>
              <a:t>RESTful</a:t>
            </a:r>
            <a:r>
              <a:rPr lang="en-US" dirty="0"/>
              <a:t> based Middle Layer Services</a:t>
            </a:r>
            <a:endParaRPr lang="en-US" dirty="0">
              <a:latin typeface="Arial" charset="0"/>
              <a:ea typeface="MS PGothic" charset="0"/>
            </a:endParaRPr>
          </a:p>
        </p:txBody>
      </p:sp>
      <p:sp>
        <p:nvSpPr>
          <p:cNvPr id="23554" name="Content Placeholder 2"/>
          <p:cNvSpPr>
            <a:spLocks noGrp="1"/>
          </p:cNvSpPr>
          <p:nvPr>
            <p:ph idx="1"/>
          </p:nvPr>
        </p:nvSpPr>
        <p:spPr>
          <a:xfrm>
            <a:off x="157163" y="1066800"/>
            <a:ext cx="8610600" cy="623888"/>
          </a:xfrm>
        </p:spPr>
        <p:txBody>
          <a:bodyPr/>
          <a:lstStyle/>
          <a:p>
            <a:r>
              <a:rPr lang="en-US" dirty="0" smtClean="0">
                <a:latin typeface="Arial" charset="0"/>
                <a:ea typeface="MS PGothic" charset="0"/>
              </a:rPr>
              <a:t>Lattice Model Service Architecture</a:t>
            </a:r>
            <a:endParaRPr lang="en-US" dirty="0">
              <a:latin typeface="Arial" charset="0"/>
              <a:ea typeface="MS PGothic" charset="0"/>
            </a:endParaRPr>
          </a:p>
        </p:txBody>
      </p:sp>
      <p:cxnSp>
        <p:nvCxnSpPr>
          <p:cNvPr id="6" name="Straight Arrow Connector 5"/>
          <p:cNvCxnSpPr>
            <a:cxnSpLocks noChangeShapeType="1"/>
          </p:cNvCxnSpPr>
          <p:nvPr/>
        </p:nvCxnSpPr>
        <p:spPr bwMode="auto">
          <a:xfrm flipV="1">
            <a:off x="5240338" y="3133725"/>
            <a:ext cx="0" cy="947738"/>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3558" name="Group 6"/>
          <p:cNvGrpSpPr>
            <a:grpSpLocks/>
          </p:cNvGrpSpPr>
          <p:nvPr/>
        </p:nvGrpSpPr>
        <p:grpSpPr bwMode="auto">
          <a:xfrm>
            <a:off x="1570565" y="6381998"/>
            <a:ext cx="1202654" cy="307727"/>
            <a:chOff x="7106092" y="1962360"/>
            <a:chExt cx="1202505" cy="307777"/>
          </a:xfrm>
        </p:grpSpPr>
        <p:sp>
          <p:nvSpPr>
            <p:cNvPr id="53" name="Rounded Rectangle 52"/>
            <p:cNvSpPr>
              <a:spLocks noChangeArrowheads="1"/>
            </p:cNvSpPr>
            <p:nvPr/>
          </p:nvSpPr>
          <p:spPr bwMode="auto">
            <a:xfrm>
              <a:off x="7105565" y="2031973"/>
              <a:ext cx="457143" cy="219111"/>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endParaRPr lang="en-US" sz="1800" kern="0" dirty="0">
                <a:solidFill>
                  <a:prstClr val="white">
                    <a:lumMod val="85000"/>
                  </a:prstClr>
                </a:solidFill>
                <a:latin typeface="Calibri"/>
                <a:ea typeface="MS PGothic" panose="020B0600070205080204" pitchFamily="34" charset="-128"/>
                <a:cs typeface="+mn-cs"/>
              </a:endParaRPr>
            </a:p>
          </p:txBody>
        </p:sp>
        <p:sp>
          <p:nvSpPr>
            <p:cNvPr id="54" name="TextBox 53"/>
            <p:cNvSpPr txBox="1"/>
            <p:nvPr/>
          </p:nvSpPr>
          <p:spPr>
            <a:xfrm>
              <a:off x="7516676" y="1962112"/>
              <a:ext cx="792065" cy="30802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Finished</a:t>
              </a:r>
            </a:p>
          </p:txBody>
        </p:sp>
      </p:grpSp>
      <p:grpSp>
        <p:nvGrpSpPr>
          <p:cNvPr id="23559" name="Group 7"/>
          <p:cNvGrpSpPr>
            <a:grpSpLocks/>
          </p:cNvGrpSpPr>
          <p:nvPr/>
        </p:nvGrpSpPr>
        <p:grpSpPr bwMode="auto">
          <a:xfrm>
            <a:off x="2979211" y="6381998"/>
            <a:ext cx="1335919" cy="307727"/>
            <a:chOff x="7106093" y="2572367"/>
            <a:chExt cx="1335754" cy="307777"/>
          </a:xfrm>
        </p:grpSpPr>
        <p:sp>
          <p:nvSpPr>
            <p:cNvPr id="51" name="Rounded Rectangle 50"/>
            <p:cNvSpPr>
              <a:spLocks noChangeArrowheads="1"/>
            </p:cNvSpPr>
            <p:nvPr/>
          </p:nvSpPr>
          <p:spPr bwMode="auto">
            <a:xfrm>
              <a:off x="7106620" y="2627691"/>
              <a:ext cx="457144" cy="219111"/>
            </a:xfrm>
            <a:prstGeom prst="roundRect">
              <a:avLst>
                <a:gd name="adj" fmla="val 16667"/>
              </a:avLst>
            </a:prstGeom>
            <a:solidFill>
              <a:srgbClr val="77933C"/>
            </a:soli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endParaRPr lang="en-US" sz="1800" kern="0" dirty="0">
                <a:solidFill>
                  <a:prstClr val="white">
                    <a:lumMod val="85000"/>
                  </a:prstClr>
                </a:solidFill>
                <a:latin typeface="Calibri"/>
                <a:ea typeface="MS PGothic" panose="020B0600070205080204" pitchFamily="34" charset="-128"/>
                <a:cs typeface="+mn-cs"/>
              </a:endParaRPr>
            </a:p>
          </p:txBody>
        </p:sp>
        <p:sp>
          <p:nvSpPr>
            <p:cNvPr id="52" name="TextBox 51"/>
            <p:cNvSpPr txBox="1"/>
            <p:nvPr/>
          </p:nvSpPr>
          <p:spPr>
            <a:xfrm>
              <a:off x="7516144" y="2572119"/>
              <a:ext cx="925398" cy="30802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User Apps</a:t>
              </a:r>
            </a:p>
          </p:txBody>
        </p:sp>
      </p:grpSp>
      <p:grpSp>
        <p:nvGrpSpPr>
          <p:cNvPr id="23560" name="Group 8"/>
          <p:cNvGrpSpPr>
            <a:grpSpLocks/>
          </p:cNvGrpSpPr>
          <p:nvPr/>
        </p:nvGrpSpPr>
        <p:grpSpPr bwMode="auto">
          <a:xfrm>
            <a:off x="4523062" y="6381998"/>
            <a:ext cx="1270664" cy="307727"/>
            <a:chOff x="7106093" y="3146129"/>
            <a:chExt cx="1270507" cy="307777"/>
          </a:xfrm>
        </p:grpSpPr>
        <p:sp>
          <p:nvSpPr>
            <p:cNvPr id="49" name="Rounded Rectangle 48"/>
            <p:cNvSpPr>
              <a:spLocks noChangeArrowheads="1"/>
            </p:cNvSpPr>
            <p:nvPr/>
          </p:nvSpPr>
          <p:spPr bwMode="auto">
            <a:xfrm>
              <a:off x="7105819" y="3215742"/>
              <a:ext cx="457144" cy="220699"/>
            </a:xfrm>
            <a:prstGeom prst="roundRect">
              <a:avLst>
                <a:gd name="adj" fmla="val 16667"/>
              </a:avLst>
            </a:prstGeom>
            <a:solidFill>
              <a:srgbClr val="604A7B"/>
            </a:soli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endParaRPr lang="en-US" sz="1800" kern="0" dirty="0">
                <a:solidFill>
                  <a:prstClr val="white">
                    <a:lumMod val="85000"/>
                  </a:prstClr>
                </a:solidFill>
                <a:latin typeface="Calibri"/>
                <a:ea typeface="MS PGothic" panose="020B0600070205080204" pitchFamily="34" charset="-128"/>
                <a:cs typeface="+mn-cs"/>
              </a:endParaRPr>
            </a:p>
          </p:txBody>
        </p:sp>
        <p:sp>
          <p:nvSpPr>
            <p:cNvPr id="50" name="TextBox 49"/>
            <p:cNvSpPr txBox="1"/>
            <p:nvPr/>
          </p:nvSpPr>
          <p:spPr>
            <a:xfrm>
              <a:off x="7562963" y="3145881"/>
              <a:ext cx="814286" cy="30802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Planning</a:t>
              </a:r>
            </a:p>
          </p:txBody>
        </p:sp>
      </p:grpSp>
      <p:grpSp>
        <p:nvGrpSpPr>
          <p:cNvPr id="23561" name="Group 9"/>
          <p:cNvGrpSpPr>
            <a:grpSpLocks/>
          </p:cNvGrpSpPr>
          <p:nvPr/>
        </p:nvGrpSpPr>
        <p:grpSpPr bwMode="auto">
          <a:xfrm>
            <a:off x="5995475" y="6381750"/>
            <a:ext cx="1462088" cy="307975"/>
            <a:chOff x="6894287" y="3684332"/>
            <a:chExt cx="1461907" cy="308025"/>
          </a:xfrm>
        </p:grpSpPr>
        <p:sp>
          <p:nvSpPr>
            <p:cNvPr id="47" name="Rounded Rectangle 46"/>
            <p:cNvSpPr>
              <a:spLocks noChangeArrowheads="1"/>
            </p:cNvSpPr>
            <p:nvPr/>
          </p:nvSpPr>
          <p:spPr bwMode="auto">
            <a:xfrm>
              <a:off x="6894287" y="3731965"/>
              <a:ext cx="457143" cy="220699"/>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endParaRPr lang="en-US" sz="1600" kern="0" dirty="0">
                <a:solidFill>
                  <a:prstClr val="white">
                    <a:lumMod val="85000"/>
                  </a:prstClr>
                </a:solidFill>
                <a:latin typeface="Calibri"/>
                <a:ea typeface="MS PGothic" panose="020B0600070205080204" pitchFamily="34" charset="-128"/>
                <a:cs typeface="+mn-cs"/>
              </a:endParaRPr>
            </a:p>
          </p:txBody>
        </p:sp>
        <p:sp>
          <p:nvSpPr>
            <p:cNvPr id="48" name="TextBox 47"/>
            <p:cNvSpPr txBox="1"/>
            <p:nvPr/>
          </p:nvSpPr>
          <p:spPr>
            <a:xfrm>
              <a:off x="7351430" y="3684332"/>
              <a:ext cx="1004764" cy="30802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Developing</a:t>
              </a:r>
            </a:p>
          </p:txBody>
        </p:sp>
      </p:grpSp>
      <p:sp>
        <p:nvSpPr>
          <p:cNvPr id="23562" name="Can 5"/>
          <p:cNvSpPr>
            <a:spLocks noChangeArrowheads="1"/>
          </p:cNvSpPr>
          <p:nvPr/>
        </p:nvSpPr>
        <p:spPr bwMode="auto">
          <a:xfrm>
            <a:off x="1765300" y="5754688"/>
            <a:ext cx="4095750" cy="627062"/>
          </a:xfrm>
          <a:prstGeom prst="can">
            <a:avLst>
              <a:gd name="adj" fmla="val 25000"/>
            </a:avLst>
          </a:prstGeom>
          <a:solidFill>
            <a:srgbClr val="1E56BD"/>
          </a:solidFill>
          <a:ln w="9525">
            <a:solidFill>
              <a:srgbClr val="1E56BD"/>
            </a:solidFill>
            <a:round/>
            <a:headEnd/>
            <a:tailEnd/>
          </a:ln>
        </p:spPr>
        <p:txBody>
          <a:bodyPr anchor="ctr"/>
          <a:lstStyle/>
          <a:p>
            <a:pPr algn="ctr" defTabSz="457200" eaLnBrk="1" hangingPunct="1"/>
            <a:r>
              <a:rPr lang="en-US" sz="1800" dirty="0" smtClean="0">
                <a:solidFill>
                  <a:srgbClr val="D9D9D9"/>
                </a:solidFill>
                <a:latin typeface="Calibri" charset="0"/>
              </a:rPr>
              <a:t>MySQL                                                              </a:t>
            </a:r>
            <a:r>
              <a:rPr lang="en-US" sz="1200" dirty="0" smtClean="0">
                <a:solidFill>
                  <a:srgbClr val="D9D9D9"/>
                </a:solidFill>
                <a:latin typeface="Calibri" charset="0"/>
              </a:rPr>
              <a:t>(</a:t>
            </a:r>
            <a:r>
              <a:rPr lang="en-US" sz="1200" dirty="0">
                <a:solidFill>
                  <a:srgbClr val="D9D9D9"/>
                </a:solidFill>
                <a:latin typeface="Calibri" charset="0"/>
              </a:rPr>
              <a:t>Lattice: </a:t>
            </a:r>
            <a:r>
              <a:rPr lang="en-US" sz="1200" dirty="0" err="1">
                <a:solidFill>
                  <a:srgbClr val="D9D9D9"/>
                </a:solidFill>
                <a:latin typeface="Calibri" charset="0"/>
              </a:rPr>
              <a:t>geo+strength</a:t>
            </a:r>
            <a:r>
              <a:rPr lang="en-US" sz="1200" dirty="0">
                <a:solidFill>
                  <a:srgbClr val="D9D9D9"/>
                </a:solidFill>
                <a:latin typeface="Calibri" charset="0"/>
              </a:rPr>
              <a:t>, Model: TWISS, T-Matrix, Close Orbit, …)</a:t>
            </a:r>
          </a:p>
        </p:txBody>
      </p:sp>
      <p:sp>
        <p:nvSpPr>
          <p:cNvPr id="12" name="Rounded Rectangle 11"/>
          <p:cNvSpPr>
            <a:spLocks noChangeArrowheads="1"/>
          </p:cNvSpPr>
          <p:nvPr/>
        </p:nvSpPr>
        <p:spPr bwMode="auto">
          <a:xfrm>
            <a:off x="1762125" y="5106988"/>
            <a:ext cx="4092575" cy="303212"/>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a:solidFill>
                  <a:prstClr val="white">
                    <a:lumMod val="85000"/>
                  </a:prstClr>
                </a:solidFill>
                <a:latin typeface="Calibri"/>
                <a:ea typeface="MS PGothic" panose="020B0600070205080204" pitchFamily="34" charset="-128"/>
                <a:cs typeface="+mn-cs"/>
              </a:rPr>
              <a:t>Python Data API</a:t>
            </a:r>
          </a:p>
        </p:txBody>
      </p:sp>
      <p:cxnSp>
        <p:nvCxnSpPr>
          <p:cNvPr id="13" name="Straight Arrow Connector 12"/>
          <p:cNvCxnSpPr>
            <a:cxnSpLocks noChangeShapeType="1"/>
            <a:stCxn id="12" idx="2"/>
            <a:endCxn id="23562" idx="0"/>
          </p:cNvCxnSpPr>
          <p:nvPr/>
        </p:nvCxnSpPr>
        <p:spPr bwMode="auto">
          <a:xfrm>
            <a:off x="3808413" y="5410200"/>
            <a:ext cx="4762" cy="500063"/>
          </a:xfrm>
          <a:prstGeom prst="straightConnector1">
            <a:avLst/>
          </a:prstGeom>
          <a:noFill/>
          <a:ln w="25400">
            <a:solidFill>
              <a:srgbClr val="1E56BD"/>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3813175" y="4224338"/>
            <a:ext cx="0" cy="182562"/>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ectangle 15"/>
          <p:cNvSpPr>
            <a:spLocks noChangeArrowheads="1"/>
          </p:cNvSpPr>
          <p:nvPr/>
        </p:nvSpPr>
        <p:spPr bwMode="auto">
          <a:xfrm>
            <a:off x="1646238" y="4059238"/>
            <a:ext cx="4352925" cy="1606550"/>
          </a:xfrm>
          <a:prstGeom prst="rect">
            <a:avLst/>
          </a:prstGeom>
          <a:noFill/>
          <a:ln w="9525">
            <a:solidFill>
              <a:srgbClr val="4A7EBB"/>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eaLnBrk="1" fontAlgn="auto" hangingPunct="1">
              <a:spcBef>
                <a:spcPts val="0"/>
              </a:spcBef>
              <a:spcAft>
                <a:spcPts val="0"/>
              </a:spcAft>
              <a:defRPr/>
            </a:pPr>
            <a:endParaRPr lang="en-US" sz="1800" kern="0">
              <a:solidFill>
                <a:prstClr val="white"/>
              </a:solidFill>
              <a:latin typeface="Calibri"/>
              <a:ea typeface="MS PGothic" panose="020B0600070205080204" pitchFamily="34" charset="-128"/>
              <a:cs typeface="+mn-cs"/>
            </a:endParaRPr>
          </a:p>
        </p:txBody>
      </p:sp>
      <p:sp>
        <p:nvSpPr>
          <p:cNvPr id="17" name="Rectangle 16"/>
          <p:cNvSpPr/>
          <p:nvPr/>
        </p:nvSpPr>
        <p:spPr bwMode="auto">
          <a:xfrm>
            <a:off x="3894138" y="5583238"/>
            <a:ext cx="1473200" cy="127000"/>
          </a:xfrm>
          <a:prstGeom prst="rect">
            <a:avLst/>
          </a:prstGeom>
          <a:solidFill>
            <a:sysClr val="window" lastClr="FFFFFF">
              <a:lumMod val="95000"/>
            </a:sysClr>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sz="1800" kern="0">
              <a:solidFill>
                <a:prstClr val="white"/>
              </a:solidFill>
              <a:latin typeface="Calibri"/>
              <a:ea typeface="MS PGothic" panose="020B0600070205080204" pitchFamily="34" charset="-128"/>
              <a:cs typeface="+mn-cs"/>
            </a:endParaRPr>
          </a:p>
        </p:txBody>
      </p:sp>
      <p:sp>
        <p:nvSpPr>
          <p:cNvPr id="18" name="TextBox 17"/>
          <p:cNvSpPr txBox="1"/>
          <p:nvPr/>
        </p:nvSpPr>
        <p:spPr bwMode="auto">
          <a:xfrm>
            <a:off x="3903663" y="5486400"/>
            <a:ext cx="1458912" cy="30797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Python-</a:t>
            </a:r>
            <a:r>
              <a:rPr lang="en-US" sz="1400" kern="0" dirty="0" err="1">
                <a:solidFill>
                  <a:prstClr val="black"/>
                </a:solidFill>
                <a:latin typeface="Calibri"/>
                <a:ea typeface="MS PGothic" panose="020B0600070205080204" pitchFamily="34" charset="-128"/>
                <a:cs typeface="+mn-cs"/>
              </a:rPr>
              <a:t>MySQLdb</a:t>
            </a:r>
            <a:endParaRPr lang="en-US" sz="1400" kern="0" dirty="0">
              <a:solidFill>
                <a:prstClr val="black"/>
              </a:solidFill>
              <a:latin typeface="Calibri"/>
              <a:ea typeface="MS PGothic" panose="020B0600070205080204" pitchFamily="34" charset="-128"/>
              <a:cs typeface="+mn-cs"/>
            </a:endParaRPr>
          </a:p>
        </p:txBody>
      </p:sp>
      <p:cxnSp>
        <p:nvCxnSpPr>
          <p:cNvPr id="19" name="Straight Arrow Connector 18"/>
          <p:cNvCxnSpPr>
            <a:cxnSpLocks noChangeShapeType="1"/>
          </p:cNvCxnSpPr>
          <p:nvPr/>
        </p:nvCxnSpPr>
        <p:spPr bwMode="auto">
          <a:xfrm flipV="1">
            <a:off x="3502025" y="3133725"/>
            <a:ext cx="0" cy="1096963"/>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 name="Rounded Rectangle 19"/>
          <p:cNvSpPr>
            <a:spLocks noChangeArrowheads="1"/>
          </p:cNvSpPr>
          <p:nvPr/>
        </p:nvSpPr>
        <p:spPr bwMode="auto">
          <a:xfrm>
            <a:off x="1090613" y="3551238"/>
            <a:ext cx="1724025" cy="376237"/>
          </a:xfrm>
          <a:prstGeom prst="roundRect">
            <a:avLst>
              <a:gd name="adj" fmla="val 16667"/>
            </a:avLst>
          </a:prstGeom>
          <a:solidFill>
            <a:srgbClr val="604A7B"/>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400" kern="0" dirty="0">
                <a:solidFill>
                  <a:prstClr val="white"/>
                </a:solidFill>
                <a:latin typeface="Calibri"/>
                <a:ea typeface="MS PGothic" panose="020B0600070205080204" pitchFamily="34" charset="-128"/>
                <a:cs typeface="+mn-cs"/>
              </a:rPr>
              <a:t>V4 </a:t>
            </a:r>
            <a:r>
              <a:rPr lang="en-US" sz="1400" kern="0" dirty="0" err="1">
                <a:solidFill>
                  <a:prstClr val="white"/>
                </a:solidFill>
                <a:latin typeface="Calibri"/>
                <a:ea typeface="MS PGothic" panose="020B0600070205080204" pitchFamily="34" charset="-128"/>
                <a:cs typeface="+mn-cs"/>
              </a:rPr>
              <a:t>channelRPC</a:t>
            </a:r>
            <a:r>
              <a:rPr lang="en-US" sz="1400" kern="0" dirty="0">
                <a:solidFill>
                  <a:prstClr val="white"/>
                </a:solidFill>
                <a:latin typeface="Calibri"/>
                <a:ea typeface="MS PGothic" panose="020B0600070205080204" pitchFamily="34" charset="-128"/>
                <a:cs typeface="+mn-cs"/>
              </a:rPr>
              <a:t> service</a:t>
            </a:r>
          </a:p>
        </p:txBody>
      </p:sp>
      <p:cxnSp>
        <p:nvCxnSpPr>
          <p:cNvPr id="21" name="Straight Arrow Connector 20"/>
          <p:cNvCxnSpPr>
            <a:cxnSpLocks noChangeShapeType="1"/>
            <a:endCxn id="20" idx="2"/>
          </p:cNvCxnSpPr>
          <p:nvPr/>
        </p:nvCxnSpPr>
        <p:spPr bwMode="auto">
          <a:xfrm flipV="1">
            <a:off x="1952625" y="3927475"/>
            <a:ext cx="0" cy="292100"/>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a:off x="1941513" y="4224338"/>
            <a:ext cx="2925762" cy="0"/>
          </a:xfrm>
          <a:prstGeom prst="line">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flipH="1" flipV="1">
            <a:off x="3808413" y="2706688"/>
            <a:ext cx="4762" cy="625475"/>
          </a:xfrm>
          <a:prstGeom prst="straightConnector1">
            <a:avLst/>
          </a:prstGeom>
          <a:noFill/>
          <a:ln w="25400">
            <a:solidFill>
              <a:srgbClr val="604A7B"/>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Arrow Connector 23"/>
          <p:cNvCxnSpPr>
            <a:cxnSpLocks noChangeShapeType="1"/>
          </p:cNvCxnSpPr>
          <p:nvPr/>
        </p:nvCxnSpPr>
        <p:spPr bwMode="auto">
          <a:xfrm flipV="1">
            <a:off x="1700213" y="2706688"/>
            <a:ext cx="0" cy="625475"/>
          </a:xfrm>
          <a:prstGeom prst="straightConnector1">
            <a:avLst/>
          </a:prstGeom>
          <a:noFill/>
          <a:ln w="25400">
            <a:solidFill>
              <a:srgbClr val="604A7B"/>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a:off x="1044575" y="3332163"/>
            <a:ext cx="3270250" cy="0"/>
          </a:xfrm>
          <a:prstGeom prst="line">
            <a:avLst/>
          </a:prstGeom>
          <a:noFill/>
          <a:ln w="25400">
            <a:solidFill>
              <a:srgbClr val="604A7B"/>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a:off x="1981200" y="3328988"/>
            <a:ext cx="0" cy="228600"/>
          </a:xfrm>
          <a:prstGeom prst="straightConnector1">
            <a:avLst/>
          </a:prstGeom>
          <a:noFill/>
          <a:ln w="25400">
            <a:solidFill>
              <a:srgbClr val="604A7B"/>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 name="Round Diagonal Corner Rectangle 26"/>
          <p:cNvSpPr/>
          <p:nvPr/>
        </p:nvSpPr>
        <p:spPr bwMode="auto">
          <a:xfrm>
            <a:off x="6750050" y="4356100"/>
            <a:ext cx="2125663" cy="1035050"/>
          </a:xfrm>
          <a:prstGeom prst="round2DiagRect">
            <a:avLst/>
          </a:prstGeom>
          <a:solidFill>
            <a:srgbClr val="1E56BD"/>
          </a:solidFill>
          <a:ln w="9525" cap="flat" cmpd="sng" algn="ctr">
            <a:solidFill>
              <a:sysClr val="window" lastClr="FFFFFF"/>
            </a:solidFill>
            <a:prstDash val="solid"/>
            <a:round/>
            <a:headEnd type="none" w="med" len="med"/>
            <a:tailEnd type="none" w="med" len="med"/>
          </a:ln>
          <a:effectLst/>
        </p:spPr>
        <p:txBody>
          <a:bodyPr anchor="ctr"/>
          <a:lstStyle/>
          <a:p>
            <a:pPr algn="ctr" defTabSz="457200" eaLnBrk="1" fontAlgn="auto" hangingPunct="1">
              <a:spcBef>
                <a:spcPts val="0"/>
              </a:spcBef>
              <a:spcAft>
                <a:spcPts val="0"/>
              </a:spcAft>
              <a:defRPr/>
            </a:pPr>
            <a:r>
              <a:rPr lang="en-US" sz="1800" kern="0" dirty="0" smtClean="0">
                <a:solidFill>
                  <a:srgbClr val="D9D9D9"/>
                </a:solidFill>
                <a:latin typeface="Arial" pitchFamily="-112" charset="0"/>
                <a:ea typeface="ＭＳ Ｐゴシック" pitchFamily="-112" charset="-128"/>
                <a:cs typeface="+mn-cs"/>
              </a:rPr>
              <a:t>Simulation</a:t>
            </a:r>
            <a:endParaRPr lang="en-US" sz="1800" kern="0" dirty="0">
              <a:solidFill>
                <a:srgbClr val="D9D9D9"/>
              </a:solidFill>
              <a:latin typeface="Arial" pitchFamily="-112" charset="0"/>
              <a:ea typeface="ＭＳ Ｐゴシック" pitchFamily="-112" charset="-128"/>
              <a:cs typeface="+mn-cs"/>
            </a:endParaRPr>
          </a:p>
          <a:p>
            <a:pPr algn="ctr" defTabSz="457200" eaLnBrk="1" fontAlgn="auto" hangingPunct="1">
              <a:spcBef>
                <a:spcPts val="0"/>
              </a:spcBef>
              <a:spcAft>
                <a:spcPts val="0"/>
              </a:spcAft>
              <a:defRPr/>
            </a:pPr>
            <a:r>
              <a:rPr lang="en-US" sz="1400" kern="0" dirty="0">
                <a:solidFill>
                  <a:srgbClr val="D9D9D9"/>
                </a:solidFill>
                <a:latin typeface="Arial" pitchFamily="-112" charset="0"/>
                <a:ea typeface="ＭＳ Ｐゴシック" pitchFamily="-112" charset="-128"/>
                <a:cs typeface="+mn-cs"/>
              </a:rPr>
              <a:t>(Tracy-III &amp; Elegant)</a:t>
            </a:r>
          </a:p>
        </p:txBody>
      </p:sp>
      <p:cxnSp>
        <p:nvCxnSpPr>
          <p:cNvPr id="28" name="Straight Arrow Connector 27"/>
          <p:cNvCxnSpPr>
            <a:cxnSpLocks noChangeShapeType="1"/>
            <a:stCxn id="16" idx="3"/>
          </p:cNvCxnSpPr>
          <p:nvPr/>
        </p:nvCxnSpPr>
        <p:spPr bwMode="auto">
          <a:xfrm>
            <a:off x="5999163" y="4862513"/>
            <a:ext cx="750887" cy="0"/>
          </a:xfrm>
          <a:prstGeom prst="straightConnector1">
            <a:avLst/>
          </a:prstGeom>
          <a:noFill/>
          <a:ln w="25400">
            <a:solidFill>
              <a:srgbClr val="4F81BD"/>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Straight Arrow Connector 28"/>
          <p:cNvCxnSpPr>
            <a:cxnSpLocks noChangeShapeType="1"/>
          </p:cNvCxnSpPr>
          <p:nvPr/>
        </p:nvCxnSpPr>
        <p:spPr bwMode="auto">
          <a:xfrm flipV="1">
            <a:off x="5438775" y="2727325"/>
            <a:ext cx="0" cy="411163"/>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0" name="TextBox 33"/>
          <p:cNvSpPr txBox="1">
            <a:spLocks noChangeArrowheads="1"/>
          </p:cNvSpPr>
          <p:nvPr/>
        </p:nvSpPr>
        <p:spPr bwMode="auto">
          <a:xfrm>
            <a:off x="5519738" y="2862263"/>
            <a:ext cx="758825" cy="276225"/>
          </a:xfrm>
          <a:prstGeom prst="rect">
            <a:avLst/>
          </a:prstGeom>
          <a:noFill/>
          <a:ln>
            <a:noFill/>
          </a:ln>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defTabSz="457200" eaLnBrk="1" fontAlgn="auto" hangingPunct="1">
              <a:spcBef>
                <a:spcPts val="0"/>
              </a:spcBef>
              <a:spcAft>
                <a:spcPts val="0"/>
              </a:spcAft>
              <a:defRPr/>
            </a:pPr>
            <a:r>
              <a:rPr lang="en-US" sz="1200" kern="0" dirty="0" err="1" smtClean="0">
                <a:solidFill>
                  <a:prstClr val="black"/>
                </a:solidFill>
              </a:rPr>
              <a:t>RESTful</a:t>
            </a:r>
            <a:endParaRPr lang="en-US" sz="1200" kern="0" dirty="0">
              <a:solidFill>
                <a:prstClr val="black"/>
              </a:solidFill>
            </a:endParaRPr>
          </a:p>
        </p:txBody>
      </p:sp>
      <p:cxnSp>
        <p:nvCxnSpPr>
          <p:cNvPr id="31" name="Straight Arrow Connector 30"/>
          <p:cNvCxnSpPr>
            <a:cxnSpLocks noChangeShapeType="1"/>
          </p:cNvCxnSpPr>
          <p:nvPr/>
        </p:nvCxnSpPr>
        <p:spPr bwMode="auto">
          <a:xfrm flipV="1">
            <a:off x="1196975" y="2733675"/>
            <a:ext cx="0" cy="411163"/>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flipV="1">
            <a:off x="2936875" y="2720975"/>
            <a:ext cx="0" cy="411163"/>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p:cNvCxnSpPr>
          <p:nvPr/>
        </p:nvCxnSpPr>
        <p:spPr bwMode="auto">
          <a:xfrm>
            <a:off x="1177925" y="3148013"/>
            <a:ext cx="5233988" cy="0"/>
          </a:xfrm>
          <a:prstGeom prst="line">
            <a:avLst/>
          </a:prstGeom>
          <a:noFill/>
          <a:ln w="25400">
            <a:solidFill>
              <a:srgbClr val="4F81BD"/>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4" name="Rounded Rectangle 33"/>
          <p:cNvSpPr>
            <a:spLocks noChangeArrowheads="1"/>
          </p:cNvSpPr>
          <p:nvPr/>
        </p:nvSpPr>
        <p:spPr bwMode="auto">
          <a:xfrm>
            <a:off x="431800" y="2198688"/>
            <a:ext cx="1930400" cy="522287"/>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Python Client</a:t>
            </a:r>
          </a:p>
          <a:p>
            <a:pPr algn="ctr" defTabSz="457200" eaLnBrk="1" fontAlgn="auto" hangingPunct="1">
              <a:spcBef>
                <a:spcPts val="0"/>
              </a:spcBef>
              <a:spcAft>
                <a:spcPts val="0"/>
              </a:spcAft>
              <a:defRPr/>
            </a:pPr>
            <a:endParaRPr lang="en-US" sz="1600" kern="0" dirty="0">
              <a:solidFill>
                <a:prstClr val="white">
                  <a:lumMod val="85000"/>
                </a:prstClr>
              </a:solidFill>
              <a:latin typeface="Calibri"/>
              <a:ea typeface="MS PGothic" panose="020B0600070205080204" pitchFamily="34" charset="-128"/>
              <a:cs typeface="+mn-cs"/>
            </a:endParaRPr>
          </a:p>
        </p:txBody>
      </p:sp>
      <p:sp>
        <p:nvSpPr>
          <p:cNvPr id="35" name="Rounded Rectangle 34"/>
          <p:cNvSpPr>
            <a:spLocks noChangeArrowheads="1"/>
          </p:cNvSpPr>
          <p:nvPr/>
        </p:nvSpPr>
        <p:spPr bwMode="auto">
          <a:xfrm>
            <a:off x="431800" y="1754188"/>
            <a:ext cx="1930400" cy="395287"/>
          </a:xfrm>
          <a:prstGeom prst="roundRect">
            <a:avLst>
              <a:gd name="adj" fmla="val 16667"/>
            </a:avLst>
          </a:prstGeom>
          <a:solidFill>
            <a:srgbClr val="77933C"/>
          </a:soli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r>
              <a:rPr lang="en-US" sz="1800" kern="0" dirty="0">
                <a:solidFill>
                  <a:prstClr val="white">
                    <a:lumMod val="85000"/>
                  </a:prstClr>
                </a:solidFill>
                <a:latin typeface="Calibri"/>
                <a:ea typeface="MS PGothic" panose="020B0600070205080204" pitchFamily="34" charset="-128"/>
                <a:cs typeface="+mn-cs"/>
              </a:rPr>
              <a:t>Scripting</a:t>
            </a:r>
          </a:p>
        </p:txBody>
      </p:sp>
      <p:sp>
        <p:nvSpPr>
          <p:cNvPr id="36" name="Rounded Rectangle 35"/>
          <p:cNvSpPr>
            <a:spLocks noChangeArrowheads="1"/>
          </p:cNvSpPr>
          <p:nvPr/>
        </p:nvSpPr>
        <p:spPr bwMode="auto">
          <a:xfrm>
            <a:off x="2460625" y="1778000"/>
            <a:ext cx="985838" cy="420688"/>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CSS/BOY</a:t>
            </a:r>
          </a:p>
        </p:txBody>
      </p:sp>
      <p:sp>
        <p:nvSpPr>
          <p:cNvPr id="37" name="Rounded Rectangle 36"/>
          <p:cNvSpPr>
            <a:spLocks noChangeArrowheads="1"/>
          </p:cNvSpPr>
          <p:nvPr/>
        </p:nvSpPr>
        <p:spPr bwMode="auto">
          <a:xfrm>
            <a:off x="2460625" y="2198688"/>
            <a:ext cx="2038350" cy="527050"/>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Java Client</a:t>
            </a:r>
          </a:p>
          <a:p>
            <a:pPr algn="ctr" defTabSz="457200" eaLnBrk="1" fontAlgn="auto" hangingPunct="1">
              <a:spcBef>
                <a:spcPts val="0"/>
              </a:spcBef>
              <a:spcAft>
                <a:spcPts val="0"/>
              </a:spcAft>
              <a:defRPr/>
            </a:pPr>
            <a:endParaRPr lang="en-US" sz="1600" kern="0" dirty="0">
              <a:solidFill>
                <a:prstClr val="white">
                  <a:lumMod val="85000"/>
                </a:prstClr>
              </a:solidFill>
              <a:latin typeface="Calibri"/>
              <a:ea typeface="MS PGothic" panose="020B0600070205080204" pitchFamily="34" charset="-128"/>
              <a:cs typeface="+mn-cs"/>
            </a:endParaRPr>
          </a:p>
        </p:txBody>
      </p:sp>
      <p:sp>
        <p:nvSpPr>
          <p:cNvPr id="38" name="Rounded Rectangle 37"/>
          <p:cNvSpPr>
            <a:spLocks noChangeArrowheads="1"/>
          </p:cNvSpPr>
          <p:nvPr/>
        </p:nvSpPr>
        <p:spPr bwMode="auto">
          <a:xfrm>
            <a:off x="3478213" y="1690688"/>
            <a:ext cx="985837" cy="495300"/>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Others</a:t>
            </a:r>
          </a:p>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a:t>
            </a:r>
            <a:r>
              <a:rPr lang="en-US" sz="1600" kern="0" dirty="0" err="1">
                <a:solidFill>
                  <a:prstClr val="white">
                    <a:lumMod val="85000"/>
                  </a:prstClr>
                </a:solidFill>
                <a:latin typeface="Calibri"/>
                <a:ea typeface="MS PGothic" panose="020B0600070205080204" pitchFamily="34" charset="-128"/>
                <a:cs typeface="+mn-cs"/>
              </a:rPr>
              <a:t>Matlab</a:t>
            </a:r>
            <a:r>
              <a:rPr lang="en-US" sz="1600" kern="0" dirty="0">
                <a:solidFill>
                  <a:prstClr val="white">
                    <a:lumMod val="85000"/>
                  </a:prstClr>
                </a:solidFill>
                <a:latin typeface="Calibri"/>
                <a:ea typeface="MS PGothic" panose="020B0600070205080204" pitchFamily="34" charset="-128"/>
                <a:cs typeface="+mn-cs"/>
              </a:rPr>
              <a:t>)</a:t>
            </a:r>
          </a:p>
        </p:txBody>
      </p:sp>
      <p:sp>
        <p:nvSpPr>
          <p:cNvPr id="39" name="Rounded Rectangle 38"/>
          <p:cNvSpPr>
            <a:spLocks noChangeArrowheads="1"/>
          </p:cNvSpPr>
          <p:nvPr/>
        </p:nvSpPr>
        <p:spPr bwMode="auto">
          <a:xfrm>
            <a:off x="4657725" y="2332038"/>
            <a:ext cx="1706563" cy="373062"/>
          </a:xfrm>
          <a:prstGeom prst="roundRect">
            <a:avLst>
              <a:gd name="adj" fmla="val 16667"/>
            </a:avLst>
          </a:prstGeom>
          <a:solidFill>
            <a:srgbClr val="77933C"/>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Browsers</a:t>
            </a:r>
          </a:p>
        </p:txBody>
      </p:sp>
      <p:sp>
        <p:nvSpPr>
          <p:cNvPr id="40" name="Rounded Rectangle 39"/>
          <p:cNvSpPr>
            <a:spLocks noChangeArrowheads="1"/>
          </p:cNvSpPr>
          <p:nvPr/>
        </p:nvSpPr>
        <p:spPr bwMode="auto">
          <a:xfrm>
            <a:off x="2460625" y="2490788"/>
            <a:ext cx="920750" cy="236537"/>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RESTful</a:t>
            </a:r>
            <a:endParaRPr lang="en-US" sz="1800" kern="0" dirty="0">
              <a:solidFill>
                <a:prstClr val="white">
                  <a:lumMod val="85000"/>
                </a:prstClr>
              </a:solidFill>
              <a:latin typeface="Calibri"/>
              <a:ea typeface="MS PGothic" panose="020B0600070205080204" pitchFamily="34" charset="-128"/>
              <a:cs typeface="+mn-cs"/>
            </a:endParaRPr>
          </a:p>
        </p:txBody>
      </p:sp>
      <p:sp>
        <p:nvSpPr>
          <p:cNvPr id="41" name="Rounded Rectangle 40"/>
          <p:cNvSpPr>
            <a:spLocks noChangeArrowheads="1"/>
          </p:cNvSpPr>
          <p:nvPr/>
        </p:nvSpPr>
        <p:spPr bwMode="auto">
          <a:xfrm>
            <a:off x="3402013" y="2484438"/>
            <a:ext cx="1085850" cy="236537"/>
          </a:xfrm>
          <a:prstGeom prst="roundRect">
            <a:avLst>
              <a:gd name="adj" fmla="val 16667"/>
            </a:avLst>
          </a:prstGeom>
          <a:solidFill>
            <a:srgbClr val="604A7B"/>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pvAccess</a:t>
            </a:r>
            <a:endParaRPr lang="en-US" sz="1800" kern="0" dirty="0">
              <a:solidFill>
                <a:prstClr val="white">
                  <a:lumMod val="85000"/>
                </a:prstClr>
              </a:solidFill>
              <a:latin typeface="Calibri"/>
              <a:ea typeface="MS PGothic" panose="020B0600070205080204" pitchFamily="34" charset="-128"/>
              <a:cs typeface="+mn-cs"/>
            </a:endParaRPr>
          </a:p>
        </p:txBody>
      </p:sp>
      <p:sp>
        <p:nvSpPr>
          <p:cNvPr id="42" name="Rounded Rectangle 41"/>
          <p:cNvSpPr>
            <a:spLocks noChangeArrowheads="1"/>
          </p:cNvSpPr>
          <p:nvPr/>
        </p:nvSpPr>
        <p:spPr bwMode="auto">
          <a:xfrm>
            <a:off x="434975" y="2484438"/>
            <a:ext cx="800100" cy="236537"/>
          </a:xfrm>
          <a:prstGeom prst="roundRect">
            <a:avLst>
              <a:gd name="adj" fmla="val 16667"/>
            </a:avLst>
          </a:prstGeom>
          <a:solidFill>
            <a:srgbClr val="953735"/>
          </a:solidFill>
          <a:ln w="9525">
            <a:solidFill>
              <a:srgbClr val="FFFFFF"/>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RESTful</a:t>
            </a:r>
            <a:endParaRPr lang="en-US" sz="1800" kern="0" dirty="0">
              <a:solidFill>
                <a:prstClr val="white">
                  <a:lumMod val="85000"/>
                </a:prstClr>
              </a:solidFill>
              <a:latin typeface="Calibri"/>
              <a:ea typeface="MS PGothic" panose="020B0600070205080204" pitchFamily="34" charset="-128"/>
              <a:cs typeface="+mn-cs"/>
            </a:endParaRPr>
          </a:p>
        </p:txBody>
      </p:sp>
      <p:sp>
        <p:nvSpPr>
          <p:cNvPr id="43" name="Rounded Rectangle 42"/>
          <p:cNvSpPr>
            <a:spLocks noChangeArrowheads="1"/>
          </p:cNvSpPr>
          <p:nvPr/>
        </p:nvSpPr>
        <p:spPr bwMode="auto">
          <a:xfrm>
            <a:off x="1270000" y="2484438"/>
            <a:ext cx="1057275" cy="236537"/>
          </a:xfrm>
          <a:prstGeom prst="roundRect">
            <a:avLst>
              <a:gd name="adj" fmla="val 16667"/>
            </a:avLst>
          </a:prstGeom>
          <a:solidFill>
            <a:srgbClr val="604A7B"/>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pvAccess</a:t>
            </a:r>
            <a:endParaRPr lang="en-US" sz="1800" kern="0" dirty="0">
              <a:solidFill>
                <a:prstClr val="white">
                  <a:lumMod val="85000"/>
                </a:prstClr>
              </a:solidFill>
              <a:latin typeface="Calibri"/>
              <a:ea typeface="MS PGothic" panose="020B0600070205080204" pitchFamily="34" charset="-128"/>
              <a:cs typeface="+mn-cs"/>
            </a:endParaRPr>
          </a:p>
        </p:txBody>
      </p:sp>
      <p:sp>
        <p:nvSpPr>
          <p:cNvPr id="44" name="TextBox 43"/>
          <p:cNvSpPr txBox="1"/>
          <p:nvPr/>
        </p:nvSpPr>
        <p:spPr bwMode="auto">
          <a:xfrm>
            <a:off x="1093788" y="3273425"/>
            <a:ext cx="846137" cy="307975"/>
          </a:xfrm>
          <a:prstGeom prst="rect">
            <a:avLst/>
          </a:prstGeom>
          <a:noFill/>
        </p:spPr>
        <p:txBody>
          <a:bodyPr wrap="none">
            <a:spAutoFit/>
          </a:bodyPr>
          <a:lstStyle/>
          <a:p>
            <a:pPr defTabSz="457200" eaLnBrk="1" fontAlgn="auto" hangingPunct="1">
              <a:spcBef>
                <a:spcPts val="0"/>
              </a:spcBef>
              <a:spcAft>
                <a:spcPts val="0"/>
              </a:spcAft>
              <a:defRPr/>
            </a:pPr>
            <a:r>
              <a:rPr lang="en-US" sz="1400" kern="0" dirty="0" err="1">
                <a:solidFill>
                  <a:prstClr val="black"/>
                </a:solidFill>
                <a:latin typeface="Calibri"/>
                <a:ea typeface="MS PGothic" panose="020B0600070205080204" pitchFamily="34" charset="-128"/>
                <a:cs typeface="+mn-cs"/>
              </a:rPr>
              <a:t>pvAccess</a:t>
            </a:r>
            <a:endParaRPr lang="en-US" sz="1400" kern="0" dirty="0">
              <a:solidFill>
                <a:prstClr val="black"/>
              </a:solidFill>
              <a:latin typeface="Calibri"/>
              <a:ea typeface="MS PGothic" panose="020B0600070205080204" pitchFamily="34" charset="-128"/>
              <a:cs typeface="+mn-cs"/>
            </a:endParaRPr>
          </a:p>
        </p:txBody>
      </p:sp>
      <p:sp>
        <p:nvSpPr>
          <p:cNvPr id="45" name="Rounded Rectangle 44"/>
          <p:cNvSpPr>
            <a:spLocks noChangeArrowheads="1"/>
          </p:cNvSpPr>
          <p:nvPr/>
        </p:nvSpPr>
        <p:spPr bwMode="auto">
          <a:xfrm>
            <a:off x="1747838" y="4797425"/>
            <a:ext cx="4092575" cy="301625"/>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a:solidFill>
                  <a:prstClr val="white">
                    <a:lumMod val="85000"/>
                  </a:prstClr>
                </a:solidFill>
                <a:latin typeface="Calibri"/>
                <a:ea typeface="MS PGothic" panose="020B0600070205080204" pitchFamily="34" charset="-128"/>
                <a:cs typeface="+mn-cs"/>
              </a:rPr>
              <a:t>Data Processing API</a:t>
            </a:r>
          </a:p>
        </p:txBody>
      </p:sp>
      <p:sp>
        <p:nvSpPr>
          <p:cNvPr id="46" name="Rounded Rectangle 45"/>
          <p:cNvSpPr>
            <a:spLocks noChangeArrowheads="1"/>
          </p:cNvSpPr>
          <p:nvPr/>
        </p:nvSpPr>
        <p:spPr bwMode="auto">
          <a:xfrm>
            <a:off x="1747838" y="4494213"/>
            <a:ext cx="4092575" cy="303212"/>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Django</a:t>
            </a:r>
            <a:endParaRPr lang="en-US" sz="1800" kern="0" dirty="0">
              <a:solidFill>
                <a:prstClr val="white">
                  <a:lumMod val="85000"/>
                </a:prstClr>
              </a:solidFill>
              <a:latin typeface="Calibri"/>
              <a:ea typeface="MS PGothic" panose="020B0600070205080204" pitchFamily="34" charset="-128"/>
              <a:cs typeface="+mn-cs"/>
            </a:endParaRPr>
          </a:p>
        </p:txBody>
      </p:sp>
      <p:sp>
        <p:nvSpPr>
          <p:cNvPr id="55" name="Rounded Rectangle 54"/>
          <p:cNvSpPr>
            <a:spLocks noChangeArrowheads="1"/>
          </p:cNvSpPr>
          <p:nvPr/>
        </p:nvSpPr>
        <p:spPr bwMode="auto">
          <a:xfrm>
            <a:off x="4874694" y="4109495"/>
            <a:ext cx="915782" cy="219075"/>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r>
              <a:rPr lang="en-US" sz="1600" kern="0" dirty="0" smtClean="0">
                <a:solidFill>
                  <a:prstClr val="white">
                    <a:lumMod val="85000"/>
                  </a:prstClr>
                </a:solidFill>
                <a:latin typeface="Calibri"/>
                <a:ea typeface="MS PGothic" panose="020B0600070205080204" pitchFamily="34" charset="-128"/>
                <a:cs typeface="+mn-cs"/>
              </a:rPr>
              <a:t>HTML</a:t>
            </a:r>
            <a:endParaRPr lang="en-US" sz="1600" kern="0" dirty="0">
              <a:solidFill>
                <a:prstClr val="white">
                  <a:lumMod val="85000"/>
                </a:prstClr>
              </a:solidFill>
              <a:latin typeface="Calibri"/>
              <a:ea typeface="MS PGothic" panose="020B0600070205080204" pitchFamily="34" charset="-128"/>
              <a:cs typeface="+mn-cs"/>
            </a:endParaRPr>
          </a:p>
        </p:txBody>
      </p:sp>
    </p:spTree>
    <p:extLst>
      <p:ext uri="{BB962C8B-B14F-4D97-AF65-F5344CB8AC3E}">
        <p14:creationId xmlns:p14="http://schemas.microsoft.com/office/powerpoint/2010/main" val="194690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3" presetClass="entr" presetSubtype="1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par>
                                <p:cTn id="20" presetID="3"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linds(horizontal)">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1" grpId="0" animBg="1"/>
      <p:bldP spid="43" grpId="0" animBg="1"/>
      <p:bldP spid="4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dirty="0" err="1"/>
              <a:t>RESTful</a:t>
            </a:r>
            <a:r>
              <a:rPr lang="en-US" dirty="0"/>
              <a:t> based Middle Layer Services</a:t>
            </a:r>
            <a:endParaRPr lang="en-US" dirty="0">
              <a:latin typeface="Arial" charset="0"/>
              <a:ea typeface="MS PGothic" charset="0"/>
            </a:endParaRPr>
          </a:p>
        </p:txBody>
      </p:sp>
      <p:sp>
        <p:nvSpPr>
          <p:cNvPr id="8" name="Content Placeholder 2"/>
          <p:cNvSpPr>
            <a:spLocks noGrp="1"/>
          </p:cNvSpPr>
          <p:nvPr>
            <p:ph idx="1"/>
          </p:nvPr>
        </p:nvSpPr>
        <p:spPr>
          <a:xfrm>
            <a:off x="112182" y="1043515"/>
            <a:ext cx="8851901" cy="5422900"/>
          </a:xfrm>
        </p:spPr>
        <p:txBody>
          <a:bodyPr>
            <a:normAutofit fontScale="92500" lnSpcReduction="20000"/>
          </a:bodyPr>
          <a:lstStyle/>
          <a:p>
            <a:r>
              <a:rPr lang="en-GB" dirty="0">
                <a:latin typeface="Arial" charset="0"/>
                <a:ea typeface="MS PGothic" charset="0"/>
              </a:rPr>
              <a:t>Service implemented under </a:t>
            </a:r>
            <a:r>
              <a:rPr lang="en-GB" dirty="0" err="1">
                <a:latin typeface="Arial" charset="0"/>
                <a:ea typeface="MS PGothic" charset="0"/>
              </a:rPr>
              <a:t>Django</a:t>
            </a:r>
            <a:r>
              <a:rPr lang="en-GB" dirty="0">
                <a:latin typeface="Arial" charset="0"/>
                <a:ea typeface="MS PGothic" charset="0"/>
              </a:rPr>
              <a:t> framework</a:t>
            </a:r>
          </a:p>
          <a:p>
            <a:pPr lvl="1"/>
            <a:r>
              <a:rPr lang="en-GB" dirty="0">
                <a:latin typeface="Arial" charset="0"/>
                <a:ea typeface="MS PGothic" charset="0"/>
              </a:rPr>
              <a:t>Provide REST service interface</a:t>
            </a:r>
          </a:p>
          <a:p>
            <a:pPr lvl="2"/>
            <a:r>
              <a:rPr lang="en-GB" dirty="0">
                <a:latin typeface="Arial" charset="0"/>
                <a:ea typeface="MS PGothic" charset="0"/>
              </a:rPr>
              <a:t>Currently, support </a:t>
            </a:r>
            <a:r>
              <a:rPr lang="en-GB" dirty="0" err="1" smtClean="0">
                <a:latin typeface="Arial" charset="0"/>
                <a:ea typeface="MS PGothic" charset="0"/>
              </a:rPr>
              <a:t>RESTful</a:t>
            </a:r>
            <a:r>
              <a:rPr lang="en-GB" dirty="0" smtClean="0">
                <a:latin typeface="Arial" charset="0"/>
                <a:ea typeface="MS PGothic" charset="0"/>
              </a:rPr>
              <a:t> GET </a:t>
            </a:r>
            <a:r>
              <a:rPr lang="en-GB" dirty="0">
                <a:latin typeface="Arial" charset="0"/>
                <a:ea typeface="MS PGothic" charset="0"/>
              </a:rPr>
              <a:t>&amp; POST </a:t>
            </a:r>
            <a:endParaRPr lang="en-GB" dirty="0" smtClean="0">
              <a:latin typeface="Arial" charset="0"/>
              <a:ea typeface="MS PGothic" charset="0"/>
            </a:endParaRPr>
          </a:p>
          <a:p>
            <a:pPr lvl="1"/>
            <a:r>
              <a:rPr lang="en-GB" dirty="0" smtClean="0">
                <a:latin typeface="Arial" charset="0"/>
                <a:ea typeface="MS PGothic" charset="0"/>
              </a:rPr>
              <a:t>3 lattice deck acceptable</a:t>
            </a:r>
          </a:p>
          <a:p>
            <a:pPr lvl="2"/>
            <a:r>
              <a:rPr lang="en-GB" dirty="0" smtClean="0">
                <a:latin typeface="Arial" charset="0"/>
                <a:ea typeface="MS PGothic" charset="0"/>
              </a:rPr>
              <a:t>Predefined tab-separated plain lattice</a:t>
            </a:r>
          </a:p>
          <a:p>
            <a:pPr lvl="2"/>
            <a:r>
              <a:rPr lang="en-GB" dirty="0" smtClean="0">
                <a:latin typeface="Arial" charset="0"/>
                <a:ea typeface="MS PGothic" charset="0"/>
              </a:rPr>
              <a:t>Tracy-3 </a:t>
            </a:r>
          </a:p>
          <a:p>
            <a:pPr lvl="2"/>
            <a:r>
              <a:rPr lang="en-GB" dirty="0" smtClean="0">
                <a:latin typeface="Arial" charset="0"/>
                <a:ea typeface="MS PGothic" charset="0"/>
              </a:rPr>
              <a:t>Elegant</a:t>
            </a:r>
          </a:p>
          <a:p>
            <a:pPr lvl="1"/>
            <a:r>
              <a:rPr lang="en-GB" dirty="0" smtClean="0">
                <a:latin typeface="Arial" charset="0"/>
                <a:ea typeface="MS PGothic" charset="0"/>
              </a:rPr>
              <a:t>2 simulation codes support by server</a:t>
            </a:r>
          </a:p>
          <a:p>
            <a:pPr lvl="2"/>
            <a:r>
              <a:rPr lang="en-GB" dirty="0" smtClean="0">
                <a:latin typeface="Arial" charset="0"/>
                <a:ea typeface="MS PGothic" charset="0"/>
              </a:rPr>
              <a:t>Tracy-3 &amp; elegant</a:t>
            </a:r>
            <a:endParaRPr lang="en-GB" dirty="0">
              <a:latin typeface="Arial" charset="0"/>
              <a:ea typeface="MS PGothic" charset="0"/>
            </a:endParaRPr>
          </a:p>
          <a:p>
            <a:pPr lvl="1"/>
            <a:r>
              <a:rPr lang="en-US" dirty="0" smtClean="0">
                <a:latin typeface="Arial"/>
                <a:ea typeface="Osaka" charset="0"/>
                <a:cs typeface="Arial"/>
              </a:rPr>
              <a:t>Client </a:t>
            </a:r>
            <a:r>
              <a:rPr lang="en-US" dirty="0">
                <a:latin typeface="Arial"/>
                <a:ea typeface="Osaka" charset="0"/>
                <a:cs typeface="Arial"/>
              </a:rPr>
              <a:t>support</a:t>
            </a:r>
          </a:p>
          <a:p>
            <a:pPr lvl="2"/>
            <a:r>
              <a:rPr lang="en-US" dirty="0">
                <a:latin typeface="Arial"/>
                <a:ea typeface="Osaka" charset="0"/>
                <a:cs typeface="Arial"/>
              </a:rPr>
              <a:t>Python library</a:t>
            </a:r>
          </a:p>
          <a:p>
            <a:pPr lvl="2"/>
            <a:r>
              <a:rPr lang="en-US" dirty="0" smtClean="0">
                <a:latin typeface="Arial"/>
                <a:ea typeface="Osaka" charset="0"/>
                <a:cs typeface="Arial"/>
              </a:rPr>
              <a:t>Web UI</a:t>
            </a:r>
          </a:p>
          <a:p>
            <a:pPr lvl="1"/>
            <a:r>
              <a:rPr lang="en-GB" dirty="0" smtClean="0">
                <a:latin typeface="Arial" charset="0"/>
                <a:ea typeface="MS PGothic" charset="0"/>
              </a:rPr>
              <a:t>MySQL as RDB backend</a:t>
            </a:r>
          </a:p>
          <a:p>
            <a:pPr lvl="1"/>
            <a:r>
              <a:rPr lang="en-GB" dirty="0" smtClean="0">
                <a:latin typeface="Arial" charset="0"/>
                <a:ea typeface="MS PGothic" charset="0"/>
              </a:rPr>
              <a:t>V4 </a:t>
            </a:r>
            <a:r>
              <a:rPr lang="en-GB" dirty="0">
                <a:latin typeface="Arial" charset="0"/>
                <a:ea typeface="MS PGothic" charset="0"/>
              </a:rPr>
              <a:t>implementation has been planned on </a:t>
            </a:r>
            <a:r>
              <a:rPr lang="en-GB" dirty="0" smtClean="0">
                <a:latin typeface="Arial" charset="0"/>
                <a:ea typeface="MS PGothic" charset="0"/>
              </a:rPr>
              <a:t>top</a:t>
            </a:r>
            <a:endParaRPr lang="en-GB" dirty="0">
              <a:latin typeface="Arial" charset="0"/>
              <a:ea typeface="MS PGothic" charset="0"/>
            </a:endParaRPr>
          </a:p>
        </p:txBody>
      </p:sp>
    </p:spTree>
    <p:extLst>
      <p:ext uri="{BB962C8B-B14F-4D97-AF65-F5344CB8AC3E}">
        <p14:creationId xmlns:p14="http://schemas.microsoft.com/office/powerpoint/2010/main" val="417956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err="1"/>
              <a:t>RESTful</a:t>
            </a:r>
            <a:r>
              <a:rPr lang="en-US" dirty="0"/>
              <a:t> based Middle Layer Services</a:t>
            </a:r>
            <a:endParaRPr lang="en-US" dirty="0">
              <a:latin typeface="Arial" charset="0"/>
              <a:ea typeface="MS PGothic" charset="0"/>
            </a:endParaRPr>
          </a:p>
        </p:txBody>
      </p:sp>
      <p:sp>
        <p:nvSpPr>
          <p:cNvPr id="27650" name="Content Placeholder 2"/>
          <p:cNvSpPr>
            <a:spLocks noGrp="1"/>
          </p:cNvSpPr>
          <p:nvPr>
            <p:ph idx="1"/>
          </p:nvPr>
        </p:nvSpPr>
        <p:spPr>
          <a:xfrm>
            <a:off x="106363" y="933450"/>
            <a:ext cx="8610600" cy="4876800"/>
          </a:xfrm>
        </p:spPr>
        <p:txBody>
          <a:bodyPr/>
          <a:lstStyle/>
          <a:p>
            <a:r>
              <a:rPr lang="en-US" dirty="0" smtClean="0">
                <a:latin typeface="Arial" charset="0"/>
                <a:ea typeface="MS PGothic" charset="0"/>
              </a:rPr>
              <a:t>Lattice view</a:t>
            </a:r>
            <a:endParaRPr lang="en-US" dirty="0">
              <a:latin typeface="Arial" charset="0"/>
              <a:ea typeface="MS PGothic" charset="0"/>
            </a:endParaRPr>
          </a:p>
        </p:txBody>
      </p:sp>
      <p:sp>
        <p:nvSpPr>
          <p:cNvPr id="27651" name="Slide Number Placeholder 3"/>
          <p:cNvSpPr>
            <a:spLocks noGrp="1"/>
          </p:cNvSpPr>
          <p:nvPr>
            <p:ph type="sldNum" sz="quarter" idx="4294967295"/>
          </p:nvPr>
        </p:nvSpPr>
        <p:spPr>
          <a:xfrm>
            <a:off x="6324600" y="6248400"/>
            <a:ext cx="990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3864423D-34D4-3244-B12C-008794092F0B}" type="slidenum">
              <a:rPr lang="en-US" sz="1400">
                <a:solidFill>
                  <a:srgbClr val="042B7F"/>
                </a:solidFill>
              </a:rPr>
              <a:pPr/>
              <a:t>44</a:t>
            </a:fld>
            <a:endParaRPr lang="en-US" sz="1400">
              <a:solidFill>
                <a:srgbClr val="042B7F"/>
              </a:solidFill>
            </a:endParaRPr>
          </a:p>
        </p:txBody>
      </p:sp>
      <p:pic>
        <p:nvPicPr>
          <p:cNvPr id="6" name="Picture 5"/>
          <p:cNvPicPr>
            <a:picLocks noChangeAspect="1"/>
          </p:cNvPicPr>
          <p:nvPr/>
        </p:nvPicPr>
        <p:blipFill>
          <a:blip r:embed="rId2"/>
          <a:stretch>
            <a:fillRect/>
          </a:stretch>
        </p:blipFill>
        <p:spPr>
          <a:xfrm>
            <a:off x="1169602" y="1555221"/>
            <a:ext cx="7439406" cy="5210556"/>
          </a:xfrm>
          <a:prstGeom prst="rect">
            <a:avLst/>
          </a:prstGeom>
        </p:spPr>
      </p:pic>
    </p:spTree>
    <p:extLst>
      <p:ext uri="{BB962C8B-B14F-4D97-AF65-F5344CB8AC3E}">
        <p14:creationId xmlns:p14="http://schemas.microsoft.com/office/powerpoint/2010/main" val="2235908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err="1"/>
              <a:t>RESTful</a:t>
            </a:r>
            <a:r>
              <a:rPr lang="en-US" dirty="0"/>
              <a:t> based Middle Layer Services</a:t>
            </a:r>
            <a:endParaRPr lang="en-US" dirty="0">
              <a:latin typeface="Arial" charset="0"/>
              <a:ea typeface="MS PGothic" charset="0"/>
            </a:endParaRPr>
          </a:p>
        </p:txBody>
      </p:sp>
      <p:sp>
        <p:nvSpPr>
          <p:cNvPr id="28674" name="Slide Number Placeholder 3"/>
          <p:cNvSpPr>
            <a:spLocks noGrp="1"/>
          </p:cNvSpPr>
          <p:nvPr>
            <p:ph type="sldNum" sz="quarter" idx="4294967295"/>
          </p:nvPr>
        </p:nvSpPr>
        <p:spPr>
          <a:xfrm>
            <a:off x="6324600" y="6248400"/>
            <a:ext cx="990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marL="1143000" indent="-228600">
              <a:defRPr sz="2800">
                <a:solidFill>
                  <a:schemeClr val="tx1"/>
                </a:solidFill>
                <a:latin typeface="Arial" charset="0"/>
                <a:ea typeface="MS PGothic" charset="0"/>
                <a:cs typeface="MS PGothic" charset="0"/>
              </a:defRPr>
            </a:lvl3pPr>
            <a:lvl4pPr marL="1600200" indent="-228600">
              <a:defRPr sz="2800">
                <a:solidFill>
                  <a:schemeClr val="tx1"/>
                </a:solidFill>
                <a:latin typeface="Arial" charset="0"/>
                <a:ea typeface="MS PGothic" charset="0"/>
                <a:cs typeface="MS PGothic" charset="0"/>
              </a:defRPr>
            </a:lvl4pPr>
            <a:lvl5pPr marL="2057400" indent="-2286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fld id="{09816381-CF7E-A742-AC8B-6BB88286A61C}" type="slidenum">
              <a:rPr lang="en-US" sz="1400">
                <a:solidFill>
                  <a:srgbClr val="042B7F"/>
                </a:solidFill>
              </a:rPr>
              <a:pPr/>
              <a:t>45</a:t>
            </a:fld>
            <a:endParaRPr lang="en-US" sz="1400">
              <a:solidFill>
                <a:srgbClr val="042B7F"/>
              </a:solidFill>
            </a:endParaRPr>
          </a:p>
        </p:txBody>
      </p:sp>
      <p:sp>
        <p:nvSpPr>
          <p:cNvPr id="28675" name="Content Placeholder 2"/>
          <p:cNvSpPr>
            <a:spLocks noGrp="1"/>
          </p:cNvSpPr>
          <p:nvPr>
            <p:ph idx="1"/>
          </p:nvPr>
        </p:nvSpPr>
        <p:spPr>
          <a:xfrm>
            <a:off x="44450" y="927100"/>
            <a:ext cx="8610600" cy="4876800"/>
          </a:xfrm>
        </p:spPr>
        <p:txBody>
          <a:bodyPr/>
          <a:lstStyle/>
          <a:p>
            <a:r>
              <a:rPr lang="en-US" dirty="0" smtClean="0">
                <a:latin typeface="Arial" charset="0"/>
                <a:ea typeface="MS PGothic" charset="0"/>
              </a:rPr>
              <a:t>Model view</a:t>
            </a:r>
            <a:endParaRPr lang="en-US" dirty="0">
              <a:latin typeface="Arial" charset="0"/>
              <a:ea typeface="MS PGothic" charset="0"/>
            </a:endParaRPr>
          </a:p>
        </p:txBody>
      </p:sp>
      <p:pic>
        <p:nvPicPr>
          <p:cNvPr id="6" name="Picture 5" descr="Screen Shot 2014-01-16 at 11.34.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71" y="1515538"/>
            <a:ext cx="7625080" cy="5328920"/>
          </a:xfrm>
          <a:prstGeom prst="rect">
            <a:avLst/>
          </a:prstGeom>
        </p:spPr>
      </p:pic>
    </p:spTree>
    <p:extLst>
      <p:ext uri="{BB962C8B-B14F-4D97-AF65-F5344CB8AC3E}">
        <p14:creationId xmlns:p14="http://schemas.microsoft.com/office/powerpoint/2010/main" val="2531857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21513"/>
          <p:cNvSpPr>
            <a:spLocks noGrp="1"/>
          </p:cNvSpPr>
          <p:nvPr>
            <p:ph idx="1"/>
          </p:nvPr>
        </p:nvSpPr>
        <p:spPr>
          <a:xfrm>
            <a:off x="276092" y="1154094"/>
            <a:ext cx="8229600" cy="5227656"/>
          </a:xfrm>
        </p:spPr>
        <p:txBody>
          <a:bodyPr>
            <a:normAutofit fontScale="92500" lnSpcReduction="20000"/>
          </a:bodyPr>
          <a:lstStyle/>
          <a:p>
            <a:r>
              <a:rPr lang="en-US" dirty="0" smtClean="0">
                <a:latin typeface="Arial"/>
                <a:cs typeface="Arial"/>
              </a:rPr>
              <a:t>MUNICONV Service</a:t>
            </a:r>
          </a:p>
          <a:p>
            <a:pPr lvl="1"/>
            <a:r>
              <a:rPr lang="en-US" dirty="0" smtClean="0">
                <a:latin typeface="Arial"/>
                <a:cs typeface="Arial"/>
              </a:rPr>
              <a:t>Multiple unit conversion</a:t>
            </a:r>
          </a:p>
          <a:p>
            <a:pPr lvl="2"/>
            <a:r>
              <a:rPr lang="en-US" dirty="0" smtClean="0">
                <a:latin typeface="Arial"/>
                <a:cs typeface="Arial"/>
              </a:rPr>
              <a:t>First implementation targeting on magnets</a:t>
            </a:r>
          </a:p>
          <a:p>
            <a:pPr lvl="2"/>
            <a:r>
              <a:rPr lang="en-US" dirty="0" smtClean="0">
                <a:latin typeface="Arial"/>
                <a:cs typeface="Arial"/>
              </a:rPr>
              <a:t>Convert value between different unit systems</a:t>
            </a:r>
          </a:p>
          <a:p>
            <a:pPr lvl="3"/>
            <a:r>
              <a:rPr lang="en-US" dirty="0" err="1" smtClean="0">
                <a:latin typeface="Arial"/>
                <a:cs typeface="Arial"/>
              </a:rPr>
              <a:t>i</a:t>
            </a:r>
            <a:r>
              <a:rPr lang="en-US" dirty="0" smtClean="0">
                <a:latin typeface="Arial"/>
                <a:cs typeface="Arial"/>
              </a:rPr>
              <a:t>: power supply current</a:t>
            </a:r>
          </a:p>
          <a:p>
            <a:pPr lvl="3"/>
            <a:r>
              <a:rPr lang="en-US" dirty="0">
                <a:latin typeface="Arial"/>
                <a:cs typeface="Arial"/>
              </a:rPr>
              <a:t>b</a:t>
            </a:r>
            <a:r>
              <a:rPr lang="en-US" dirty="0" smtClean="0">
                <a:latin typeface="Arial"/>
                <a:cs typeface="Arial"/>
              </a:rPr>
              <a:t>: magnetic fields</a:t>
            </a:r>
          </a:p>
          <a:p>
            <a:pPr lvl="3"/>
            <a:r>
              <a:rPr lang="en-US" dirty="0" smtClean="0">
                <a:latin typeface="Arial"/>
                <a:cs typeface="Arial"/>
              </a:rPr>
              <a:t>k: value in model/lattice domain</a:t>
            </a:r>
          </a:p>
          <a:p>
            <a:pPr lvl="1"/>
            <a:r>
              <a:rPr lang="en-GB" dirty="0" err="1" smtClean="0">
                <a:latin typeface="Arial" charset="0"/>
                <a:ea typeface="MS PGothic" charset="0"/>
              </a:rPr>
              <a:t>RESTful</a:t>
            </a:r>
            <a:r>
              <a:rPr lang="en-GB" dirty="0" smtClean="0">
                <a:latin typeface="Arial" charset="0"/>
                <a:ea typeface="MS PGothic" charset="0"/>
              </a:rPr>
              <a:t> </a:t>
            </a:r>
            <a:r>
              <a:rPr lang="en-GB" dirty="0">
                <a:latin typeface="Arial" charset="0"/>
                <a:ea typeface="MS PGothic" charset="0"/>
              </a:rPr>
              <a:t>service </a:t>
            </a:r>
            <a:r>
              <a:rPr lang="en-GB" dirty="0" smtClean="0">
                <a:latin typeface="Arial" charset="0"/>
                <a:ea typeface="MS PGothic" charset="0"/>
              </a:rPr>
              <a:t>interface under </a:t>
            </a:r>
            <a:r>
              <a:rPr lang="en-GB" dirty="0" err="1" smtClean="0">
                <a:latin typeface="Arial" charset="0"/>
                <a:ea typeface="MS PGothic" charset="0"/>
              </a:rPr>
              <a:t>Django</a:t>
            </a:r>
            <a:endParaRPr lang="en-GB" dirty="0">
              <a:latin typeface="Arial" charset="0"/>
              <a:ea typeface="MS PGothic" charset="0"/>
            </a:endParaRPr>
          </a:p>
          <a:p>
            <a:pPr lvl="2"/>
            <a:r>
              <a:rPr lang="en-GB" dirty="0">
                <a:latin typeface="Arial" charset="0"/>
                <a:ea typeface="MS PGothic" charset="0"/>
              </a:rPr>
              <a:t>Currently, support GET method</a:t>
            </a:r>
          </a:p>
          <a:p>
            <a:pPr lvl="1"/>
            <a:r>
              <a:rPr lang="en-US" dirty="0" smtClean="0">
                <a:latin typeface="Arial"/>
                <a:ea typeface="Osaka" charset="0"/>
                <a:cs typeface="Arial"/>
              </a:rPr>
              <a:t>MySQL as RDB backend</a:t>
            </a:r>
          </a:p>
          <a:p>
            <a:pPr lvl="1"/>
            <a:r>
              <a:rPr lang="en-US" dirty="0" smtClean="0">
                <a:latin typeface="Arial"/>
                <a:ea typeface="Osaka" charset="0"/>
                <a:cs typeface="Arial"/>
              </a:rPr>
              <a:t>Client </a:t>
            </a:r>
            <a:r>
              <a:rPr lang="en-US" dirty="0">
                <a:latin typeface="Arial"/>
                <a:ea typeface="Osaka" charset="0"/>
                <a:cs typeface="Arial"/>
              </a:rPr>
              <a:t>support</a:t>
            </a:r>
          </a:p>
          <a:p>
            <a:pPr lvl="2"/>
            <a:r>
              <a:rPr lang="en-US" dirty="0">
                <a:latin typeface="Arial"/>
                <a:ea typeface="Osaka" charset="0"/>
                <a:cs typeface="Arial"/>
              </a:rPr>
              <a:t>Python library</a:t>
            </a:r>
          </a:p>
          <a:p>
            <a:pPr lvl="2"/>
            <a:r>
              <a:rPr lang="en-US" dirty="0">
                <a:latin typeface="Arial"/>
                <a:ea typeface="Osaka" charset="0"/>
                <a:cs typeface="Arial"/>
              </a:rPr>
              <a:t>Web </a:t>
            </a:r>
            <a:r>
              <a:rPr lang="en-US" dirty="0" smtClean="0">
                <a:latin typeface="Arial"/>
                <a:ea typeface="Osaka" charset="0"/>
                <a:cs typeface="Arial"/>
              </a:rPr>
              <a:t>UI</a:t>
            </a:r>
          </a:p>
          <a:p>
            <a:pPr lvl="1"/>
            <a:r>
              <a:rPr lang="en-GB" dirty="0">
                <a:latin typeface="Arial" charset="0"/>
                <a:ea typeface="MS PGothic" charset="0"/>
              </a:rPr>
              <a:t>V4 implementation has been planned on </a:t>
            </a:r>
            <a:r>
              <a:rPr lang="en-GB" dirty="0" smtClean="0">
                <a:latin typeface="Arial" charset="0"/>
                <a:ea typeface="MS PGothic" charset="0"/>
              </a:rPr>
              <a:t>top</a:t>
            </a:r>
            <a:endParaRPr lang="en-GB" dirty="0">
              <a:latin typeface="Arial" charset="0"/>
              <a:ea typeface="MS PGothic" charset="0"/>
            </a:endParaRPr>
          </a:p>
        </p:txBody>
      </p:sp>
      <p:sp>
        <p:nvSpPr>
          <p:cNvPr id="2" name="Title 1"/>
          <p:cNvSpPr>
            <a:spLocks noGrp="1"/>
          </p:cNvSpPr>
          <p:nvPr>
            <p:ph type="title"/>
          </p:nvPr>
        </p:nvSpPr>
        <p:spPr/>
        <p:txBody>
          <a:bodyPr/>
          <a:lstStyle/>
          <a:p>
            <a:r>
              <a:rPr lang="en-US" dirty="0" err="1"/>
              <a:t>RESTful</a:t>
            </a:r>
            <a:r>
              <a:rPr lang="en-US" dirty="0"/>
              <a:t> based Middle Layer Services</a:t>
            </a:r>
          </a:p>
        </p:txBody>
      </p:sp>
    </p:spTree>
    <p:extLst>
      <p:ext uri="{BB962C8B-B14F-4D97-AF65-F5344CB8AC3E}">
        <p14:creationId xmlns:p14="http://schemas.microsoft.com/office/powerpoint/2010/main" val="6074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21513"/>
          <p:cNvSpPr>
            <a:spLocks noGrp="1"/>
          </p:cNvSpPr>
          <p:nvPr>
            <p:ph idx="1"/>
          </p:nvPr>
        </p:nvSpPr>
        <p:spPr>
          <a:xfrm>
            <a:off x="140029" y="987797"/>
            <a:ext cx="8885855" cy="592056"/>
          </a:xfrm>
        </p:spPr>
        <p:txBody>
          <a:bodyPr>
            <a:normAutofit/>
          </a:bodyPr>
          <a:lstStyle/>
          <a:p>
            <a:r>
              <a:rPr lang="en-US" dirty="0" smtClean="0">
                <a:latin typeface="Arial"/>
                <a:cs typeface="Arial"/>
              </a:rPr>
              <a:t>MUNICONV Architecture</a:t>
            </a:r>
            <a:endParaRPr lang="en-US" dirty="0">
              <a:latin typeface="Arial"/>
              <a:cs typeface="Arial"/>
            </a:endParaRPr>
          </a:p>
        </p:txBody>
      </p:sp>
      <p:sp>
        <p:nvSpPr>
          <p:cNvPr id="2" name="Title 1"/>
          <p:cNvSpPr>
            <a:spLocks noGrp="1"/>
          </p:cNvSpPr>
          <p:nvPr>
            <p:ph type="title"/>
          </p:nvPr>
        </p:nvSpPr>
        <p:spPr/>
        <p:txBody>
          <a:bodyPr/>
          <a:lstStyle/>
          <a:p>
            <a:r>
              <a:rPr lang="en-US" dirty="0" err="1"/>
              <a:t>RESTful</a:t>
            </a:r>
            <a:r>
              <a:rPr lang="en-US" dirty="0"/>
              <a:t> based Middle Layer Services</a:t>
            </a:r>
          </a:p>
        </p:txBody>
      </p:sp>
      <p:cxnSp>
        <p:nvCxnSpPr>
          <p:cNvPr id="67" name="Straight Arrow Connector 66"/>
          <p:cNvCxnSpPr>
            <a:cxnSpLocks noChangeShapeType="1"/>
          </p:cNvCxnSpPr>
          <p:nvPr/>
        </p:nvCxnSpPr>
        <p:spPr bwMode="auto">
          <a:xfrm flipV="1">
            <a:off x="5240338" y="3133725"/>
            <a:ext cx="0" cy="947738"/>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68" name="Group 6"/>
          <p:cNvGrpSpPr>
            <a:grpSpLocks/>
          </p:cNvGrpSpPr>
          <p:nvPr/>
        </p:nvGrpSpPr>
        <p:grpSpPr bwMode="auto">
          <a:xfrm>
            <a:off x="1570565" y="6381998"/>
            <a:ext cx="1202654" cy="307727"/>
            <a:chOff x="7106092" y="1962360"/>
            <a:chExt cx="1202505" cy="307777"/>
          </a:xfrm>
        </p:grpSpPr>
        <p:sp>
          <p:nvSpPr>
            <p:cNvPr id="113" name="Rounded Rectangle 112"/>
            <p:cNvSpPr>
              <a:spLocks noChangeArrowheads="1"/>
            </p:cNvSpPr>
            <p:nvPr/>
          </p:nvSpPr>
          <p:spPr bwMode="auto">
            <a:xfrm>
              <a:off x="7105565" y="2031973"/>
              <a:ext cx="457143" cy="219111"/>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endParaRPr lang="en-US" sz="1800" kern="0" dirty="0">
                <a:solidFill>
                  <a:prstClr val="white">
                    <a:lumMod val="85000"/>
                  </a:prstClr>
                </a:solidFill>
                <a:latin typeface="Calibri"/>
                <a:ea typeface="MS PGothic" panose="020B0600070205080204" pitchFamily="34" charset="-128"/>
                <a:cs typeface="+mn-cs"/>
              </a:endParaRPr>
            </a:p>
          </p:txBody>
        </p:sp>
        <p:sp>
          <p:nvSpPr>
            <p:cNvPr id="114" name="TextBox 113"/>
            <p:cNvSpPr txBox="1"/>
            <p:nvPr/>
          </p:nvSpPr>
          <p:spPr>
            <a:xfrm>
              <a:off x="7516676" y="1962112"/>
              <a:ext cx="792065" cy="30802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Finished</a:t>
              </a:r>
            </a:p>
          </p:txBody>
        </p:sp>
      </p:grpSp>
      <p:grpSp>
        <p:nvGrpSpPr>
          <p:cNvPr id="69" name="Group 7"/>
          <p:cNvGrpSpPr>
            <a:grpSpLocks/>
          </p:cNvGrpSpPr>
          <p:nvPr/>
        </p:nvGrpSpPr>
        <p:grpSpPr bwMode="auto">
          <a:xfrm>
            <a:off x="2979211" y="6381998"/>
            <a:ext cx="1335919" cy="307727"/>
            <a:chOff x="7106093" y="2572367"/>
            <a:chExt cx="1335754" cy="307777"/>
          </a:xfrm>
        </p:grpSpPr>
        <p:sp>
          <p:nvSpPr>
            <p:cNvPr id="111" name="Rounded Rectangle 110"/>
            <p:cNvSpPr>
              <a:spLocks noChangeArrowheads="1"/>
            </p:cNvSpPr>
            <p:nvPr/>
          </p:nvSpPr>
          <p:spPr bwMode="auto">
            <a:xfrm>
              <a:off x="7106620" y="2627691"/>
              <a:ext cx="457144" cy="219111"/>
            </a:xfrm>
            <a:prstGeom prst="roundRect">
              <a:avLst>
                <a:gd name="adj" fmla="val 16667"/>
              </a:avLst>
            </a:prstGeom>
            <a:solidFill>
              <a:srgbClr val="77933C"/>
            </a:soli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endParaRPr lang="en-US" sz="1800" kern="0" dirty="0">
                <a:solidFill>
                  <a:prstClr val="white">
                    <a:lumMod val="85000"/>
                  </a:prstClr>
                </a:solidFill>
                <a:latin typeface="Calibri"/>
                <a:ea typeface="MS PGothic" panose="020B0600070205080204" pitchFamily="34" charset="-128"/>
                <a:cs typeface="+mn-cs"/>
              </a:endParaRPr>
            </a:p>
          </p:txBody>
        </p:sp>
        <p:sp>
          <p:nvSpPr>
            <p:cNvPr id="112" name="TextBox 111"/>
            <p:cNvSpPr txBox="1"/>
            <p:nvPr/>
          </p:nvSpPr>
          <p:spPr>
            <a:xfrm>
              <a:off x="7516144" y="2572119"/>
              <a:ext cx="925398" cy="30802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User Apps</a:t>
              </a:r>
            </a:p>
          </p:txBody>
        </p:sp>
      </p:grpSp>
      <p:grpSp>
        <p:nvGrpSpPr>
          <p:cNvPr id="70" name="Group 8"/>
          <p:cNvGrpSpPr>
            <a:grpSpLocks/>
          </p:cNvGrpSpPr>
          <p:nvPr/>
        </p:nvGrpSpPr>
        <p:grpSpPr bwMode="auto">
          <a:xfrm>
            <a:off x="4523062" y="6381998"/>
            <a:ext cx="1270664" cy="307727"/>
            <a:chOff x="7106093" y="3146129"/>
            <a:chExt cx="1270507" cy="307777"/>
          </a:xfrm>
        </p:grpSpPr>
        <p:sp>
          <p:nvSpPr>
            <p:cNvPr id="109" name="Rounded Rectangle 108"/>
            <p:cNvSpPr>
              <a:spLocks noChangeArrowheads="1"/>
            </p:cNvSpPr>
            <p:nvPr/>
          </p:nvSpPr>
          <p:spPr bwMode="auto">
            <a:xfrm>
              <a:off x="7105819" y="3215742"/>
              <a:ext cx="457144" cy="220699"/>
            </a:xfrm>
            <a:prstGeom prst="roundRect">
              <a:avLst>
                <a:gd name="adj" fmla="val 16667"/>
              </a:avLst>
            </a:prstGeom>
            <a:solidFill>
              <a:srgbClr val="604A7B"/>
            </a:soli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endParaRPr lang="en-US" sz="1800" kern="0" dirty="0">
                <a:solidFill>
                  <a:prstClr val="white">
                    <a:lumMod val="85000"/>
                  </a:prstClr>
                </a:solidFill>
                <a:latin typeface="Calibri"/>
                <a:ea typeface="MS PGothic" panose="020B0600070205080204" pitchFamily="34" charset="-128"/>
                <a:cs typeface="+mn-cs"/>
              </a:endParaRPr>
            </a:p>
          </p:txBody>
        </p:sp>
        <p:sp>
          <p:nvSpPr>
            <p:cNvPr id="110" name="TextBox 109"/>
            <p:cNvSpPr txBox="1"/>
            <p:nvPr/>
          </p:nvSpPr>
          <p:spPr>
            <a:xfrm>
              <a:off x="7562963" y="3145881"/>
              <a:ext cx="814286" cy="30802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Planning</a:t>
              </a:r>
            </a:p>
          </p:txBody>
        </p:sp>
      </p:grpSp>
      <p:grpSp>
        <p:nvGrpSpPr>
          <p:cNvPr id="71" name="Group 9"/>
          <p:cNvGrpSpPr>
            <a:grpSpLocks/>
          </p:cNvGrpSpPr>
          <p:nvPr/>
        </p:nvGrpSpPr>
        <p:grpSpPr bwMode="auto">
          <a:xfrm>
            <a:off x="5995475" y="6381750"/>
            <a:ext cx="1462088" cy="307975"/>
            <a:chOff x="6894287" y="3684332"/>
            <a:chExt cx="1461907" cy="308025"/>
          </a:xfrm>
        </p:grpSpPr>
        <p:sp>
          <p:nvSpPr>
            <p:cNvPr id="107" name="Rounded Rectangle 106"/>
            <p:cNvSpPr>
              <a:spLocks noChangeArrowheads="1"/>
            </p:cNvSpPr>
            <p:nvPr/>
          </p:nvSpPr>
          <p:spPr bwMode="auto">
            <a:xfrm>
              <a:off x="6894287" y="3731965"/>
              <a:ext cx="457143" cy="220699"/>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endParaRPr lang="en-US" sz="1600" kern="0" dirty="0">
                <a:solidFill>
                  <a:prstClr val="white">
                    <a:lumMod val="85000"/>
                  </a:prstClr>
                </a:solidFill>
                <a:latin typeface="Calibri"/>
                <a:ea typeface="MS PGothic" panose="020B0600070205080204" pitchFamily="34" charset="-128"/>
                <a:cs typeface="+mn-cs"/>
              </a:endParaRPr>
            </a:p>
          </p:txBody>
        </p:sp>
        <p:sp>
          <p:nvSpPr>
            <p:cNvPr id="108" name="TextBox 107"/>
            <p:cNvSpPr txBox="1"/>
            <p:nvPr/>
          </p:nvSpPr>
          <p:spPr>
            <a:xfrm>
              <a:off x="7351430" y="3684332"/>
              <a:ext cx="1004764" cy="30802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Developing</a:t>
              </a:r>
            </a:p>
          </p:txBody>
        </p:sp>
      </p:grpSp>
      <p:sp>
        <p:nvSpPr>
          <p:cNvPr id="72" name="Can 5"/>
          <p:cNvSpPr>
            <a:spLocks noChangeArrowheads="1"/>
          </p:cNvSpPr>
          <p:nvPr/>
        </p:nvSpPr>
        <p:spPr bwMode="auto">
          <a:xfrm>
            <a:off x="1765300" y="5754688"/>
            <a:ext cx="4095750" cy="627062"/>
          </a:xfrm>
          <a:prstGeom prst="can">
            <a:avLst>
              <a:gd name="adj" fmla="val 25000"/>
            </a:avLst>
          </a:prstGeom>
          <a:solidFill>
            <a:srgbClr val="1E56BD"/>
          </a:solidFill>
          <a:ln w="9525">
            <a:solidFill>
              <a:srgbClr val="1E56BD"/>
            </a:solidFill>
            <a:round/>
            <a:headEnd/>
            <a:tailEnd/>
          </a:ln>
        </p:spPr>
        <p:txBody>
          <a:bodyPr anchor="ctr"/>
          <a:lstStyle/>
          <a:p>
            <a:pPr algn="ctr" defTabSz="457200" eaLnBrk="1" hangingPunct="1"/>
            <a:r>
              <a:rPr lang="en-US" sz="1800" dirty="0" smtClean="0">
                <a:solidFill>
                  <a:srgbClr val="D9D9D9"/>
                </a:solidFill>
                <a:latin typeface="Calibri" charset="0"/>
              </a:rPr>
              <a:t>MySQL                                                              </a:t>
            </a:r>
            <a:r>
              <a:rPr lang="en-US" sz="1200" dirty="0" smtClean="0">
                <a:solidFill>
                  <a:srgbClr val="D9D9D9"/>
                </a:solidFill>
                <a:latin typeface="Calibri" charset="0"/>
              </a:rPr>
              <a:t>(</a:t>
            </a:r>
            <a:r>
              <a:rPr lang="en-US" sz="1200" dirty="0">
                <a:solidFill>
                  <a:srgbClr val="D9D9D9"/>
                </a:solidFill>
                <a:latin typeface="Calibri" charset="0"/>
              </a:rPr>
              <a:t>Lattice: </a:t>
            </a:r>
            <a:r>
              <a:rPr lang="en-US" sz="1200" dirty="0" err="1">
                <a:solidFill>
                  <a:srgbClr val="D9D9D9"/>
                </a:solidFill>
                <a:latin typeface="Calibri" charset="0"/>
              </a:rPr>
              <a:t>geo+strength</a:t>
            </a:r>
            <a:r>
              <a:rPr lang="en-US" sz="1200" dirty="0">
                <a:solidFill>
                  <a:srgbClr val="D9D9D9"/>
                </a:solidFill>
                <a:latin typeface="Calibri" charset="0"/>
              </a:rPr>
              <a:t>, Model: TWISS, T-Matrix, Close Orbit, …)</a:t>
            </a:r>
          </a:p>
        </p:txBody>
      </p:sp>
      <p:sp>
        <p:nvSpPr>
          <p:cNvPr id="73" name="Rounded Rectangle 72"/>
          <p:cNvSpPr>
            <a:spLocks noChangeArrowheads="1"/>
          </p:cNvSpPr>
          <p:nvPr/>
        </p:nvSpPr>
        <p:spPr bwMode="auto">
          <a:xfrm>
            <a:off x="1762125" y="5106988"/>
            <a:ext cx="4092575" cy="303212"/>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a:solidFill>
                  <a:prstClr val="white">
                    <a:lumMod val="85000"/>
                  </a:prstClr>
                </a:solidFill>
                <a:latin typeface="Calibri"/>
                <a:ea typeface="MS PGothic" panose="020B0600070205080204" pitchFamily="34" charset="-128"/>
                <a:cs typeface="+mn-cs"/>
              </a:rPr>
              <a:t>Python Data API</a:t>
            </a:r>
          </a:p>
        </p:txBody>
      </p:sp>
      <p:cxnSp>
        <p:nvCxnSpPr>
          <p:cNvPr id="74" name="Straight Arrow Connector 73"/>
          <p:cNvCxnSpPr>
            <a:cxnSpLocks noChangeShapeType="1"/>
            <a:stCxn id="73" idx="2"/>
            <a:endCxn id="72" idx="0"/>
          </p:cNvCxnSpPr>
          <p:nvPr/>
        </p:nvCxnSpPr>
        <p:spPr bwMode="auto">
          <a:xfrm>
            <a:off x="3808413" y="5410200"/>
            <a:ext cx="4762" cy="500063"/>
          </a:xfrm>
          <a:prstGeom prst="straightConnector1">
            <a:avLst/>
          </a:prstGeom>
          <a:noFill/>
          <a:ln w="25400">
            <a:solidFill>
              <a:srgbClr val="1E56BD"/>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5" name="Straight Arrow Connector 74"/>
          <p:cNvCxnSpPr>
            <a:cxnSpLocks noChangeShapeType="1"/>
          </p:cNvCxnSpPr>
          <p:nvPr/>
        </p:nvCxnSpPr>
        <p:spPr bwMode="auto">
          <a:xfrm>
            <a:off x="3813175" y="4224338"/>
            <a:ext cx="0" cy="182562"/>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6" name="Rectangle 75"/>
          <p:cNvSpPr>
            <a:spLocks noChangeArrowheads="1"/>
          </p:cNvSpPr>
          <p:nvPr/>
        </p:nvSpPr>
        <p:spPr bwMode="auto">
          <a:xfrm>
            <a:off x="1646238" y="4059238"/>
            <a:ext cx="4352925" cy="1606550"/>
          </a:xfrm>
          <a:prstGeom prst="rect">
            <a:avLst/>
          </a:prstGeom>
          <a:noFill/>
          <a:ln w="9525">
            <a:solidFill>
              <a:srgbClr val="4A7EBB"/>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eaLnBrk="1" fontAlgn="auto" hangingPunct="1">
              <a:spcBef>
                <a:spcPts val="0"/>
              </a:spcBef>
              <a:spcAft>
                <a:spcPts val="0"/>
              </a:spcAft>
              <a:defRPr/>
            </a:pPr>
            <a:endParaRPr lang="en-US" sz="1800" kern="0">
              <a:solidFill>
                <a:prstClr val="white"/>
              </a:solidFill>
              <a:latin typeface="Calibri"/>
              <a:ea typeface="MS PGothic" panose="020B0600070205080204" pitchFamily="34" charset="-128"/>
              <a:cs typeface="+mn-cs"/>
            </a:endParaRPr>
          </a:p>
        </p:txBody>
      </p:sp>
      <p:sp>
        <p:nvSpPr>
          <p:cNvPr id="77" name="Rectangle 76"/>
          <p:cNvSpPr/>
          <p:nvPr/>
        </p:nvSpPr>
        <p:spPr bwMode="auto">
          <a:xfrm>
            <a:off x="3894138" y="5583238"/>
            <a:ext cx="1473200" cy="127000"/>
          </a:xfrm>
          <a:prstGeom prst="rect">
            <a:avLst/>
          </a:prstGeom>
          <a:solidFill>
            <a:sysClr val="window" lastClr="FFFFFF">
              <a:lumMod val="95000"/>
            </a:sysClr>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sz="1800" kern="0">
              <a:solidFill>
                <a:prstClr val="white"/>
              </a:solidFill>
              <a:latin typeface="Calibri"/>
              <a:ea typeface="MS PGothic" panose="020B0600070205080204" pitchFamily="34" charset="-128"/>
              <a:cs typeface="+mn-cs"/>
            </a:endParaRPr>
          </a:p>
        </p:txBody>
      </p:sp>
      <p:sp>
        <p:nvSpPr>
          <p:cNvPr id="78" name="TextBox 77"/>
          <p:cNvSpPr txBox="1"/>
          <p:nvPr/>
        </p:nvSpPr>
        <p:spPr bwMode="auto">
          <a:xfrm>
            <a:off x="3903663" y="5486400"/>
            <a:ext cx="1458912" cy="307975"/>
          </a:xfrm>
          <a:prstGeom prst="rect">
            <a:avLst/>
          </a:prstGeom>
          <a:noFill/>
        </p:spPr>
        <p:txBody>
          <a:bodyPr wrap="none">
            <a:spAutoFit/>
          </a:bodyPr>
          <a:lstStyle/>
          <a:p>
            <a:pPr defTabSz="457200" eaLnBrk="1" fontAlgn="auto" hangingPunct="1">
              <a:spcBef>
                <a:spcPts val="0"/>
              </a:spcBef>
              <a:spcAft>
                <a:spcPts val="0"/>
              </a:spcAft>
              <a:defRPr/>
            </a:pPr>
            <a:r>
              <a:rPr lang="en-US" sz="1400" kern="0" dirty="0">
                <a:solidFill>
                  <a:prstClr val="black"/>
                </a:solidFill>
                <a:latin typeface="Calibri"/>
                <a:ea typeface="MS PGothic" panose="020B0600070205080204" pitchFamily="34" charset="-128"/>
                <a:cs typeface="+mn-cs"/>
              </a:rPr>
              <a:t>Python-</a:t>
            </a:r>
            <a:r>
              <a:rPr lang="en-US" sz="1400" kern="0" dirty="0" err="1">
                <a:solidFill>
                  <a:prstClr val="black"/>
                </a:solidFill>
                <a:latin typeface="Calibri"/>
                <a:ea typeface="MS PGothic" panose="020B0600070205080204" pitchFamily="34" charset="-128"/>
                <a:cs typeface="+mn-cs"/>
              </a:rPr>
              <a:t>MySQLdb</a:t>
            </a:r>
            <a:endParaRPr lang="en-US" sz="1400" kern="0" dirty="0">
              <a:solidFill>
                <a:prstClr val="black"/>
              </a:solidFill>
              <a:latin typeface="Calibri"/>
              <a:ea typeface="MS PGothic" panose="020B0600070205080204" pitchFamily="34" charset="-128"/>
              <a:cs typeface="+mn-cs"/>
            </a:endParaRPr>
          </a:p>
        </p:txBody>
      </p:sp>
      <p:cxnSp>
        <p:nvCxnSpPr>
          <p:cNvPr id="79" name="Straight Arrow Connector 78"/>
          <p:cNvCxnSpPr>
            <a:cxnSpLocks noChangeShapeType="1"/>
          </p:cNvCxnSpPr>
          <p:nvPr/>
        </p:nvCxnSpPr>
        <p:spPr bwMode="auto">
          <a:xfrm flipV="1">
            <a:off x="3502025" y="3133725"/>
            <a:ext cx="0" cy="1096963"/>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0" name="Rounded Rectangle 79"/>
          <p:cNvSpPr>
            <a:spLocks noChangeArrowheads="1"/>
          </p:cNvSpPr>
          <p:nvPr/>
        </p:nvSpPr>
        <p:spPr bwMode="auto">
          <a:xfrm>
            <a:off x="1090613" y="3551238"/>
            <a:ext cx="1724025" cy="376237"/>
          </a:xfrm>
          <a:prstGeom prst="roundRect">
            <a:avLst>
              <a:gd name="adj" fmla="val 16667"/>
            </a:avLst>
          </a:prstGeom>
          <a:solidFill>
            <a:srgbClr val="604A7B"/>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400" kern="0" dirty="0">
                <a:solidFill>
                  <a:prstClr val="white"/>
                </a:solidFill>
                <a:latin typeface="Calibri"/>
                <a:ea typeface="MS PGothic" panose="020B0600070205080204" pitchFamily="34" charset="-128"/>
                <a:cs typeface="+mn-cs"/>
              </a:rPr>
              <a:t>V4 </a:t>
            </a:r>
            <a:r>
              <a:rPr lang="en-US" sz="1400" kern="0" dirty="0" err="1">
                <a:solidFill>
                  <a:prstClr val="white"/>
                </a:solidFill>
                <a:latin typeface="Calibri"/>
                <a:ea typeface="MS PGothic" panose="020B0600070205080204" pitchFamily="34" charset="-128"/>
                <a:cs typeface="+mn-cs"/>
              </a:rPr>
              <a:t>channelRPC</a:t>
            </a:r>
            <a:r>
              <a:rPr lang="en-US" sz="1400" kern="0" dirty="0">
                <a:solidFill>
                  <a:prstClr val="white"/>
                </a:solidFill>
                <a:latin typeface="Calibri"/>
                <a:ea typeface="MS PGothic" panose="020B0600070205080204" pitchFamily="34" charset="-128"/>
                <a:cs typeface="+mn-cs"/>
              </a:rPr>
              <a:t> service</a:t>
            </a:r>
          </a:p>
        </p:txBody>
      </p:sp>
      <p:cxnSp>
        <p:nvCxnSpPr>
          <p:cNvPr id="81" name="Straight Arrow Connector 80"/>
          <p:cNvCxnSpPr>
            <a:cxnSpLocks noChangeShapeType="1"/>
            <a:endCxn id="80" idx="2"/>
          </p:cNvCxnSpPr>
          <p:nvPr/>
        </p:nvCxnSpPr>
        <p:spPr bwMode="auto">
          <a:xfrm flipV="1">
            <a:off x="1952625" y="3927475"/>
            <a:ext cx="0" cy="292100"/>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p:cNvCxnSpPr>
          <p:nvPr/>
        </p:nvCxnSpPr>
        <p:spPr bwMode="auto">
          <a:xfrm>
            <a:off x="1941513" y="4224338"/>
            <a:ext cx="2925762" cy="0"/>
          </a:xfrm>
          <a:prstGeom prst="line">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3" name="Straight Arrow Connector 82"/>
          <p:cNvCxnSpPr>
            <a:cxnSpLocks noChangeShapeType="1"/>
          </p:cNvCxnSpPr>
          <p:nvPr/>
        </p:nvCxnSpPr>
        <p:spPr bwMode="auto">
          <a:xfrm flipH="1" flipV="1">
            <a:off x="3808413" y="2706688"/>
            <a:ext cx="4762" cy="625475"/>
          </a:xfrm>
          <a:prstGeom prst="straightConnector1">
            <a:avLst/>
          </a:prstGeom>
          <a:noFill/>
          <a:ln w="25400">
            <a:solidFill>
              <a:srgbClr val="604A7B"/>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4" name="Straight Arrow Connector 83"/>
          <p:cNvCxnSpPr>
            <a:cxnSpLocks noChangeShapeType="1"/>
          </p:cNvCxnSpPr>
          <p:nvPr/>
        </p:nvCxnSpPr>
        <p:spPr bwMode="auto">
          <a:xfrm flipV="1">
            <a:off x="1700213" y="2706688"/>
            <a:ext cx="0" cy="625475"/>
          </a:xfrm>
          <a:prstGeom prst="straightConnector1">
            <a:avLst/>
          </a:prstGeom>
          <a:noFill/>
          <a:ln w="25400">
            <a:solidFill>
              <a:srgbClr val="604A7B"/>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a:off x="1044575" y="3332163"/>
            <a:ext cx="3270250" cy="0"/>
          </a:xfrm>
          <a:prstGeom prst="line">
            <a:avLst/>
          </a:prstGeom>
          <a:noFill/>
          <a:ln w="25400">
            <a:solidFill>
              <a:srgbClr val="604A7B"/>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6" name="Straight Arrow Connector 85"/>
          <p:cNvCxnSpPr>
            <a:cxnSpLocks noChangeShapeType="1"/>
          </p:cNvCxnSpPr>
          <p:nvPr/>
        </p:nvCxnSpPr>
        <p:spPr bwMode="auto">
          <a:xfrm>
            <a:off x="1981200" y="3328988"/>
            <a:ext cx="0" cy="228600"/>
          </a:xfrm>
          <a:prstGeom prst="straightConnector1">
            <a:avLst/>
          </a:prstGeom>
          <a:noFill/>
          <a:ln w="25400">
            <a:solidFill>
              <a:srgbClr val="604A7B"/>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7" name="Round Diagonal Corner Rectangle 86"/>
          <p:cNvSpPr/>
          <p:nvPr/>
        </p:nvSpPr>
        <p:spPr bwMode="auto">
          <a:xfrm>
            <a:off x="6742491" y="4412084"/>
            <a:ext cx="2125663" cy="722060"/>
          </a:xfrm>
          <a:prstGeom prst="round2DiagRect">
            <a:avLst/>
          </a:prstGeom>
          <a:solidFill>
            <a:srgbClr val="800000"/>
          </a:solidFill>
          <a:ln w="9525" cap="flat" cmpd="sng" algn="ctr">
            <a:solidFill>
              <a:sysClr val="window" lastClr="FFFFFF"/>
            </a:solidFill>
            <a:prstDash val="solid"/>
            <a:round/>
            <a:headEnd type="none" w="med" len="med"/>
            <a:tailEnd type="none" w="med" len="med"/>
          </a:ln>
          <a:effectLst/>
        </p:spPr>
        <p:txBody>
          <a:bodyPr anchor="ctr"/>
          <a:lstStyle/>
          <a:p>
            <a:pPr algn="ctr" defTabSz="457200" eaLnBrk="1" fontAlgn="auto" hangingPunct="1">
              <a:spcBef>
                <a:spcPts val="0"/>
              </a:spcBef>
              <a:spcAft>
                <a:spcPts val="0"/>
              </a:spcAft>
              <a:defRPr/>
            </a:pPr>
            <a:endParaRPr lang="en-US" sz="1400" kern="0" dirty="0">
              <a:solidFill>
                <a:srgbClr val="D9D9D9"/>
              </a:solidFill>
              <a:latin typeface="Arial" pitchFamily="-112" charset="0"/>
              <a:ea typeface="ＭＳ Ｐゴシック" pitchFamily="-112" charset="-128"/>
              <a:cs typeface="+mn-cs"/>
            </a:endParaRPr>
          </a:p>
        </p:txBody>
      </p:sp>
      <p:cxnSp>
        <p:nvCxnSpPr>
          <p:cNvPr id="88" name="Straight Arrow Connector 87"/>
          <p:cNvCxnSpPr>
            <a:cxnSpLocks noChangeShapeType="1"/>
            <a:stCxn id="76" idx="3"/>
          </p:cNvCxnSpPr>
          <p:nvPr/>
        </p:nvCxnSpPr>
        <p:spPr bwMode="auto">
          <a:xfrm>
            <a:off x="5999163" y="4862513"/>
            <a:ext cx="750887" cy="0"/>
          </a:xfrm>
          <a:prstGeom prst="straightConnector1">
            <a:avLst/>
          </a:prstGeom>
          <a:noFill/>
          <a:ln w="25400">
            <a:solidFill>
              <a:srgbClr val="4F81BD"/>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9" name="Straight Arrow Connector 88"/>
          <p:cNvCxnSpPr>
            <a:cxnSpLocks noChangeShapeType="1"/>
          </p:cNvCxnSpPr>
          <p:nvPr/>
        </p:nvCxnSpPr>
        <p:spPr bwMode="auto">
          <a:xfrm flipV="1">
            <a:off x="5438775" y="2727325"/>
            <a:ext cx="0" cy="411163"/>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0" name="TextBox 33"/>
          <p:cNvSpPr txBox="1">
            <a:spLocks noChangeArrowheads="1"/>
          </p:cNvSpPr>
          <p:nvPr/>
        </p:nvSpPr>
        <p:spPr bwMode="auto">
          <a:xfrm>
            <a:off x="5519738" y="2862263"/>
            <a:ext cx="758825" cy="276225"/>
          </a:xfrm>
          <a:prstGeom prst="rect">
            <a:avLst/>
          </a:prstGeom>
          <a:noFill/>
          <a:ln>
            <a:noFill/>
          </a:ln>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defTabSz="457200" eaLnBrk="1" fontAlgn="auto" hangingPunct="1">
              <a:spcBef>
                <a:spcPts val="0"/>
              </a:spcBef>
              <a:spcAft>
                <a:spcPts val="0"/>
              </a:spcAft>
              <a:defRPr/>
            </a:pPr>
            <a:r>
              <a:rPr lang="en-US" sz="1200" kern="0" dirty="0" err="1" smtClean="0">
                <a:solidFill>
                  <a:prstClr val="black"/>
                </a:solidFill>
              </a:rPr>
              <a:t>RESTful</a:t>
            </a:r>
            <a:endParaRPr lang="en-US" sz="1200" kern="0" dirty="0">
              <a:solidFill>
                <a:prstClr val="black"/>
              </a:solidFill>
            </a:endParaRPr>
          </a:p>
        </p:txBody>
      </p:sp>
      <p:cxnSp>
        <p:nvCxnSpPr>
          <p:cNvPr id="91" name="Straight Arrow Connector 90"/>
          <p:cNvCxnSpPr>
            <a:cxnSpLocks noChangeShapeType="1"/>
          </p:cNvCxnSpPr>
          <p:nvPr/>
        </p:nvCxnSpPr>
        <p:spPr bwMode="auto">
          <a:xfrm flipV="1">
            <a:off x="1196975" y="2733675"/>
            <a:ext cx="0" cy="411163"/>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2" name="Straight Arrow Connector 91"/>
          <p:cNvCxnSpPr>
            <a:cxnSpLocks noChangeShapeType="1"/>
          </p:cNvCxnSpPr>
          <p:nvPr/>
        </p:nvCxnSpPr>
        <p:spPr bwMode="auto">
          <a:xfrm flipV="1">
            <a:off x="2936875" y="2720975"/>
            <a:ext cx="0" cy="411163"/>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3" name="Straight Connector 92"/>
          <p:cNvCxnSpPr>
            <a:cxnSpLocks noChangeShapeType="1"/>
          </p:cNvCxnSpPr>
          <p:nvPr/>
        </p:nvCxnSpPr>
        <p:spPr bwMode="auto">
          <a:xfrm>
            <a:off x="1177925" y="3148013"/>
            <a:ext cx="5233988" cy="0"/>
          </a:xfrm>
          <a:prstGeom prst="line">
            <a:avLst/>
          </a:prstGeom>
          <a:noFill/>
          <a:ln w="25400">
            <a:solidFill>
              <a:srgbClr val="4F81BD"/>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4" name="Rounded Rectangle 93"/>
          <p:cNvSpPr>
            <a:spLocks noChangeArrowheads="1"/>
          </p:cNvSpPr>
          <p:nvPr/>
        </p:nvSpPr>
        <p:spPr bwMode="auto">
          <a:xfrm>
            <a:off x="431800" y="2198688"/>
            <a:ext cx="1930400" cy="522287"/>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Python Client</a:t>
            </a:r>
          </a:p>
          <a:p>
            <a:pPr algn="ctr" defTabSz="457200" eaLnBrk="1" fontAlgn="auto" hangingPunct="1">
              <a:spcBef>
                <a:spcPts val="0"/>
              </a:spcBef>
              <a:spcAft>
                <a:spcPts val="0"/>
              </a:spcAft>
              <a:defRPr/>
            </a:pPr>
            <a:endParaRPr lang="en-US" sz="1600" kern="0" dirty="0">
              <a:solidFill>
                <a:prstClr val="white">
                  <a:lumMod val="85000"/>
                </a:prstClr>
              </a:solidFill>
              <a:latin typeface="Calibri"/>
              <a:ea typeface="MS PGothic" panose="020B0600070205080204" pitchFamily="34" charset="-128"/>
              <a:cs typeface="+mn-cs"/>
            </a:endParaRPr>
          </a:p>
        </p:txBody>
      </p:sp>
      <p:sp>
        <p:nvSpPr>
          <p:cNvPr id="95" name="Rounded Rectangle 94"/>
          <p:cNvSpPr>
            <a:spLocks noChangeArrowheads="1"/>
          </p:cNvSpPr>
          <p:nvPr/>
        </p:nvSpPr>
        <p:spPr bwMode="auto">
          <a:xfrm>
            <a:off x="431800" y="1754188"/>
            <a:ext cx="1930400" cy="395287"/>
          </a:xfrm>
          <a:prstGeom prst="roundRect">
            <a:avLst>
              <a:gd name="adj" fmla="val 16667"/>
            </a:avLst>
          </a:prstGeom>
          <a:solidFill>
            <a:srgbClr val="77933C"/>
          </a:soli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r>
              <a:rPr lang="en-US" sz="1800" kern="0" dirty="0">
                <a:solidFill>
                  <a:prstClr val="white">
                    <a:lumMod val="85000"/>
                  </a:prstClr>
                </a:solidFill>
                <a:latin typeface="Calibri"/>
                <a:ea typeface="MS PGothic" panose="020B0600070205080204" pitchFamily="34" charset="-128"/>
                <a:cs typeface="+mn-cs"/>
              </a:rPr>
              <a:t>Scripting</a:t>
            </a:r>
          </a:p>
        </p:txBody>
      </p:sp>
      <p:sp>
        <p:nvSpPr>
          <p:cNvPr id="96" name="Rounded Rectangle 95"/>
          <p:cNvSpPr>
            <a:spLocks noChangeArrowheads="1"/>
          </p:cNvSpPr>
          <p:nvPr/>
        </p:nvSpPr>
        <p:spPr bwMode="auto">
          <a:xfrm>
            <a:off x="2460625" y="1778000"/>
            <a:ext cx="985838" cy="420688"/>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CSS/BOY</a:t>
            </a:r>
          </a:p>
        </p:txBody>
      </p:sp>
      <p:sp>
        <p:nvSpPr>
          <p:cNvPr id="97" name="Rounded Rectangle 96"/>
          <p:cNvSpPr>
            <a:spLocks noChangeArrowheads="1"/>
          </p:cNvSpPr>
          <p:nvPr/>
        </p:nvSpPr>
        <p:spPr bwMode="auto">
          <a:xfrm>
            <a:off x="2460625" y="2198688"/>
            <a:ext cx="2038350" cy="527050"/>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Java Client</a:t>
            </a:r>
          </a:p>
          <a:p>
            <a:pPr algn="ctr" defTabSz="457200" eaLnBrk="1" fontAlgn="auto" hangingPunct="1">
              <a:spcBef>
                <a:spcPts val="0"/>
              </a:spcBef>
              <a:spcAft>
                <a:spcPts val="0"/>
              </a:spcAft>
              <a:defRPr/>
            </a:pPr>
            <a:endParaRPr lang="en-US" sz="1600" kern="0" dirty="0">
              <a:solidFill>
                <a:prstClr val="white">
                  <a:lumMod val="85000"/>
                </a:prstClr>
              </a:solidFill>
              <a:latin typeface="Calibri"/>
              <a:ea typeface="MS PGothic" panose="020B0600070205080204" pitchFamily="34" charset="-128"/>
              <a:cs typeface="+mn-cs"/>
            </a:endParaRPr>
          </a:p>
        </p:txBody>
      </p:sp>
      <p:sp>
        <p:nvSpPr>
          <p:cNvPr id="98" name="Rounded Rectangle 97"/>
          <p:cNvSpPr>
            <a:spLocks noChangeArrowheads="1"/>
          </p:cNvSpPr>
          <p:nvPr/>
        </p:nvSpPr>
        <p:spPr bwMode="auto">
          <a:xfrm>
            <a:off x="3478213" y="1690688"/>
            <a:ext cx="985837" cy="495300"/>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Others</a:t>
            </a:r>
          </a:p>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a:t>
            </a:r>
            <a:r>
              <a:rPr lang="en-US" sz="1600" kern="0" dirty="0" err="1">
                <a:solidFill>
                  <a:prstClr val="white">
                    <a:lumMod val="85000"/>
                  </a:prstClr>
                </a:solidFill>
                <a:latin typeface="Calibri"/>
                <a:ea typeface="MS PGothic" panose="020B0600070205080204" pitchFamily="34" charset="-128"/>
                <a:cs typeface="+mn-cs"/>
              </a:rPr>
              <a:t>Matlab</a:t>
            </a:r>
            <a:r>
              <a:rPr lang="en-US" sz="1600" kern="0" dirty="0">
                <a:solidFill>
                  <a:prstClr val="white">
                    <a:lumMod val="85000"/>
                  </a:prstClr>
                </a:solidFill>
                <a:latin typeface="Calibri"/>
                <a:ea typeface="MS PGothic" panose="020B0600070205080204" pitchFamily="34" charset="-128"/>
                <a:cs typeface="+mn-cs"/>
              </a:rPr>
              <a:t>)</a:t>
            </a:r>
          </a:p>
        </p:txBody>
      </p:sp>
      <p:sp>
        <p:nvSpPr>
          <p:cNvPr id="99" name="Rounded Rectangle 98"/>
          <p:cNvSpPr>
            <a:spLocks noChangeArrowheads="1"/>
          </p:cNvSpPr>
          <p:nvPr/>
        </p:nvSpPr>
        <p:spPr bwMode="auto">
          <a:xfrm>
            <a:off x="4657725" y="2332038"/>
            <a:ext cx="1706563" cy="373062"/>
          </a:xfrm>
          <a:prstGeom prst="roundRect">
            <a:avLst>
              <a:gd name="adj" fmla="val 16667"/>
            </a:avLst>
          </a:prstGeom>
          <a:solidFill>
            <a:srgbClr val="77933C"/>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600" kern="0" dirty="0">
                <a:solidFill>
                  <a:prstClr val="white">
                    <a:lumMod val="85000"/>
                  </a:prstClr>
                </a:solidFill>
                <a:latin typeface="Calibri"/>
                <a:ea typeface="MS PGothic" panose="020B0600070205080204" pitchFamily="34" charset="-128"/>
                <a:cs typeface="+mn-cs"/>
              </a:rPr>
              <a:t>Browsers</a:t>
            </a:r>
          </a:p>
        </p:txBody>
      </p:sp>
      <p:sp>
        <p:nvSpPr>
          <p:cNvPr id="100" name="Rounded Rectangle 99"/>
          <p:cNvSpPr>
            <a:spLocks noChangeArrowheads="1"/>
          </p:cNvSpPr>
          <p:nvPr/>
        </p:nvSpPr>
        <p:spPr bwMode="auto">
          <a:xfrm>
            <a:off x="2460625" y="2490788"/>
            <a:ext cx="920750" cy="236537"/>
          </a:xfrm>
          <a:prstGeom prst="roundRect">
            <a:avLst>
              <a:gd name="adj" fmla="val 16667"/>
            </a:avLst>
          </a:prstGeom>
          <a:solidFill>
            <a:srgbClr val="953735"/>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RESTful</a:t>
            </a:r>
            <a:endParaRPr lang="en-US" sz="1800" kern="0" dirty="0">
              <a:solidFill>
                <a:prstClr val="white">
                  <a:lumMod val="85000"/>
                </a:prstClr>
              </a:solidFill>
              <a:latin typeface="Calibri"/>
              <a:ea typeface="MS PGothic" panose="020B0600070205080204" pitchFamily="34" charset="-128"/>
              <a:cs typeface="+mn-cs"/>
            </a:endParaRPr>
          </a:p>
        </p:txBody>
      </p:sp>
      <p:sp>
        <p:nvSpPr>
          <p:cNvPr id="101" name="Rounded Rectangle 100"/>
          <p:cNvSpPr>
            <a:spLocks noChangeArrowheads="1"/>
          </p:cNvSpPr>
          <p:nvPr/>
        </p:nvSpPr>
        <p:spPr bwMode="auto">
          <a:xfrm>
            <a:off x="3402013" y="2484438"/>
            <a:ext cx="1085850" cy="236537"/>
          </a:xfrm>
          <a:prstGeom prst="roundRect">
            <a:avLst>
              <a:gd name="adj" fmla="val 16667"/>
            </a:avLst>
          </a:prstGeom>
          <a:solidFill>
            <a:srgbClr val="604A7B"/>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pvAccess</a:t>
            </a:r>
            <a:endParaRPr lang="en-US" sz="1800" kern="0" dirty="0">
              <a:solidFill>
                <a:prstClr val="white">
                  <a:lumMod val="85000"/>
                </a:prstClr>
              </a:solidFill>
              <a:latin typeface="Calibri"/>
              <a:ea typeface="MS PGothic" panose="020B0600070205080204" pitchFamily="34" charset="-128"/>
              <a:cs typeface="+mn-cs"/>
            </a:endParaRPr>
          </a:p>
        </p:txBody>
      </p:sp>
      <p:sp>
        <p:nvSpPr>
          <p:cNvPr id="102" name="Rounded Rectangle 101"/>
          <p:cNvSpPr>
            <a:spLocks noChangeArrowheads="1"/>
          </p:cNvSpPr>
          <p:nvPr/>
        </p:nvSpPr>
        <p:spPr bwMode="auto">
          <a:xfrm>
            <a:off x="434975" y="2484438"/>
            <a:ext cx="800100" cy="236537"/>
          </a:xfrm>
          <a:prstGeom prst="roundRect">
            <a:avLst>
              <a:gd name="adj" fmla="val 16667"/>
            </a:avLst>
          </a:prstGeom>
          <a:solidFill>
            <a:srgbClr val="953735"/>
          </a:solidFill>
          <a:ln w="9525">
            <a:solidFill>
              <a:srgbClr val="FFFFFF"/>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RESTful</a:t>
            </a:r>
            <a:endParaRPr lang="en-US" sz="1800" kern="0" dirty="0">
              <a:solidFill>
                <a:prstClr val="white">
                  <a:lumMod val="85000"/>
                </a:prstClr>
              </a:solidFill>
              <a:latin typeface="Calibri"/>
              <a:ea typeface="MS PGothic" panose="020B0600070205080204" pitchFamily="34" charset="-128"/>
              <a:cs typeface="+mn-cs"/>
            </a:endParaRPr>
          </a:p>
        </p:txBody>
      </p:sp>
      <p:sp>
        <p:nvSpPr>
          <p:cNvPr id="103" name="Rounded Rectangle 102"/>
          <p:cNvSpPr>
            <a:spLocks noChangeArrowheads="1"/>
          </p:cNvSpPr>
          <p:nvPr/>
        </p:nvSpPr>
        <p:spPr bwMode="auto">
          <a:xfrm>
            <a:off x="1270000" y="2484438"/>
            <a:ext cx="1057275" cy="236537"/>
          </a:xfrm>
          <a:prstGeom prst="roundRect">
            <a:avLst>
              <a:gd name="adj" fmla="val 16667"/>
            </a:avLst>
          </a:prstGeom>
          <a:solidFill>
            <a:srgbClr val="604A7B"/>
          </a:soli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pvAccess</a:t>
            </a:r>
            <a:endParaRPr lang="en-US" sz="1800" kern="0" dirty="0">
              <a:solidFill>
                <a:prstClr val="white">
                  <a:lumMod val="85000"/>
                </a:prstClr>
              </a:solidFill>
              <a:latin typeface="Calibri"/>
              <a:ea typeface="MS PGothic" panose="020B0600070205080204" pitchFamily="34" charset="-128"/>
              <a:cs typeface="+mn-cs"/>
            </a:endParaRPr>
          </a:p>
        </p:txBody>
      </p:sp>
      <p:sp>
        <p:nvSpPr>
          <p:cNvPr id="104" name="TextBox 103"/>
          <p:cNvSpPr txBox="1"/>
          <p:nvPr/>
        </p:nvSpPr>
        <p:spPr bwMode="auto">
          <a:xfrm>
            <a:off x="1093788" y="3273425"/>
            <a:ext cx="846137" cy="307975"/>
          </a:xfrm>
          <a:prstGeom prst="rect">
            <a:avLst/>
          </a:prstGeom>
          <a:noFill/>
        </p:spPr>
        <p:txBody>
          <a:bodyPr wrap="none">
            <a:spAutoFit/>
          </a:bodyPr>
          <a:lstStyle/>
          <a:p>
            <a:pPr defTabSz="457200" eaLnBrk="1" fontAlgn="auto" hangingPunct="1">
              <a:spcBef>
                <a:spcPts val="0"/>
              </a:spcBef>
              <a:spcAft>
                <a:spcPts val="0"/>
              </a:spcAft>
              <a:defRPr/>
            </a:pPr>
            <a:r>
              <a:rPr lang="en-US" sz="1400" kern="0" dirty="0" err="1">
                <a:solidFill>
                  <a:prstClr val="black"/>
                </a:solidFill>
                <a:latin typeface="Calibri"/>
                <a:ea typeface="MS PGothic" panose="020B0600070205080204" pitchFamily="34" charset="-128"/>
                <a:cs typeface="+mn-cs"/>
              </a:rPr>
              <a:t>pvAccess</a:t>
            </a:r>
            <a:endParaRPr lang="en-US" sz="1400" kern="0" dirty="0">
              <a:solidFill>
                <a:prstClr val="black"/>
              </a:solidFill>
              <a:latin typeface="Calibri"/>
              <a:ea typeface="MS PGothic" panose="020B0600070205080204" pitchFamily="34" charset="-128"/>
              <a:cs typeface="+mn-cs"/>
            </a:endParaRPr>
          </a:p>
        </p:txBody>
      </p:sp>
      <p:sp>
        <p:nvSpPr>
          <p:cNvPr id="105" name="Rounded Rectangle 104"/>
          <p:cNvSpPr>
            <a:spLocks noChangeArrowheads="1"/>
          </p:cNvSpPr>
          <p:nvPr/>
        </p:nvSpPr>
        <p:spPr bwMode="auto">
          <a:xfrm>
            <a:off x="1747838" y="4797425"/>
            <a:ext cx="4092575" cy="301625"/>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smtClean="0">
                <a:solidFill>
                  <a:prstClr val="white">
                    <a:lumMod val="85000"/>
                  </a:prstClr>
                </a:solidFill>
                <a:latin typeface="Calibri"/>
                <a:ea typeface="MS PGothic" panose="020B0600070205080204" pitchFamily="34" charset="-128"/>
                <a:cs typeface="+mn-cs"/>
              </a:rPr>
              <a:t>Conversion functions</a:t>
            </a:r>
            <a:endParaRPr lang="en-US" sz="1800" kern="0" dirty="0">
              <a:solidFill>
                <a:prstClr val="white">
                  <a:lumMod val="85000"/>
                </a:prstClr>
              </a:solidFill>
              <a:latin typeface="Calibri"/>
              <a:ea typeface="MS PGothic" panose="020B0600070205080204" pitchFamily="34" charset="-128"/>
              <a:cs typeface="+mn-cs"/>
            </a:endParaRPr>
          </a:p>
        </p:txBody>
      </p:sp>
      <p:sp>
        <p:nvSpPr>
          <p:cNvPr id="106" name="Rounded Rectangle 105"/>
          <p:cNvSpPr>
            <a:spLocks noChangeArrowheads="1"/>
          </p:cNvSpPr>
          <p:nvPr/>
        </p:nvSpPr>
        <p:spPr bwMode="auto">
          <a:xfrm>
            <a:off x="1747838" y="4494213"/>
            <a:ext cx="4092575" cy="303212"/>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800" kern="0" dirty="0" err="1">
                <a:solidFill>
                  <a:prstClr val="white">
                    <a:lumMod val="85000"/>
                  </a:prstClr>
                </a:solidFill>
                <a:latin typeface="Calibri"/>
                <a:ea typeface="MS PGothic" panose="020B0600070205080204" pitchFamily="34" charset="-128"/>
                <a:cs typeface="+mn-cs"/>
              </a:rPr>
              <a:t>Django</a:t>
            </a:r>
            <a:endParaRPr lang="en-US" sz="1800" kern="0" dirty="0">
              <a:solidFill>
                <a:prstClr val="white">
                  <a:lumMod val="85000"/>
                </a:prstClr>
              </a:solidFill>
              <a:latin typeface="Calibri"/>
              <a:ea typeface="MS PGothic" panose="020B0600070205080204" pitchFamily="34" charset="-128"/>
              <a:cs typeface="+mn-cs"/>
            </a:endParaRPr>
          </a:p>
        </p:txBody>
      </p:sp>
      <p:sp>
        <p:nvSpPr>
          <p:cNvPr id="118" name="Round Diagonal Corner Rectangle 117"/>
          <p:cNvSpPr/>
          <p:nvPr/>
        </p:nvSpPr>
        <p:spPr bwMode="auto">
          <a:xfrm>
            <a:off x="6819301" y="4488894"/>
            <a:ext cx="2125663" cy="722060"/>
          </a:xfrm>
          <a:prstGeom prst="round2DiagRect">
            <a:avLst/>
          </a:prstGeom>
          <a:solidFill>
            <a:srgbClr val="800000"/>
          </a:solidFill>
          <a:ln w="9525" cap="flat" cmpd="sng" algn="ctr">
            <a:solidFill>
              <a:sysClr val="window" lastClr="FFFFFF"/>
            </a:solidFill>
            <a:prstDash val="solid"/>
            <a:round/>
            <a:headEnd type="none" w="med" len="med"/>
            <a:tailEnd type="none" w="med" len="med"/>
          </a:ln>
          <a:effectLst/>
        </p:spPr>
        <p:txBody>
          <a:bodyPr anchor="ctr"/>
          <a:lstStyle/>
          <a:p>
            <a:pPr algn="ctr" defTabSz="457200" eaLnBrk="1" fontAlgn="auto" hangingPunct="1">
              <a:spcBef>
                <a:spcPts val="0"/>
              </a:spcBef>
              <a:spcAft>
                <a:spcPts val="0"/>
              </a:spcAft>
              <a:defRPr/>
            </a:pPr>
            <a:endParaRPr lang="en-US" sz="1400" kern="0" dirty="0">
              <a:solidFill>
                <a:srgbClr val="D9D9D9"/>
              </a:solidFill>
              <a:latin typeface="Arial" pitchFamily="-112" charset="0"/>
              <a:ea typeface="ＭＳ Ｐゴシック" pitchFamily="-112" charset="-128"/>
              <a:cs typeface="+mn-cs"/>
            </a:endParaRPr>
          </a:p>
        </p:txBody>
      </p:sp>
      <p:sp>
        <p:nvSpPr>
          <p:cNvPr id="119" name="Round Diagonal Corner Rectangle 118"/>
          <p:cNvSpPr/>
          <p:nvPr/>
        </p:nvSpPr>
        <p:spPr bwMode="auto">
          <a:xfrm>
            <a:off x="6903670" y="4565704"/>
            <a:ext cx="2125663" cy="722060"/>
          </a:xfrm>
          <a:prstGeom prst="round2DiagRect">
            <a:avLst/>
          </a:prstGeom>
          <a:solidFill>
            <a:srgbClr val="800000"/>
          </a:solidFill>
          <a:ln w="9525" cap="flat" cmpd="sng" algn="ctr">
            <a:solidFill>
              <a:sysClr val="window" lastClr="FFFFFF"/>
            </a:solidFill>
            <a:prstDash val="solid"/>
            <a:round/>
            <a:headEnd type="none" w="med" len="med"/>
            <a:tailEnd type="none" w="med" len="med"/>
          </a:ln>
          <a:effectLst/>
        </p:spPr>
        <p:txBody>
          <a:bodyPr anchor="t" anchorCtr="0"/>
          <a:lstStyle/>
          <a:p>
            <a:pPr algn="ctr" defTabSz="457200" eaLnBrk="1" fontAlgn="auto" hangingPunct="1">
              <a:spcBef>
                <a:spcPts val="0"/>
              </a:spcBef>
              <a:spcAft>
                <a:spcPts val="0"/>
              </a:spcAft>
              <a:defRPr/>
            </a:pPr>
            <a:r>
              <a:rPr lang="en-US" kern="0" dirty="0" smtClean="0">
                <a:solidFill>
                  <a:srgbClr val="D9D9D9"/>
                </a:solidFill>
                <a:latin typeface="Arial" pitchFamily="-112" charset="0"/>
                <a:ea typeface="ＭＳ Ｐゴシック" pitchFamily="-112" charset="-128"/>
                <a:cs typeface="+mn-cs"/>
              </a:rPr>
              <a:t>V3 IOC</a:t>
            </a:r>
            <a:endParaRPr lang="en-US" kern="0" dirty="0">
              <a:solidFill>
                <a:srgbClr val="D9D9D9"/>
              </a:solidFill>
              <a:latin typeface="Arial" pitchFamily="-112" charset="0"/>
              <a:ea typeface="ＭＳ Ｐゴシック" pitchFamily="-112" charset="-128"/>
              <a:cs typeface="+mn-cs"/>
            </a:endParaRPr>
          </a:p>
        </p:txBody>
      </p:sp>
      <p:sp>
        <p:nvSpPr>
          <p:cNvPr id="116" name="Rounded Rectangle 115"/>
          <p:cNvSpPr>
            <a:spLocks noChangeArrowheads="1"/>
          </p:cNvSpPr>
          <p:nvPr/>
        </p:nvSpPr>
        <p:spPr bwMode="auto">
          <a:xfrm>
            <a:off x="6912106" y="4980067"/>
            <a:ext cx="2106220" cy="301625"/>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anchor="ctr"/>
          <a:lstStyle/>
          <a:p>
            <a:pPr algn="ctr" defTabSz="457200" eaLnBrk="1" fontAlgn="auto" hangingPunct="1">
              <a:spcBef>
                <a:spcPts val="0"/>
              </a:spcBef>
              <a:spcAft>
                <a:spcPts val="0"/>
              </a:spcAft>
              <a:defRPr/>
            </a:pPr>
            <a:r>
              <a:rPr lang="en-US" sz="1400" kern="0" dirty="0" smtClean="0">
                <a:solidFill>
                  <a:prstClr val="white">
                    <a:lumMod val="85000"/>
                  </a:prstClr>
                </a:solidFill>
                <a:latin typeface="Calibri"/>
                <a:ea typeface="MS PGothic" panose="020B0600070205080204" pitchFamily="34" charset="-128"/>
                <a:cs typeface="+mn-cs"/>
              </a:rPr>
              <a:t>Conversion functions</a:t>
            </a:r>
            <a:endParaRPr lang="en-US" sz="1400" kern="0" dirty="0">
              <a:solidFill>
                <a:prstClr val="white">
                  <a:lumMod val="85000"/>
                </a:prstClr>
              </a:solidFill>
              <a:latin typeface="Calibri"/>
              <a:ea typeface="MS PGothic" panose="020B0600070205080204" pitchFamily="34" charset="-128"/>
              <a:cs typeface="+mn-cs"/>
            </a:endParaRPr>
          </a:p>
        </p:txBody>
      </p:sp>
      <p:sp>
        <p:nvSpPr>
          <p:cNvPr id="55" name="Rounded Rectangle 54"/>
          <p:cNvSpPr>
            <a:spLocks noChangeArrowheads="1"/>
          </p:cNvSpPr>
          <p:nvPr/>
        </p:nvSpPr>
        <p:spPr bwMode="auto">
          <a:xfrm>
            <a:off x="4874694" y="4118018"/>
            <a:ext cx="915782" cy="219075"/>
          </a:xfrm>
          <a:prstGeom prst="roundRect">
            <a:avLst>
              <a:gd name="adj" fmla="val 16667"/>
            </a:avLst>
          </a:prstGeom>
          <a:gradFill rotWithShape="1">
            <a:gsLst>
              <a:gs pos="0">
                <a:srgbClr val="042B7F"/>
              </a:gs>
              <a:gs pos="100000">
                <a:srgbClr val="6699FF"/>
              </a:gs>
            </a:gsLst>
            <a:lin ang="16200000"/>
          </a:gradFill>
          <a:ln w="9525">
            <a:solidFill>
              <a:srgbClr val="4A7EBB"/>
            </a:solidFill>
            <a:round/>
            <a:headEnd/>
            <a:tailEnd/>
          </a:ln>
          <a:effectLst>
            <a:outerShdw blurRad="40000" dist="23000" dir="5400000" rotWithShape="0">
              <a:srgbClr val="000000">
                <a:alpha val="34999"/>
              </a:srgbClr>
            </a:outerShdw>
          </a:effectLst>
        </p:spPr>
        <p:txBody>
          <a:bodyPr lIns="0" rIns="0" anchor="ctr"/>
          <a:lstStyle/>
          <a:p>
            <a:pPr algn="ctr" defTabSz="457200" eaLnBrk="1" fontAlgn="auto" hangingPunct="1">
              <a:spcBef>
                <a:spcPts val="0"/>
              </a:spcBef>
              <a:spcAft>
                <a:spcPts val="0"/>
              </a:spcAft>
              <a:defRPr/>
            </a:pPr>
            <a:r>
              <a:rPr lang="en-US" sz="1600" kern="0" dirty="0" smtClean="0">
                <a:solidFill>
                  <a:prstClr val="white">
                    <a:lumMod val="85000"/>
                  </a:prstClr>
                </a:solidFill>
                <a:latin typeface="Calibri"/>
                <a:ea typeface="MS PGothic" panose="020B0600070205080204" pitchFamily="34" charset="-128"/>
                <a:cs typeface="+mn-cs"/>
              </a:rPr>
              <a:t>HTML</a:t>
            </a:r>
            <a:endParaRPr lang="en-US" sz="1600" kern="0" dirty="0">
              <a:solidFill>
                <a:prstClr val="white">
                  <a:lumMod val="85000"/>
                </a:prstClr>
              </a:solidFill>
              <a:latin typeface="Calibri"/>
              <a:ea typeface="MS PGothic" panose="020B0600070205080204" pitchFamily="34" charset="-128"/>
              <a:cs typeface="+mn-cs"/>
            </a:endParaRPr>
          </a:p>
        </p:txBody>
      </p:sp>
    </p:spTree>
    <p:extLst>
      <p:ext uri="{BB962C8B-B14F-4D97-AF65-F5344CB8AC3E}">
        <p14:creationId xmlns:p14="http://schemas.microsoft.com/office/powerpoint/2010/main" val="178816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blinds(horizontal)">
                                      <p:cBhvr>
                                        <p:cTn id="10" dur="500"/>
                                        <p:tgtEl>
                                          <p:spTgt spid="101"/>
                                        </p:tgtEl>
                                      </p:cBhvr>
                                    </p:animEffect>
                                  </p:childTnLst>
                                </p:cTn>
                              </p:par>
                              <p:par>
                                <p:cTn id="11" presetID="3" presetClass="entr" presetSubtype="1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blinds(horizontal)">
                                      <p:cBhvr>
                                        <p:cTn id="13" dur="500"/>
                                        <p:tgtEl>
                                          <p:spTgt spid="83"/>
                                        </p:tgtEl>
                                      </p:cBhvr>
                                    </p:animEffect>
                                  </p:childTnLst>
                                </p:cTn>
                              </p:par>
                              <p:par>
                                <p:cTn id="14" presetID="3" presetClass="entr" presetSubtype="1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linds(horizontal)">
                                      <p:cBhvr>
                                        <p:cTn id="16" dur="500"/>
                                        <p:tgtEl>
                                          <p:spTgt spid="84"/>
                                        </p:tgtEl>
                                      </p:cBhvr>
                                    </p:animEffect>
                                  </p:childTnLst>
                                </p:cTn>
                              </p:par>
                              <p:par>
                                <p:cTn id="17" presetID="3" presetClass="entr" presetSubtype="1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blinds(horizontal)">
                                      <p:cBhvr>
                                        <p:cTn id="19" dur="500"/>
                                        <p:tgtEl>
                                          <p:spTgt spid="85"/>
                                        </p:tgtEl>
                                      </p:cBhvr>
                                    </p:animEffect>
                                  </p:childTnLst>
                                </p:cTn>
                              </p:par>
                              <p:par>
                                <p:cTn id="20" presetID="3" presetClass="entr" presetSubtype="10" fill="hold"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blinds(horizontal)">
                                      <p:cBhvr>
                                        <p:cTn id="22" dur="500"/>
                                        <p:tgtEl>
                                          <p:spTgt spid="8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blinds(horizontal)">
                                      <p:cBhvr>
                                        <p:cTn id="25" dur="500"/>
                                        <p:tgtEl>
                                          <p:spTgt spid="10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blinds(horizontal)">
                                      <p:cBhvr>
                                        <p:cTn id="28" dur="500"/>
                                        <p:tgtEl>
                                          <p:spTgt spid="80"/>
                                        </p:tgtEl>
                                      </p:cBhvr>
                                    </p:animEffect>
                                  </p:childTnLst>
                                </p:cTn>
                              </p:par>
                              <p:par>
                                <p:cTn id="29" presetID="3" presetClass="entr" presetSubtype="1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blinds(horizontal)">
                                      <p:cBhvr>
                                        <p:cTn id="3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01" grpId="0" animBg="1"/>
      <p:bldP spid="103" grpId="0" animBg="1"/>
      <p:bldP spid="10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94347" y="990701"/>
            <a:ext cx="8629650" cy="4735512"/>
          </a:xfrm>
        </p:spPr>
        <p:txBody>
          <a:bodyPr/>
          <a:lstStyle/>
          <a:p>
            <a:r>
              <a:rPr lang="en-US" dirty="0" smtClean="0">
                <a:latin typeface="Arial" charset="0"/>
                <a:ea typeface="ＭＳ Ｐゴシック" charset="0"/>
                <a:cs typeface="ＭＳ Ｐゴシック" charset="0"/>
              </a:rPr>
              <a:t>MUNICONV Data stored in RDB</a:t>
            </a:r>
          </a:p>
          <a:p>
            <a:pPr lvl="1"/>
            <a:r>
              <a:rPr lang="en-US" dirty="0" smtClean="0">
                <a:latin typeface="Arial" charset="0"/>
                <a:ea typeface="ＭＳ Ｐゴシック" charset="0"/>
                <a:cs typeface="ＭＳ Ｐゴシック" charset="0"/>
              </a:rPr>
              <a:t>Capture </a:t>
            </a:r>
            <a:r>
              <a:rPr lang="en-US" dirty="0">
                <a:latin typeface="Arial" charset="0"/>
                <a:ea typeface="ＭＳ Ｐゴシック" charset="0"/>
                <a:cs typeface="ＭＳ Ｐゴシック" charset="0"/>
              </a:rPr>
              <a:t>interested raw data</a:t>
            </a:r>
          </a:p>
          <a:p>
            <a:pPr lvl="2"/>
            <a:r>
              <a:rPr lang="en-US" dirty="0">
                <a:latin typeface="Arial" charset="0"/>
                <a:ea typeface="ＭＳ Ｐゴシック" charset="0"/>
              </a:rPr>
              <a:t>Measurement data, fitting parameters, fitting algorithm</a:t>
            </a:r>
          </a:p>
          <a:p>
            <a:pPr lvl="2"/>
            <a:r>
              <a:rPr lang="en-US" dirty="0">
                <a:latin typeface="Arial" charset="0"/>
                <a:ea typeface="ＭＳ Ｐゴシック" charset="0"/>
              </a:rPr>
              <a:t>Serial #, device name, installation info</a:t>
            </a:r>
          </a:p>
          <a:p>
            <a:pPr lvl="2"/>
            <a:r>
              <a:rPr lang="en-US" dirty="0">
                <a:latin typeface="Arial" charset="0"/>
                <a:ea typeface="ＭＳ Ｐゴシック" charset="0"/>
              </a:rPr>
              <a:t>Component type</a:t>
            </a:r>
          </a:p>
          <a:p>
            <a:pPr lvl="1"/>
            <a:r>
              <a:rPr lang="en-US" dirty="0">
                <a:latin typeface="Arial" charset="0"/>
                <a:ea typeface="ＭＳ Ｐゴシック" charset="0"/>
                <a:cs typeface="ＭＳ Ｐゴシック" charset="0"/>
              </a:rPr>
              <a:t>Measurement data</a:t>
            </a:r>
          </a:p>
          <a:p>
            <a:pPr lvl="2"/>
            <a:r>
              <a:rPr lang="en-US" dirty="0">
                <a:latin typeface="Arial" charset="0"/>
                <a:ea typeface="ＭＳ Ｐゴシック" charset="0"/>
              </a:rPr>
              <a:t>For each individual magnet</a:t>
            </a:r>
          </a:p>
          <a:p>
            <a:pPr lvl="2"/>
            <a:r>
              <a:rPr lang="en-US" dirty="0">
                <a:latin typeface="Arial" charset="0"/>
                <a:ea typeface="ＭＳ Ｐゴシック" charset="0"/>
              </a:rPr>
              <a:t>For magnet type</a:t>
            </a:r>
          </a:p>
        </p:txBody>
      </p:sp>
      <p:sp>
        <p:nvSpPr>
          <p:cNvPr id="6" name="Title 1"/>
          <p:cNvSpPr>
            <a:spLocks noGrp="1"/>
          </p:cNvSpPr>
          <p:nvPr>
            <p:ph type="title"/>
          </p:nvPr>
        </p:nvSpPr>
        <p:spPr>
          <a:xfrm>
            <a:off x="0" y="0"/>
            <a:ext cx="9144000" cy="908050"/>
          </a:xfrm>
        </p:spPr>
        <p:txBody>
          <a:bodyPr/>
          <a:lstStyle/>
          <a:p>
            <a:r>
              <a:rPr lang="en-US" dirty="0" err="1"/>
              <a:t>RESTful</a:t>
            </a:r>
            <a:r>
              <a:rPr lang="en-US" dirty="0"/>
              <a:t> based Middle Layer Services</a:t>
            </a:r>
            <a:endParaRPr lang="en-US" dirty="0">
              <a:latin typeface="Arial" charset="0"/>
              <a:ea typeface="MS PGothic" charset="0"/>
            </a:endParaRPr>
          </a:p>
        </p:txBody>
      </p:sp>
    </p:spTree>
    <p:extLst>
      <p:ext uri="{BB962C8B-B14F-4D97-AF65-F5344CB8AC3E}">
        <p14:creationId xmlns:p14="http://schemas.microsoft.com/office/powerpoint/2010/main" val="53358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NSLS II </a:t>
            </a:r>
            <a:r>
              <a:rPr lang="en-US" dirty="0" smtClean="0"/>
              <a:t>Controls Brief</a:t>
            </a:r>
            <a:endParaRPr lang="en-US" dirty="0"/>
          </a:p>
        </p:txBody>
      </p:sp>
      <p:sp>
        <p:nvSpPr>
          <p:cNvPr id="3" name="Content Placeholder 2"/>
          <p:cNvSpPr>
            <a:spLocks noGrp="1"/>
          </p:cNvSpPr>
          <p:nvPr>
            <p:ph idx="1"/>
          </p:nvPr>
        </p:nvSpPr>
        <p:spPr>
          <a:xfrm>
            <a:off x="127216" y="1041431"/>
            <a:ext cx="8898169" cy="5134150"/>
          </a:xfrm>
        </p:spPr>
        <p:txBody>
          <a:bodyPr/>
          <a:lstStyle/>
          <a:p>
            <a:r>
              <a:rPr lang="en-US" dirty="0"/>
              <a:t>System Architecture</a:t>
            </a:r>
          </a:p>
        </p:txBody>
      </p:sp>
      <p:grpSp>
        <p:nvGrpSpPr>
          <p:cNvPr id="104" name="Group 103"/>
          <p:cNvGrpSpPr/>
          <p:nvPr/>
        </p:nvGrpSpPr>
        <p:grpSpPr>
          <a:xfrm>
            <a:off x="312738" y="5089639"/>
            <a:ext cx="8166100" cy="1057275"/>
            <a:chOff x="312738" y="5089639"/>
            <a:chExt cx="8166100" cy="1057275"/>
          </a:xfrm>
        </p:grpSpPr>
        <p:cxnSp>
          <p:nvCxnSpPr>
            <p:cNvPr id="5" name="Straight Connector 4"/>
            <p:cNvCxnSpPr>
              <a:cxnSpLocks noChangeShapeType="1"/>
            </p:cNvCxnSpPr>
            <p:nvPr/>
          </p:nvCxnSpPr>
          <p:spPr bwMode="auto">
            <a:xfrm flipH="1">
              <a:off x="1889125" y="508963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flipH="1">
              <a:off x="4560888" y="5111864"/>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flipH="1">
              <a:off x="5945188" y="5099164"/>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flipH="1">
              <a:off x="7493000" y="5116627"/>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flipH="1">
              <a:off x="3248025" y="509598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401638" y="5097577"/>
              <a:ext cx="8077200" cy="25400"/>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8" name="TextBox 39"/>
            <p:cNvSpPr txBox="1">
              <a:spLocks noChangeArrowheads="1"/>
            </p:cNvSpPr>
            <p:nvPr/>
          </p:nvSpPr>
          <p:spPr bwMode="auto">
            <a:xfrm>
              <a:off x="312738" y="5097577"/>
              <a:ext cx="1466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a:solidFill>
                    <a:srgbClr val="000000"/>
                  </a:solidFill>
                </a:rPr>
                <a:t>Distributed Front-Ends</a:t>
              </a:r>
            </a:p>
          </p:txBody>
        </p:sp>
        <p:sp>
          <p:nvSpPr>
            <p:cNvPr id="20" name="Rectangle 20486"/>
            <p:cNvSpPr>
              <a:spLocks noChangeArrowheads="1"/>
            </p:cNvSpPr>
            <p:nvPr/>
          </p:nvSpPr>
          <p:spPr bwMode="auto">
            <a:xfrm>
              <a:off x="1282700" y="5349989"/>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Diag db</a:t>
              </a:r>
            </a:p>
          </p:txBody>
        </p:sp>
        <p:cxnSp>
          <p:nvCxnSpPr>
            <p:cNvPr id="21" name="Straight Connector 20"/>
            <p:cNvCxnSpPr>
              <a:cxnSpLocks noChangeShapeType="1"/>
            </p:cNvCxnSpPr>
            <p:nvPr/>
          </p:nvCxnSpPr>
          <p:spPr bwMode="auto">
            <a:xfrm>
              <a:off x="1873250" y="5349989"/>
              <a:ext cx="6350" cy="306388"/>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20" idx="1"/>
              <a:endCxn id="20" idx="3"/>
            </p:cNvCxnSpPr>
            <p:nvPr/>
          </p:nvCxnSpPr>
          <p:spPr bwMode="auto">
            <a:xfrm>
              <a:off x="1282700" y="5638914"/>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3" name="Rectangle 116"/>
            <p:cNvSpPr>
              <a:spLocks noChangeArrowheads="1"/>
            </p:cNvSpPr>
            <p:nvPr/>
          </p:nvSpPr>
          <p:spPr bwMode="auto">
            <a:xfrm>
              <a:off x="2643188" y="5353164"/>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PS </a:t>
              </a:r>
              <a:r>
                <a:rPr lang="en-US" sz="1400" dirty="0" err="1">
                  <a:solidFill>
                    <a:srgbClr val="D9D9D9"/>
                  </a:solidFill>
                  <a:latin typeface="Calibri"/>
                  <a:ea typeface="+mn-ea"/>
                  <a:cs typeface="+mn-cs"/>
                </a:rPr>
                <a:t>db</a:t>
              </a:r>
              <a:endParaRPr lang="en-US" sz="1400" dirty="0">
                <a:solidFill>
                  <a:srgbClr val="D9D9D9"/>
                </a:solidFill>
                <a:latin typeface="Calibri"/>
                <a:ea typeface="+mn-ea"/>
                <a:cs typeface="+mn-cs"/>
              </a:endParaRPr>
            </a:p>
          </p:txBody>
        </p:sp>
        <p:cxnSp>
          <p:nvCxnSpPr>
            <p:cNvPr id="24" name="Straight Connector 23"/>
            <p:cNvCxnSpPr>
              <a:cxnSpLocks noChangeShapeType="1"/>
            </p:cNvCxnSpPr>
            <p:nvPr/>
          </p:nvCxnSpPr>
          <p:spPr bwMode="auto">
            <a:xfrm>
              <a:off x="3233738" y="5353164"/>
              <a:ext cx="7937" cy="306388"/>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23" idx="1"/>
              <a:endCxn id="23" idx="3"/>
            </p:cNvCxnSpPr>
            <p:nvPr/>
          </p:nvCxnSpPr>
          <p:spPr bwMode="auto">
            <a:xfrm>
              <a:off x="2643188" y="5642089"/>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6" name="Rectangle 119"/>
            <p:cNvSpPr>
              <a:spLocks noChangeArrowheads="1"/>
            </p:cNvSpPr>
            <p:nvPr/>
          </p:nvSpPr>
          <p:spPr bwMode="auto">
            <a:xfrm>
              <a:off x="3963988" y="5349989"/>
              <a:ext cx="1222375" cy="576263"/>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RF db</a:t>
              </a:r>
            </a:p>
          </p:txBody>
        </p:sp>
        <p:cxnSp>
          <p:nvCxnSpPr>
            <p:cNvPr id="27" name="Straight Connector 26"/>
            <p:cNvCxnSpPr>
              <a:cxnSpLocks noChangeShapeType="1"/>
            </p:cNvCxnSpPr>
            <p:nvPr/>
          </p:nvCxnSpPr>
          <p:spPr bwMode="auto">
            <a:xfrm>
              <a:off x="4554538" y="5349989"/>
              <a:ext cx="6350" cy="30480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26" idx="1"/>
              <a:endCxn id="26" idx="3"/>
            </p:cNvCxnSpPr>
            <p:nvPr/>
          </p:nvCxnSpPr>
          <p:spPr bwMode="auto">
            <a:xfrm>
              <a:off x="3963988" y="5637327"/>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9" name="Rectangle 20492"/>
            <p:cNvSpPr>
              <a:spLocks noChangeArrowheads="1"/>
            </p:cNvSpPr>
            <p:nvPr/>
          </p:nvSpPr>
          <p:spPr bwMode="auto">
            <a:xfrm>
              <a:off x="1279525" y="5927839"/>
              <a:ext cx="1225550" cy="217488"/>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Physical Device</a:t>
              </a:r>
            </a:p>
          </p:txBody>
        </p:sp>
        <p:sp>
          <p:nvSpPr>
            <p:cNvPr id="30" name="Rectangle 123"/>
            <p:cNvSpPr>
              <a:spLocks noChangeArrowheads="1"/>
            </p:cNvSpPr>
            <p:nvPr/>
          </p:nvSpPr>
          <p:spPr bwMode="auto">
            <a:xfrm>
              <a:off x="2640013" y="5926252"/>
              <a:ext cx="1230312" cy="215900"/>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1" name="Rectangle 124"/>
            <p:cNvSpPr>
              <a:spLocks noChangeArrowheads="1"/>
            </p:cNvSpPr>
            <p:nvPr/>
          </p:nvSpPr>
          <p:spPr bwMode="auto">
            <a:xfrm>
              <a:off x="3963988" y="5926252"/>
              <a:ext cx="1225550" cy="217487"/>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2" name="Rectangle 125"/>
            <p:cNvSpPr>
              <a:spLocks noChangeArrowheads="1"/>
            </p:cNvSpPr>
            <p:nvPr/>
          </p:nvSpPr>
          <p:spPr bwMode="auto">
            <a:xfrm>
              <a:off x="5360988" y="5351577"/>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VA db</a:t>
              </a:r>
            </a:p>
          </p:txBody>
        </p:sp>
        <p:cxnSp>
          <p:nvCxnSpPr>
            <p:cNvPr id="33" name="Straight Connector 32"/>
            <p:cNvCxnSpPr>
              <a:cxnSpLocks noChangeShapeType="1"/>
            </p:cNvCxnSpPr>
            <p:nvPr/>
          </p:nvCxnSpPr>
          <p:spPr bwMode="auto">
            <a:xfrm>
              <a:off x="5951538" y="5351577"/>
              <a:ext cx="7937" cy="306387"/>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a:stCxn id="32" idx="1"/>
              <a:endCxn id="32" idx="3"/>
            </p:cNvCxnSpPr>
            <p:nvPr/>
          </p:nvCxnSpPr>
          <p:spPr bwMode="auto">
            <a:xfrm>
              <a:off x="5360988" y="5640502"/>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5" name="Rectangle 128"/>
            <p:cNvSpPr>
              <a:spLocks noChangeArrowheads="1"/>
            </p:cNvSpPr>
            <p:nvPr/>
          </p:nvSpPr>
          <p:spPr bwMode="auto">
            <a:xfrm>
              <a:off x="5362575" y="5929427"/>
              <a:ext cx="1222375" cy="217487"/>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6" name="Rectangle 129"/>
            <p:cNvSpPr>
              <a:spLocks noChangeArrowheads="1"/>
            </p:cNvSpPr>
            <p:nvPr/>
          </p:nvSpPr>
          <p:spPr bwMode="auto">
            <a:xfrm>
              <a:off x="6808788" y="5354752"/>
              <a:ext cx="1454150" cy="557212"/>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a:t>
              </a:r>
              <a:br>
                <a:rPr lang="en-US" sz="1400" dirty="0">
                  <a:solidFill>
                    <a:srgbClr val="D9D9D9"/>
                  </a:solidFill>
                  <a:latin typeface="Calibri"/>
                  <a:ea typeface="+mn-ea"/>
                  <a:cs typeface="+mn-cs"/>
                </a:rPr>
              </a:b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JMS Service</a:t>
              </a:r>
            </a:p>
          </p:txBody>
        </p:sp>
        <p:cxnSp>
          <p:nvCxnSpPr>
            <p:cNvPr id="37" name="Straight Connector 36"/>
            <p:cNvCxnSpPr>
              <a:cxnSpLocks noChangeShapeType="1"/>
              <a:stCxn id="36" idx="1"/>
              <a:endCxn id="36" idx="3"/>
            </p:cNvCxnSpPr>
            <p:nvPr/>
          </p:nvCxnSpPr>
          <p:spPr bwMode="auto">
            <a:xfrm>
              <a:off x="6808788" y="5632564"/>
              <a:ext cx="1454150"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8" name="Rectangle 132"/>
            <p:cNvSpPr>
              <a:spLocks noChangeArrowheads="1"/>
            </p:cNvSpPr>
            <p:nvPr/>
          </p:nvSpPr>
          <p:spPr bwMode="auto">
            <a:xfrm>
              <a:off x="6808788" y="5908789"/>
              <a:ext cx="1457325" cy="209550"/>
            </a:xfrm>
            <a:prstGeom prst="rect">
              <a:avLst/>
            </a:prstGeom>
            <a:solidFill>
              <a:srgbClr val="660066"/>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Tracy-III Simulation</a:t>
              </a:r>
            </a:p>
          </p:txBody>
        </p:sp>
      </p:grpSp>
      <p:grpSp>
        <p:nvGrpSpPr>
          <p:cNvPr id="106" name="Group 105"/>
          <p:cNvGrpSpPr/>
          <p:nvPr/>
        </p:nvGrpSpPr>
        <p:grpSpPr>
          <a:xfrm>
            <a:off x="1165225" y="2514713"/>
            <a:ext cx="7251700" cy="2012951"/>
            <a:chOff x="1165225" y="2514713"/>
            <a:chExt cx="7251700" cy="2012951"/>
          </a:xfrm>
        </p:grpSpPr>
        <p:grpSp>
          <p:nvGrpSpPr>
            <p:cNvPr id="39" name="Group 357"/>
            <p:cNvGrpSpPr>
              <a:grpSpLocks/>
            </p:cNvGrpSpPr>
            <p:nvPr/>
          </p:nvGrpSpPr>
          <p:grpSpPr bwMode="auto">
            <a:xfrm>
              <a:off x="5059363" y="2521063"/>
              <a:ext cx="1423987" cy="2000250"/>
              <a:chOff x="5449888" y="2698750"/>
              <a:chExt cx="1423987" cy="2000250"/>
            </a:xfrm>
          </p:grpSpPr>
          <p:sp>
            <p:nvSpPr>
              <p:cNvPr id="96" name="Can 47"/>
              <p:cNvSpPr>
                <a:spLocks noChangeArrowheads="1"/>
              </p:cNvSpPr>
              <p:nvPr/>
            </p:nvSpPr>
            <p:spPr bwMode="auto">
              <a:xfrm>
                <a:off x="5449888" y="4330701"/>
                <a:ext cx="1423987"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MySQL/IRMIS</a:t>
                </a:r>
              </a:p>
            </p:txBody>
          </p:sp>
          <p:cxnSp>
            <p:nvCxnSpPr>
              <p:cNvPr id="97" name="Straight Connector 96"/>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8" name="Straight Connector 97"/>
              <p:cNvCxnSpPr>
                <a:cxnSpLocks noChangeShapeType="1"/>
              </p:cNvCxnSpPr>
              <p:nvPr/>
            </p:nvCxnSpPr>
            <p:spPr bwMode="auto">
              <a:xfrm flipH="1">
                <a:off x="6173788" y="2698751"/>
                <a:ext cx="1587"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99" name="Rounded Rectangle 417"/>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Lattice/Model</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Python</a:t>
                </a:r>
              </a:p>
            </p:txBody>
          </p:sp>
          <p:cxnSp>
            <p:nvCxnSpPr>
              <p:cNvPr id="100" name="Straight Connector 99"/>
              <p:cNvCxnSpPr>
                <a:cxnSpLocks noChangeShapeType="1"/>
              </p:cNvCxnSpPr>
              <p:nvPr/>
            </p:nvCxnSpPr>
            <p:spPr bwMode="auto">
              <a:xfrm>
                <a:off x="5449888" y="382428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1" name="Straight Connector 100"/>
              <p:cNvCxnSpPr>
                <a:cxnSpLocks noChangeShapeType="1"/>
              </p:cNvCxnSpPr>
              <p:nvPr/>
            </p:nvCxnSpPr>
            <p:spPr bwMode="auto">
              <a:xfrm flipH="1">
                <a:off x="6178550" y="2960689"/>
                <a:ext cx="158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2" name="Straight Connector 101"/>
              <p:cNvCxnSpPr>
                <a:cxnSpLocks noChangeShapeType="1"/>
              </p:cNvCxnSpPr>
              <p:nvPr/>
            </p:nvCxnSpPr>
            <p:spPr bwMode="auto">
              <a:xfrm>
                <a:off x="5457825" y="3509964"/>
                <a:ext cx="1370013"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3" name="Straight Connector 102"/>
              <p:cNvCxnSpPr>
                <a:cxnSpLocks noChangeShapeType="1"/>
              </p:cNvCxnSpPr>
              <p:nvPr/>
            </p:nvCxnSpPr>
            <p:spPr bwMode="auto">
              <a:xfrm>
                <a:off x="5451475" y="3252789"/>
                <a:ext cx="741363"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0" name="Group 358"/>
            <p:cNvGrpSpPr>
              <a:grpSpLocks/>
            </p:cNvGrpSpPr>
            <p:nvPr/>
          </p:nvGrpSpPr>
          <p:grpSpPr bwMode="auto">
            <a:xfrm>
              <a:off x="6834189" y="2527414"/>
              <a:ext cx="1582736" cy="2000250"/>
              <a:chOff x="5449888" y="2698750"/>
              <a:chExt cx="1423987" cy="2000250"/>
            </a:xfrm>
          </p:grpSpPr>
          <p:sp>
            <p:nvSpPr>
              <p:cNvPr id="88" name="Can 47"/>
              <p:cNvSpPr>
                <a:spLocks noChangeArrowheads="1"/>
              </p:cNvSpPr>
              <p:nvPr/>
            </p:nvSpPr>
            <p:spPr bwMode="auto">
              <a:xfrm>
                <a:off x="5449887" y="4330700"/>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a:t>
                </a:r>
              </a:p>
            </p:txBody>
          </p:sp>
          <p:cxnSp>
            <p:nvCxnSpPr>
              <p:cNvPr id="89" name="Straight Connector 88"/>
              <p:cNvCxnSpPr>
                <a:cxnSpLocks noChangeShapeType="1"/>
              </p:cNvCxnSpPr>
              <p:nvPr/>
            </p:nvCxnSpPr>
            <p:spPr bwMode="auto">
              <a:xfrm flipH="1">
                <a:off x="6158311" y="4102100"/>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0" name="Straight Connector 89"/>
              <p:cNvCxnSpPr>
                <a:cxnSpLocks noChangeShapeType="1"/>
              </p:cNvCxnSpPr>
              <p:nvPr/>
            </p:nvCxnSpPr>
            <p:spPr bwMode="auto">
              <a:xfrm flipH="1">
                <a:off x="6174021" y="2698750"/>
                <a:ext cx="1429"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91" name="Rounded Rectangle 409"/>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Channel Finder</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Java</a:t>
                </a:r>
              </a:p>
            </p:txBody>
          </p:sp>
          <p:cxnSp>
            <p:nvCxnSpPr>
              <p:cNvPr id="92" name="Straight Connector 91"/>
              <p:cNvCxnSpPr>
                <a:cxnSpLocks noChangeShapeType="1"/>
              </p:cNvCxnSpPr>
              <p:nvPr/>
            </p:nvCxnSpPr>
            <p:spPr bwMode="auto">
              <a:xfrm>
                <a:off x="5449887" y="3824288"/>
                <a:ext cx="1381140"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3" name="Straight Connector 92"/>
              <p:cNvCxnSpPr>
                <a:cxnSpLocks noChangeShapeType="1"/>
              </p:cNvCxnSpPr>
              <p:nvPr/>
            </p:nvCxnSpPr>
            <p:spPr bwMode="auto">
              <a:xfrm flipH="1">
                <a:off x="6178306" y="2960688"/>
                <a:ext cx="142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4" name="Straight Connector 93"/>
              <p:cNvCxnSpPr>
                <a:cxnSpLocks noChangeShapeType="1"/>
              </p:cNvCxnSpPr>
              <p:nvPr/>
            </p:nvCxnSpPr>
            <p:spPr bwMode="auto">
              <a:xfrm>
                <a:off x="5458457" y="3509963"/>
                <a:ext cx="1369714"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5" name="Straight Connector 94"/>
              <p:cNvCxnSpPr>
                <a:cxnSpLocks noChangeShapeType="1"/>
              </p:cNvCxnSpPr>
              <p:nvPr/>
            </p:nvCxnSpPr>
            <p:spPr bwMode="auto">
              <a:xfrm>
                <a:off x="5451315" y="3252788"/>
                <a:ext cx="741274"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1" name="Group 359"/>
            <p:cNvGrpSpPr>
              <a:grpSpLocks/>
            </p:cNvGrpSpPr>
            <p:nvPr/>
          </p:nvGrpSpPr>
          <p:grpSpPr bwMode="auto">
            <a:xfrm>
              <a:off x="3241675" y="2521063"/>
              <a:ext cx="1423987" cy="2000250"/>
              <a:chOff x="5449888" y="2698750"/>
              <a:chExt cx="1423987" cy="2000250"/>
            </a:xfrm>
          </p:grpSpPr>
          <p:sp>
            <p:nvSpPr>
              <p:cNvPr id="80" name="Can 47"/>
              <p:cNvSpPr>
                <a:spLocks noChangeArrowheads="1"/>
              </p:cNvSpPr>
              <p:nvPr/>
            </p:nvSpPr>
            <p:spPr bwMode="auto">
              <a:xfrm>
                <a:off x="5449888" y="4330701"/>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MySQL/IRMIS</a:t>
                </a:r>
              </a:p>
            </p:txBody>
          </p:sp>
          <p:cxnSp>
            <p:nvCxnSpPr>
              <p:cNvPr id="81" name="Straight Connector 80"/>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p:cNvCxnSpPr>
              <p:nvPr/>
            </p:nvCxnSpPr>
            <p:spPr bwMode="auto">
              <a:xfrm flipH="1">
                <a:off x="6173788" y="2698751"/>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83" name="Rounded Rectangle 401"/>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MUNICONV</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Python</a:t>
                </a:r>
              </a:p>
            </p:txBody>
          </p:sp>
          <p:cxnSp>
            <p:nvCxnSpPr>
              <p:cNvPr id="84" name="Straight Connector 83"/>
              <p:cNvCxnSpPr>
                <a:cxnSpLocks noChangeShapeType="1"/>
              </p:cNvCxnSpPr>
              <p:nvPr/>
            </p:nvCxnSpPr>
            <p:spPr bwMode="auto">
              <a:xfrm>
                <a:off x="5449888" y="382428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H="1">
                <a:off x="6178551" y="2960689"/>
                <a:ext cx="1587"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a:off x="5457826" y="3509964"/>
                <a:ext cx="1370012"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p:cNvCxnSpPr>
              <p:nvPr/>
            </p:nvCxnSpPr>
            <p:spPr bwMode="auto">
              <a:xfrm>
                <a:off x="5451476" y="3252789"/>
                <a:ext cx="741362"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2" name="Group 360"/>
            <p:cNvGrpSpPr>
              <a:grpSpLocks/>
            </p:cNvGrpSpPr>
            <p:nvPr/>
          </p:nvGrpSpPr>
          <p:grpSpPr bwMode="auto">
            <a:xfrm>
              <a:off x="1165225" y="2514713"/>
              <a:ext cx="1423987" cy="2000250"/>
              <a:chOff x="5449888" y="2698750"/>
              <a:chExt cx="1423987" cy="2000250"/>
            </a:xfrm>
          </p:grpSpPr>
          <p:sp>
            <p:nvSpPr>
              <p:cNvPr id="74" name="Can 47"/>
              <p:cNvSpPr>
                <a:spLocks noChangeArrowheads="1"/>
              </p:cNvSpPr>
              <p:nvPr/>
            </p:nvSpPr>
            <p:spPr bwMode="auto">
              <a:xfrm>
                <a:off x="5449888" y="4330701"/>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SQLite/IRMIS</a:t>
                </a:r>
              </a:p>
            </p:txBody>
          </p:sp>
          <p:cxnSp>
            <p:nvCxnSpPr>
              <p:cNvPr id="75" name="Straight Connector 74"/>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6" name="Straight Connector 75"/>
              <p:cNvCxnSpPr>
                <a:cxnSpLocks noChangeShapeType="1"/>
              </p:cNvCxnSpPr>
              <p:nvPr/>
            </p:nvCxnSpPr>
            <p:spPr bwMode="auto">
              <a:xfrm flipH="1">
                <a:off x="6173788" y="2698751"/>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77" name="Rounded Rectangle 395"/>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457200" eaLnBrk="1" hangingPunct="1"/>
                <a:r>
                  <a:rPr lang="en-US" sz="1200" dirty="0" smtClean="0">
                    <a:solidFill>
                      <a:srgbClr val="D9D9D9"/>
                    </a:solidFill>
                  </a:rPr>
                  <a:t>EPICS V4</a:t>
                </a:r>
              </a:p>
              <a:p>
                <a:pPr algn="ctr" defTabSz="457200" eaLnBrk="1" hangingPunct="1"/>
                <a:endParaRPr lang="en-US" sz="1200" dirty="0">
                  <a:solidFill>
                    <a:srgbClr val="D9D9D9"/>
                  </a:solidFill>
                </a:endParaRPr>
              </a:p>
              <a:p>
                <a:pPr algn="ctr" defTabSz="457200" eaLnBrk="1" hangingPunct="1"/>
                <a:endParaRPr lang="en-US" sz="400" dirty="0">
                  <a:solidFill>
                    <a:srgbClr val="D9D9D9"/>
                  </a:solidFill>
                </a:endParaRPr>
              </a:p>
              <a:p>
                <a:pPr algn="ctr" defTabSz="457200" eaLnBrk="1" hangingPunct="1"/>
                <a:r>
                  <a:rPr lang="en-US" sz="1400" dirty="0">
                    <a:solidFill>
                      <a:srgbClr val="D9D9D9"/>
                    </a:solidFill>
                  </a:rPr>
                  <a:t>MASAR</a:t>
                </a:r>
                <a:br>
                  <a:rPr lang="en-US" sz="1400" dirty="0">
                    <a:solidFill>
                      <a:srgbClr val="D9D9D9"/>
                    </a:solidFill>
                  </a:rPr>
                </a:br>
                <a:endParaRPr lang="en-US" sz="800" dirty="0">
                  <a:solidFill>
                    <a:srgbClr val="D9D9D9"/>
                  </a:solidFill>
                </a:endParaRPr>
              </a:p>
              <a:p>
                <a:pPr algn="ctr" defTabSz="457200" eaLnBrk="1" hangingPunct="1"/>
                <a:r>
                  <a:rPr lang="en-US" sz="1200" dirty="0">
                    <a:solidFill>
                      <a:srgbClr val="D9D9D9"/>
                    </a:solidFill>
                  </a:rPr>
                  <a:t>Python</a:t>
                </a:r>
              </a:p>
            </p:txBody>
          </p:sp>
          <p:cxnSp>
            <p:nvCxnSpPr>
              <p:cNvPr id="78" name="Straight Connector 77"/>
              <p:cNvCxnSpPr>
                <a:cxnSpLocks noChangeShapeType="1"/>
              </p:cNvCxnSpPr>
              <p:nvPr/>
            </p:nvCxnSpPr>
            <p:spPr bwMode="auto">
              <a:xfrm>
                <a:off x="5449888" y="375443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9" name="Straight Connector 78"/>
              <p:cNvCxnSpPr>
                <a:cxnSpLocks noChangeShapeType="1"/>
              </p:cNvCxnSpPr>
              <p:nvPr/>
            </p:nvCxnSpPr>
            <p:spPr bwMode="auto">
              <a:xfrm>
                <a:off x="5457826" y="3440114"/>
                <a:ext cx="1370012"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grpSp>
        <p:nvGrpSpPr>
          <p:cNvPr id="105" name="Group 104"/>
          <p:cNvGrpSpPr/>
          <p:nvPr/>
        </p:nvGrpSpPr>
        <p:grpSpPr>
          <a:xfrm>
            <a:off x="360363" y="1422514"/>
            <a:ext cx="8150225" cy="3675063"/>
            <a:chOff x="360363" y="1422514"/>
            <a:chExt cx="8150225" cy="3675063"/>
          </a:xfrm>
        </p:grpSpPr>
        <p:cxnSp>
          <p:nvCxnSpPr>
            <p:cNvPr id="10" name="Straight Connector 9"/>
            <p:cNvCxnSpPr>
              <a:cxnSpLocks noChangeShapeType="1"/>
            </p:cNvCxnSpPr>
            <p:nvPr/>
          </p:nvCxnSpPr>
          <p:spPr bwMode="auto">
            <a:xfrm flipH="1">
              <a:off x="2952750" y="2249602"/>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flipH="1">
              <a:off x="4414838" y="2243252"/>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flipH="1">
              <a:off x="5889625" y="2246427"/>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flipH="1">
              <a:off x="7645400" y="2243252"/>
              <a:ext cx="1588"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flipH="1">
              <a:off x="1412875" y="221943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695325" y="2492489"/>
              <a:ext cx="19050" cy="2605088"/>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7" name="TextBox 28"/>
            <p:cNvSpPr txBox="1">
              <a:spLocks noChangeArrowheads="1"/>
            </p:cNvSpPr>
            <p:nvPr/>
          </p:nvSpPr>
          <p:spPr bwMode="auto">
            <a:xfrm>
              <a:off x="360363" y="2249601"/>
              <a:ext cx="673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a:solidFill>
                    <a:srgbClr val="000000"/>
                  </a:solidFill>
                </a:rPr>
                <a:t>Ethernet</a:t>
              </a:r>
            </a:p>
          </p:txBody>
        </p:sp>
        <p:cxnSp>
          <p:nvCxnSpPr>
            <p:cNvPr id="19" name="Straight Connector 18"/>
            <p:cNvCxnSpPr>
              <a:cxnSpLocks noChangeShapeType="1"/>
            </p:cNvCxnSpPr>
            <p:nvPr/>
          </p:nvCxnSpPr>
          <p:spPr bwMode="auto">
            <a:xfrm>
              <a:off x="433388" y="2498839"/>
              <a:ext cx="8077200" cy="23813"/>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nvGrpSpPr>
            <p:cNvPr id="43" name="Group 361"/>
            <p:cNvGrpSpPr>
              <a:grpSpLocks/>
            </p:cNvGrpSpPr>
            <p:nvPr/>
          </p:nvGrpSpPr>
          <p:grpSpPr bwMode="auto">
            <a:xfrm>
              <a:off x="744538" y="1625714"/>
              <a:ext cx="1404936" cy="623888"/>
              <a:chOff x="995363" y="1803401"/>
              <a:chExt cx="1404936" cy="623888"/>
            </a:xfrm>
          </p:grpSpPr>
          <p:grpSp>
            <p:nvGrpSpPr>
              <p:cNvPr id="69" name="Group 6"/>
              <p:cNvGrpSpPr>
                <a:grpSpLocks/>
              </p:cNvGrpSpPr>
              <p:nvPr/>
            </p:nvGrpSpPr>
            <p:grpSpPr bwMode="auto">
              <a:xfrm>
                <a:off x="995363" y="1803401"/>
                <a:ext cx="1404936" cy="623888"/>
                <a:chOff x="731366" y="1757075"/>
                <a:chExt cx="1320067" cy="681325"/>
              </a:xfrm>
            </p:grpSpPr>
            <p:sp>
              <p:nvSpPr>
                <p:cNvPr id="71" name="Snip Single Corner Rectangle 70"/>
                <p:cNvSpPr/>
                <p:nvPr/>
              </p:nvSpPr>
              <p:spPr bwMode="auto">
                <a:xfrm>
                  <a:off x="731366" y="1757075"/>
                  <a:ext cx="1320068" cy="681325"/>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85000" lnSpcReduction="20000"/>
                </a:bodyPr>
                <a:lstStyle/>
                <a:p>
                  <a:pPr algn="ctr"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Python Apps</a:t>
                  </a: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72" name="Straight Connector 71"/>
                <p:cNvCxnSpPr>
                  <a:cxnSpLocks noChangeShapeType="1"/>
                </p:cNvCxnSpPr>
                <p:nvPr/>
              </p:nvCxnSpPr>
              <p:spPr bwMode="auto">
                <a:xfrm>
                  <a:off x="731366" y="2140212"/>
                  <a:ext cx="1320068"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3" name="Straight Connector 72"/>
                <p:cNvCxnSpPr>
                  <a:cxnSpLocks noChangeShapeType="1"/>
                </p:cNvCxnSpPr>
                <p:nvPr/>
              </p:nvCxnSpPr>
              <p:spPr bwMode="auto">
                <a:xfrm flipH="1">
                  <a:off x="1086367" y="2162749"/>
                  <a:ext cx="1491"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70" name="Straight Connector 69"/>
              <p:cNvCxnSpPr>
                <a:cxnSpLocks noChangeShapeType="1"/>
              </p:cNvCxnSpPr>
              <p:nvPr/>
            </p:nvCxnSpPr>
            <p:spPr bwMode="auto">
              <a:xfrm flipH="1">
                <a:off x="1900238" y="2174876"/>
                <a:ext cx="1587"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4" name="Group 362"/>
            <p:cNvGrpSpPr>
              <a:grpSpLocks/>
            </p:cNvGrpSpPr>
            <p:nvPr/>
          </p:nvGrpSpPr>
          <p:grpSpPr bwMode="auto">
            <a:xfrm>
              <a:off x="2244724" y="1625714"/>
              <a:ext cx="1404936" cy="623888"/>
              <a:chOff x="995363" y="1803401"/>
              <a:chExt cx="1404936" cy="623888"/>
            </a:xfrm>
          </p:grpSpPr>
          <p:grpSp>
            <p:nvGrpSpPr>
              <p:cNvPr id="64" name="Group 6"/>
              <p:cNvGrpSpPr>
                <a:grpSpLocks/>
              </p:cNvGrpSpPr>
              <p:nvPr/>
            </p:nvGrpSpPr>
            <p:grpSpPr bwMode="auto">
              <a:xfrm>
                <a:off x="995363" y="1803401"/>
                <a:ext cx="1404936" cy="623888"/>
                <a:chOff x="731366" y="1757075"/>
                <a:chExt cx="1320067" cy="681325"/>
              </a:xfrm>
            </p:grpSpPr>
            <p:sp>
              <p:nvSpPr>
                <p:cNvPr id="66" name="Snip Single Corner Rectangle 65"/>
                <p:cNvSpPr/>
                <p:nvPr/>
              </p:nvSpPr>
              <p:spPr bwMode="auto">
                <a:xfrm>
                  <a:off x="731367" y="1757075"/>
                  <a:ext cx="1320069" cy="681325"/>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85000" lnSpcReduction="20000"/>
                </a:bodyPr>
                <a:lstStyle/>
                <a:p>
                  <a:pPr algn="ctr"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MMLT</a:t>
                  </a: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67" name="Straight Connector 66"/>
                <p:cNvCxnSpPr>
                  <a:cxnSpLocks noChangeShapeType="1"/>
                </p:cNvCxnSpPr>
                <p:nvPr/>
              </p:nvCxnSpPr>
              <p:spPr bwMode="auto">
                <a:xfrm>
                  <a:off x="731367" y="2140212"/>
                  <a:ext cx="1320069"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68" name="Straight Connector 67"/>
                <p:cNvCxnSpPr>
                  <a:cxnSpLocks noChangeShapeType="1"/>
                </p:cNvCxnSpPr>
                <p:nvPr/>
              </p:nvCxnSpPr>
              <p:spPr bwMode="auto">
                <a:xfrm flipH="1">
                  <a:off x="1086368" y="2162749"/>
                  <a:ext cx="1492"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65" name="Straight Connector 64"/>
              <p:cNvCxnSpPr>
                <a:cxnSpLocks noChangeShapeType="1"/>
              </p:cNvCxnSpPr>
              <p:nvPr/>
            </p:nvCxnSpPr>
            <p:spPr bwMode="auto">
              <a:xfrm flipH="1">
                <a:off x="1900239" y="2174876"/>
                <a:ext cx="1588"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5" name="Group 363"/>
            <p:cNvGrpSpPr>
              <a:grpSpLocks/>
            </p:cNvGrpSpPr>
            <p:nvPr/>
          </p:nvGrpSpPr>
          <p:grpSpPr bwMode="auto">
            <a:xfrm>
              <a:off x="3718720" y="1622539"/>
              <a:ext cx="1404936" cy="623888"/>
              <a:chOff x="995363" y="1803401"/>
              <a:chExt cx="1404936" cy="623888"/>
            </a:xfrm>
          </p:grpSpPr>
          <p:grpSp>
            <p:nvGrpSpPr>
              <p:cNvPr id="59" name="Group 6"/>
              <p:cNvGrpSpPr>
                <a:grpSpLocks/>
              </p:cNvGrpSpPr>
              <p:nvPr/>
            </p:nvGrpSpPr>
            <p:grpSpPr bwMode="auto">
              <a:xfrm>
                <a:off x="995363" y="1803401"/>
                <a:ext cx="1404936" cy="623888"/>
                <a:chOff x="731366" y="1757075"/>
                <a:chExt cx="1320067" cy="681325"/>
              </a:xfrm>
            </p:grpSpPr>
            <p:sp>
              <p:nvSpPr>
                <p:cNvPr id="61" name="Snip Single Corner Rectangle 60"/>
                <p:cNvSpPr/>
                <p:nvPr/>
              </p:nvSpPr>
              <p:spPr bwMode="auto">
                <a:xfrm>
                  <a:off x="732111" y="1757075"/>
                  <a:ext cx="1318577" cy="681325"/>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85000" lnSpcReduction="20000"/>
                </a:bodyPr>
                <a:lstStyle/>
                <a:p>
                  <a:pPr algn="ctr" defTabSz="457200" eaLnBrk="1" fontAlgn="auto" hangingPunct="1">
                    <a:lnSpc>
                      <a:spcPct val="150000"/>
                    </a:lnSpc>
                    <a:spcBef>
                      <a:spcPts val="0"/>
                    </a:spcBef>
                    <a:spcAft>
                      <a:spcPts val="0"/>
                    </a:spcAft>
                    <a:defRPr/>
                  </a:pPr>
                  <a:r>
                    <a:rPr lang="en-US" sz="1600" dirty="0" err="1">
                      <a:solidFill>
                        <a:prstClr val="white">
                          <a:lumMod val="85000"/>
                        </a:prstClr>
                      </a:solidFill>
                      <a:latin typeface="Calibri"/>
                      <a:ea typeface="+mn-ea"/>
                      <a:cs typeface="+mn-cs"/>
                    </a:rPr>
                    <a:t>Matlab</a:t>
                  </a:r>
                  <a:r>
                    <a:rPr lang="en-US" sz="1600" dirty="0">
                      <a:solidFill>
                        <a:prstClr val="white">
                          <a:lumMod val="85000"/>
                        </a:prstClr>
                      </a:solidFill>
                      <a:latin typeface="Calibri"/>
                      <a:ea typeface="+mn-ea"/>
                      <a:cs typeface="+mn-cs"/>
                    </a:rPr>
                    <a:t> Apps</a:t>
                  </a: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62" name="Straight Connector 61"/>
                <p:cNvCxnSpPr>
                  <a:cxnSpLocks noChangeShapeType="1"/>
                </p:cNvCxnSpPr>
                <p:nvPr/>
              </p:nvCxnSpPr>
              <p:spPr bwMode="auto">
                <a:xfrm>
                  <a:off x="732111" y="2140212"/>
                  <a:ext cx="1318577"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63" name="Straight Connector 62"/>
                <p:cNvCxnSpPr>
                  <a:cxnSpLocks noChangeShapeType="1"/>
                </p:cNvCxnSpPr>
                <p:nvPr/>
              </p:nvCxnSpPr>
              <p:spPr bwMode="auto">
                <a:xfrm flipH="1">
                  <a:off x="1087113" y="2162749"/>
                  <a:ext cx="1491"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60" name="Straight Connector 59"/>
              <p:cNvCxnSpPr>
                <a:cxnSpLocks noChangeShapeType="1"/>
              </p:cNvCxnSpPr>
              <p:nvPr/>
            </p:nvCxnSpPr>
            <p:spPr bwMode="auto">
              <a:xfrm flipH="1">
                <a:off x="1901031" y="2174876"/>
                <a:ext cx="0"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6" name="Group 364"/>
            <p:cNvGrpSpPr>
              <a:grpSpLocks/>
            </p:cNvGrpSpPr>
            <p:nvPr/>
          </p:nvGrpSpPr>
          <p:grpSpPr bwMode="auto">
            <a:xfrm>
              <a:off x="5187951" y="1616851"/>
              <a:ext cx="1404937" cy="623888"/>
              <a:chOff x="995362" y="1803401"/>
              <a:chExt cx="1404937" cy="623888"/>
            </a:xfrm>
          </p:grpSpPr>
          <p:grpSp>
            <p:nvGrpSpPr>
              <p:cNvPr id="54" name="Group 6"/>
              <p:cNvGrpSpPr>
                <a:grpSpLocks/>
              </p:cNvGrpSpPr>
              <p:nvPr/>
            </p:nvGrpSpPr>
            <p:grpSpPr bwMode="auto">
              <a:xfrm>
                <a:off x="995362" y="1803401"/>
                <a:ext cx="1404937" cy="623888"/>
                <a:chOff x="731365" y="1757075"/>
                <a:chExt cx="1320068" cy="681325"/>
              </a:xfrm>
            </p:grpSpPr>
            <p:sp>
              <p:nvSpPr>
                <p:cNvPr id="56" name="Snip Single Corner Rectangle 55"/>
                <p:cNvSpPr/>
                <p:nvPr/>
              </p:nvSpPr>
              <p:spPr bwMode="auto">
                <a:xfrm>
                  <a:off x="731364" y="1756352"/>
                  <a:ext cx="1320069" cy="681325"/>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85000" lnSpcReduction="20000"/>
                </a:bodyPr>
                <a:lstStyle/>
                <a:p>
                  <a:pPr algn="ctr"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Channel Arch</a:t>
                  </a: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57" name="Straight Connector 56"/>
                <p:cNvCxnSpPr>
                  <a:cxnSpLocks noChangeShapeType="1"/>
                </p:cNvCxnSpPr>
                <p:nvPr/>
              </p:nvCxnSpPr>
              <p:spPr bwMode="auto">
                <a:xfrm>
                  <a:off x="731364" y="2139489"/>
                  <a:ext cx="1320069"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58" name="Straight Connector 57"/>
                <p:cNvCxnSpPr>
                  <a:cxnSpLocks noChangeShapeType="1"/>
                </p:cNvCxnSpPr>
                <p:nvPr/>
              </p:nvCxnSpPr>
              <p:spPr bwMode="auto">
                <a:xfrm flipH="1">
                  <a:off x="1086366" y="2162026"/>
                  <a:ext cx="1492"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55" name="Straight Connector 54"/>
              <p:cNvCxnSpPr>
                <a:cxnSpLocks noChangeShapeType="1"/>
              </p:cNvCxnSpPr>
              <p:nvPr/>
            </p:nvCxnSpPr>
            <p:spPr bwMode="auto">
              <a:xfrm flipH="1">
                <a:off x="1900236" y="2174214"/>
                <a:ext cx="1588"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7" name="Group 365"/>
            <p:cNvGrpSpPr>
              <a:grpSpLocks/>
            </p:cNvGrpSpPr>
            <p:nvPr/>
          </p:nvGrpSpPr>
          <p:grpSpPr bwMode="auto">
            <a:xfrm>
              <a:off x="6849702" y="1422514"/>
              <a:ext cx="1660886" cy="827090"/>
              <a:chOff x="995363" y="1600201"/>
              <a:chExt cx="1404936" cy="827090"/>
            </a:xfrm>
          </p:grpSpPr>
          <p:grpSp>
            <p:nvGrpSpPr>
              <p:cNvPr id="49" name="Group 6"/>
              <p:cNvGrpSpPr>
                <a:grpSpLocks/>
              </p:cNvGrpSpPr>
              <p:nvPr/>
            </p:nvGrpSpPr>
            <p:grpSpPr bwMode="auto">
              <a:xfrm>
                <a:off x="995363" y="1600201"/>
                <a:ext cx="1404936" cy="827090"/>
                <a:chOff x="731366" y="1535167"/>
                <a:chExt cx="1320067" cy="903234"/>
              </a:xfrm>
            </p:grpSpPr>
            <p:sp>
              <p:nvSpPr>
                <p:cNvPr id="51" name="Snip Single Corner Rectangle 50"/>
                <p:cNvSpPr/>
                <p:nvPr/>
              </p:nvSpPr>
              <p:spPr bwMode="auto">
                <a:xfrm>
                  <a:off x="731653" y="1535167"/>
                  <a:ext cx="1319780" cy="903232"/>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77500" lnSpcReduction="20000"/>
                </a:bodyPr>
                <a:lstStyle/>
                <a:p>
                  <a:pPr algn="ctr" defTabSz="457200" eaLnBrk="1" fontAlgn="auto" hangingPunct="1">
                    <a:lnSpc>
                      <a:spcPct val="150000"/>
                    </a:lnSpc>
                    <a:spcBef>
                      <a:spcPts val="0"/>
                    </a:spcBef>
                    <a:spcAft>
                      <a:spcPts val="0"/>
                    </a:spcAft>
                    <a:defRPr/>
                  </a:pPr>
                  <a:r>
                    <a:rPr lang="en-US" sz="1600" dirty="0" smtClean="0">
                      <a:solidFill>
                        <a:prstClr val="white">
                          <a:lumMod val="85000"/>
                        </a:prstClr>
                      </a:solidFill>
                      <a:latin typeface="Calibri"/>
                      <a:ea typeface="+mn-ea"/>
                      <a:cs typeface="+mn-cs"/>
                    </a:rPr>
                    <a:t>CS-Studio</a:t>
                  </a:r>
                  <a:endParaRPr lang="en-US" sz="1600" dirty="0">
                    <a:solidFill>
                      <a:prstClr val="white">
                        <a:lumMod val="85000"/>
                      </a:prstClr>
                    </a:solidFill>
                    <a:latin typeface="Calibri"/>
                    <a:ea typeface="+mn-ea"/>
                    <a:cs typeface="+mn-cs"/>
                  </a:endParaRPr>
                </a:p>
                <a:p>
                  <a:pPr algn="ctr" defTabSz="457200" eaLnBrk="1" fontAlgn="auto" hangingPunct="1">
                    <a:lnSpc>
                      <a:spcPct val="150000"/>
                    </a:lnSpc>
                    <a:spcBef>
                      <a:spcPts val="0"/>
                    </a:spcBef>
                    <a:spcAft>
                      <a:spcPts val="0"/>
                    </a:spcAft>
                    <a:defRPr/>
                  </a:pPr>
                  <a:r>
                    <a:rPr lang="en-US" sz="1600" dirty="0" err="1">
                      <a:solidFill>
                        <a:prstClr val="white">
                          <a:lumMod val="85000"/>
                        </a:prstClr>
                      </a:solidFill>
                      <a:latin typeface="Calibri"/>
                      <a:ea typeface="+mn-ea"/>
                      <a:cs typeface="+mn-cs"/>
                    </a:rPr>
                    <a:t>pvManager</a:t>
                  </a:r>
                  <a:endParaRPr lang="en-US" sz="1600" dirty="0">
                    <a:solidFill>
                      <a:prstClr val="white">
                        <a:lumMod val="85000"/>
                      </a:prstClr>
                    </a:solidFill>
                    <a:latin typeface="Calibri"/>
                    <a:ea typeface="+mn-ea"/>
                    <a:cs typeface="+mn-cs"/>
                  </a:endParaRP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52" name="Straight Connector 51"/>
                <p:cNvCxnSpPr>
                  <a:cxnSpLocks noChangeShapeType="1"/>
                </p:cNvCxnSpPr>
                <p:nvPr/>
              </p:nvCxnSpPr>
              <p:spPr bwMode="auto">
                <a:xfrm>
                  <a:off x="731653" y="2140211"/>
                  <a:ext cx="1319780"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53" name="Straight Connector 52"/>
                <p:cNvCxnSpPr>
                  <a:cxnSpLocks noChangeShapeType="1"/>
                </p:cNvCxnSpPr>
                <p:nvPr/>
              </p:nvCxnSpPr>
              <p:spPr bwMode="auto">
                <a:xfrm flipH="1">
                  <a:off x="1087464" y="2162748"/>
                  <a:ext cx="0"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50" name="Straight Connector 49"/>
              <p:cNvCxnSpPr>
                <a:cxnSpLocks noChangeShapeType="1"/>
              </p:cNvCxnSpPr>
              <p:nvPr/>
            </p:nvCxnSpPr>
            <p:spPr bwMode="auto">
              <a:xfrm flipH="1">
                <a:off x="1900755" y="2174876"/>
                <a:ext cx="1342"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48" name="Straight Connector 47"/>
            <p:cNvCxnSpPr>
              <a:cxnSpLocks noChangeShapeType="1"/>
            </p:cNvCxnSpPr>
            <p:nvPr/>
          </p:nvCxnSpPr>
          <p:spPr bwMode="auto">
            <a:xfrm>
              <a:off x="6850063" y="1754302"/>
              <a:ext cx="166052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3964716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blinds(horizontal)">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linds(horizontal)">
                                      <p:cBhvr>
                                        <p:cTn id="1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908050"/>
          </a:xfrm>
        </p:spPr>
        <p:txBody>
          <a:bodyPr/>
          <a:lstStyle/>
          <a:p>
            <a:r>
              <a:rPr lang="en-US" dirty="0" err="1"/>
              <a:t>RESTful</a:t>
            </a:r>
            <a:r>
              <a:rPr lang="en-US" dirty="0"/>
              <a:t> based Middle Layer Services</a:t>
            </a:r>
            <a:endParaRPr lang="en-US" dirty="0">
              <a:latin typeface="Arial" charset="0"/>
              <a:ea typeface="MS PGothic" charset="0"/>
            </a:endParaRPr>
          </a:p>
        </p:txBody>
      </p:sp>
      <p:sp>
        <p:nvSpPr>
          <p:cNvPr id="8" name="Content Placeholder 2"/>
          <p:cNvSpPr>
            <a:spLocks noGrp="1"/>
          </p:cNvSpPr>
          <p:nvPr>
            <p:ph idx="1"/>
          </p:nvPr>
        </p:nvSpPr>
        <p:spPr>
          <a:xfrm>
            <a:off x="323849" y="990600"/>
            <a:ext cx="8679357" cy="4876800"/>
          </a:xfrm>
        </p:spPr>
        <p:txBody>
          <a:bodyPr>
            <a:normAutofit/>
          </a:bodyPr>
          <a:lstStyle/>
          <a:p>
            <a:r>
              <a:rPr lang="en-GB" sz="2800" dirty="0" smtClean="0">
                <a:latin typeface="Arial" charset="0"/>
                <a:ea typeface="MS PGothic" charset="0"/>
              </a:rPr>
              <a:t>MUNICONV Capability</a:t>
            </a:r>
          </a:p>
          <a:p>
            <a:pPr lvl="1"/>
            <a:r>
              <a:rPr lang="en-GB" sz="2400" dirty="0" smtClean="0">
                <a:latin typeface="Arial" charset="0"/>
                <a:ea typeface="MS PGothic" charset="0"/>
              </a:rPr>
              <a:t>Convert value between predefine unit system</a:t>
            </a:r>
          </a:p>
          <a:p>
            <a:pPr lvl="1"/>
            <a:r>
              <a:rPr lang="en-GB" sz="2400" dirty="0" smtClean="0">
                <a:latin typeface="Arial" charset="0"/>
                <a:ea typeface="MS PGothic" charset="0"/>
              </a:rPr>
              <a:t>Unit is determined usually by magnet measurement</a:t>
            </a:r>
          </a:p>
          <a:p>
            <a:pPr lvl="1"/>
            <a:r>
              <a:rPr lang="en-GB" sz="2400" dirty="0" smtClean="0">
                <a:latin typeface="Arial" charset="0"/>
                <a:ea typeface="MS PGothic" charset="0"/>
              </a:rPr>
              <a:t>Conversion algorithm </a:t>
            </a:r>
            <a:r>
              <a:rPr lang="en-GB" sz="2400" dirty="0" err="1" smtClean="0">
                <a:latin typeface="Arial" charset="0"/>
                <a:ea typeface="MS PGothic" charset="0"/>
              </a:rPr>
              <a:t>plugable</a:t>
            </a:r>
            <a:endParaRPr lang="en-GB" sz="2400" dirty="0" smtClean="0">
              <a:latin typeface="Arial" charset="0"/>
              <a:ea typeface="MS PGothic" charset="0"/>
            </a:endParaRPr>
          </a:p>
          <a:p>
            <a:r>
              <a:rPr lang="en-GB" dirty="0" smtClean="0">
                <a:latin typeface="Arial" charset="0"/>
                <a:ea typeface="MS PGothic" charset="0"/>
              </a:rPr>
              <a:t>MUNICONV Support magnets</a:t>
            </a:r>
          </a:p>
          <a:p>
            <a:pPr lvl="1"/>
            <a:r>
              <a:rPr lang="en-US" dirty="0" smtClean="0">
                <a:latin typeface="Arial" charset="0"/>
                <a:ea typeface="MS PGothic" charset="0"/>
              </a:rPr>
              <a:t>Standalone function magnet</a:t>
            </a:r>
          </a:p>
          <a:p>
            <a:pPr lvl="1"/>
            <a:r>
              <a:rPr lang="en-US" dirty="0" smtClean="0">
                <a:latin typeface="Arial" charset="0"/>
                <a:ea typeface="MS PGothic" charset="0"/>
              </a:rPr>
              <a:t>Function combined magnet</a:t>
            </a:r>
          </a:p>
          <a:p>
            <a:pPr lvl="2"/>
            <a:r>
              <a:rPr lang="en-US" dirty="0" smtClean="0">
                <a:latin typeface="Arial" charset="0"/>
                <a:ea typeface="MS PGothic" charset="0"/>
              </a:rPr>
              <a:t>A skew </a:t>
            </a:r>
            <a:r>
              <a:rPr lang="en-US" dirty="0" err="1" smtClean="0">
                <a:latin typeface="Arial" charset="0"/>
                <a:ea typeface="MS PGothic" charset="0"/>
              </a:rPr>
              <a:t>quadrupole</a:t>
            </a:r>
            <a:r>
              <a:rPr lang="en-US" dirty="0" smtClean="0">
                <a:latin typeface="Arial" charset="0"/>
                <a:ea typeface="MS PGothic" charset="0"/>
              </a:rPr>
              <a:t> with H&amp;V correctors for example</a:t>
            </a:r>
          </a:p>
          <a:p>
            <a:pPr lvl="1"/>
            <a:r>
              <a:rPr lang="en-US" dirty="0" smtClean="0">
                <a:latin typeface="Arial" charset="0"/>
                <a:ea typeface="MS PGothic" charset="0"/>
              </a:rPr>
              <a:t>Serial powered magnet chain</a:t>
            </a:r>
          </a:p>
          <a:p>
            <a:pPr lvl="1"/>
            <a:endParaRPr lang="en-US" dirty="0">
              <a:latin typeface="Arial" charset="0"/>
              <a:ea typeface="MS PGothic" charset="0"/>
            </a:endParaRPr>
          </a:p>
        </p:txBody>
      </p:sp>
    </p:spTree>
    <p:extLst>
      <p:ext uri="{BB962C8B-B14F-4D97-AF65-F5344CB8AC3E}">
        <p14:creationId xmlns:p14="http://schemas.microsoft.com/office/powerpoint/2010/main" val="4104331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090" y="1656390"/>
            <a:ext cx="2692400" cy="4801315"/>
          </a:xfrm>
          <a:prstGeom prst="rect">
            <a:avLst/>
          </a:prstGeom>
          <a:noFill/>
        </p:spPr>
        <p:txBody>
          <a:bodyPr wrap="square" rtlCol="0">
            <a:spAutoFit/>
          </a:bodyPr>
          <a:lstStyle/>
          <a:p>
            <a:r>
              <a:rPr lang="fr-FR" dirty="0">
                <a:latin typeface="Arial"/>
                <a:cs typeface="Arial"/>
              </a:rPr>
              <a:t>{'i2b': {'</a:t>
            </a:r>
            <a:r>
              <a:rPr lang="fr-FR" dirty="0" err="1">
                <a:latin typeface="Arial"/>
                <a:cs typeface="Arial"/>
              </a:rPr>
              <a:t>auxInfo</a:t>
            </a:r>
            <a:r>
              <a:rPr lang="fr-FR" dirty="0">
                <a:latin typeface="Arial"/>
                <a:cs typeface="Arial"/>
              </a:rPr>
              <a:t>': 1,</a:t>
            </a:r>
          </a:p>
          <a:p>
            <a:r>
              <a:rPr lang="en-US" dirty="0">
                <a:latin typeface="Arial"/>
                <a:cs typeface="Arial"/>
              </a:rPr>
              <a:t> </a:t>
            </a:r>
            <a:r>
              <a:rPr lang="en-US" dirty="0" smtClean="0">
                <a:latin typeface="Arial"/>
                <a:cs typeface="Arial"/>
              </a:rPr>
              <a:t>            </a:t>
            </a:r>
            <a:r>
              <a:rPr lang="en-US" dirty="0">
                <a:latin typeface="Arial"/>
                <a:cs typeface="Arial"/>
              </a:rPr>
              <a:t>'function': '',</a:t>
            </a:r>
          </a:p>
          <a:p>
            <a:r>
              <a:rPr lang="fr-FR" dirty="0">
                <a:latin typeface="Arial"/>
                <a:cs typeface="Arial"/>
              </a:rPr>
              <a:t> </a:t>
            </a:r>
            <a:r>
              <a:rPr lang="fr-FR" dirty="0" smtClean="0">
                <a:latin typeface="Arial"/>
                <a:cs typeface="Arial"/>
              </a:rPr>
              <a:t>            </a:t>
            </a:r>
            <a:r>
              <a:rPr lang="fr-FR" dirty="0">
                <a:latin typeface="Arial"/>
                <a:cs typeface="Arial"/>
              </a:rPr>
              <a:t>'</a:t>
            </a:r>
            <a:r>
              <a:rPr lang="fr-FR" dirty="0" err="1">
                <a:latin typeface="Arial"/>
                <a:cs typeface="Arial"/>
              </a:rPr>
              <a:t>algorithmId</a:t>
            </a:r>
            <a:r>
              <a:rPr lang="fr-FR" dirty="0">
                <a:latin typeface="Arial"/>
                <a:cs typeface="Arial"/>
              </a:rPr>
              <a:t>': 1,</a:t>
            </a:r>
          </a:p>
          <a:p>
            <a:r>
              <a:rPr lang="fr-FR" dirty="0">
                <a:latin typeface="Arial"/>
                <a:cs typeface="Arial"/>
              </a:rPr>
              <a:t> </a:t>
            </a:r>
            <a:r>
              <a:rPr lang="fr-FR" dirty="0" smtClean="0">
                <a:latin typeface="Arial"/>
                <a:cs typeface="Arial"/>
              </a:rPr>
              <a:t>            </a:t>
            </a:r>
            <a:r>
              <a:rPr lang="fr-FR" dirty="0">
                <a:latin typeface="Arial"/>
                <a:cs typeface="Arial"/>
              </a:rPr>
              <a:t>'</a:t>
            </a:r>
            <a:r>
              <a:rPr lang="fr-FR" dirty="0" err="1">
                <a:latin typeface="Arial"/>
                <a:cs typeface="Arial"/>
              </a:rPr>
              <a:t>initialUnit</a:t>
            </a:r>
            <a:r>
              <a:rPr lang="fr-FR" dirty="0">
                <a:latin typeface="Arial"/>
                <a:cs typeface="Arial"/>
              </a:rPr>
              <a:t>': '',</a:t>
            </a:r>
          </a:p>
          <a:p>
            <a:r>
              <a:rPr lang="it-IT" dirty="0">
                <a:latin typeface="Arial"/>
                <a:cs typeface="Arial"/>
              </a:rPr>
              <a:t> </a:t>
            </a:r>
            <a:r>
              <a:rPr lang="it-IT" dirty="0" smtClean="0">
                <a:latin typeface="Arial"/>
                <a:cs typeface="Arial"/>
              </a:rPr>
              <a:t>            </a:t>
            </a:r>
            <a:r>
              <a:rPr lang="it-IT" dirty="0">
                <a:latin typeface="Arial"/>
                <a:cs typeface="Arial"/>
              </a:rPr>
              <a:t>'</a:t>
            </a:r>
            <a:r>
              <a:rPr lang="it-IT" dirty="0" err="1">
                <a:latin typeface="Arial"/>
                <a:cs typeface="Arial"/>
              </a:rPr>
              <a:t>resultUnit</a:t>
            </a:r>
            <a:r>
              <a:rPr lang="it-IT" dirty="0">
                <a:latin typeface="Arial"/>
                <a:cs typeface="Arial"/>
              </a:rPr>
              <a:t>': ''},</a:t>
            </a:r>
          </a:p>
          <a:p>
            <a:r>
              <a:rPr lang="fr-FR" dirty="0">
                <a:latin typeface="Arial"/>
                <a:cs typeface="Arial"/>
              </a:rPr>
              <a:t> </a:t>
            </a:r>
            <a:r>
              <a:rPr lang="fr-FR" dirty="0" smtClean="0">
                <a:latin typeface="Arial"/>
                <a:cs typeface="Arial"/>
              </a:rPr>
              <a:t>'</a:t>
            </a:r>
            <a:r>
              <a:rPr lang="fr-FR" dirty="0">
                <a:latin typeface="Arial"/>
                <a:cs typeface="Arial"/>
              </a:rPr>
              <a:t>b2i': {'</a:t>
            </a:r>
            <a:r>
              <a:rPr lang="fr-FR" dirty="0" err="1">
                <a:latin typeface="Arial"/>
                <a:cs typeface="Arial"/>
              </a:rPr>
              <a:t>auxInfo</a:t>
            </a:r>
            <a:r>
              <a:rPr lang="fr-FR" dirty="0">
                <a:latin typeface="Arial"/>
                <a:cs typeface="Arial"/>
              </a:rPr>
              <a:t>': 1,</a:t>
            </a:r>
          </a:p>
          <a:p>
            <a:r>
              <a:rPr lang="en-US" dirty="0">
                <a:latin typeface="Arial"/>
                <a:cs typeface="Arial"/>
              </a:rPr>
              <a:t>   </a:t>
            </a:r>
            <a:r>
              <a:rPr lang="en-US" dirty="0" smtClean="0">
                <a:latin typeface="Arial"/>
                <a:cs typeface="Arial"/>
              </a:rPr>
              <a:t>         </a:t>
            </a:r>
            <a:r>
              <a:rPr lang="en-US" dirty="0">
                <a:latin typeface="Arial"/>
                <a:cs typeface="Arial"/>
              </a:rPr>
              <a:t>'function': '',</a:t>
            </a:r>
          </a:p>
          <a:p>
            <a:r>
              <a:rPr lang="fr-FR" dirty="0">
                <a:latin typeface="Arial"/>
                <a:cs typeface="Arial"/>
              </a:rPr>
              <a:t>   </a:t>
            </a:r>
            <a:r>
              <a:rPr lang="fr-FR" dirty="0" smtClean="0">
                <a:latin typeface="Arial"/>
                <a:cs typeface="Arial"/>
              </a:rPr>
              <a:t>         </a:t>
            </a:r>
            <a:r>
              <a:rPr lang="fr-FR" dirty="0">
                <a:latin typeface="Arial"/>
                <a:cs typeface="Arial"/>
              </a:rPr>
              <a:t>'</a:t>
            </a:r>
            <a:r>
              <a:rPr lang="fr-FR" dirty="0" err="1">
                <a:latin typeface="Arial"/>
                <a:cs typeface="Arial"/>
              </a:rPr>
              <a:t>algorithmId</a:t>
            </a:r>
            <a:r>
              <a:rPr lang="fr-FR" dirty="0">
                <a:latin typeface="Arial"/>
                <a:cs typeface="Arial"/>
              </a:rPr>
              <a:t>': 1,</a:t>
            </a:r>
          </a:p>
          <a:p>
            <a:r>
              <a:rPr lang="fr-FR" dirty="0">
                <a:latin typeface="Arial"/>
                <a:cs typeface="Arial"/>
              </a:rPr>
              <a:t>   </a:t>
            </a:r>
            <a:r>
              <a:rPr lang="fr-FR" dirty="0" smtClean="0">
                <a:latin typeface="Arial"/>
                <a:cs typeface="Arial"/>
              </a:rPr>
              <a:t>         </a:t>
            </a:r>
            <a:r>
              <a:rPr lang="fr-FR" dirty="0">
                <a:latin typeface="Arial"/>
                <a:cs typeface="Arial"/>
              </a:rPr>
              <a:t>'</a:t>
            </a:r>
            <a:r>
              <a:rPr lang="fr-FR" dirty="0" err="1">
                <a:latin typeface="Arial"/>
                <a:cs typeface="Arial"/>
              </a:rPr>
              <a:t>initialUnit</a:t>
            </a:r>
            <a:r>
              <a:rPr lang="fr-FR" dirty="0">
                <a:latin typeface="Arial"/>
                <a:cs typeface="Arial"/>
              </a:rPr>
              <a:t>': '',</a:t>
            </a:r>
          </a:p>
          <a:p>
            <a:r>
              <a:rPr lang="it-IT" dirty="0">
                <a:latin typeface="Arial"/>
                <a:cs typeface="Arial"/>
              </a:rPr>
              <a:t>   </a:t>
            </a:r>
            <a:r>
              <a:rPr lang="it-IT" dirty="0" smtClean="0">
                <a:latin typeface="Arial"/>
                <a:cs typeface="Arial"/>
              </a:rPr>
              <a:t>         </a:t>
            </a:r>
            <a:r>
              <a:rPr lang="it-IT" dirty="0">
                <a:latin typeface="Arial"/>
                <a:cs typeface="Arial"/>
              </a:rPr>
              <a:t>'</a:t>
            </a:r>
            <a:r>
              <a:rPr lang="it-IT" dirty="0" err="1">
                <a:latin typeface="Arial"/>
                <a:cs typeface="Arial"/>
              </a:rPr>
              <a:t>resultUnit</a:t>
            </a:r>
            <a:r>
              <a:rPr lang="it-IT" dirty="0">
                <a:latin typeface="Arial"/>
                <a:cs typeface="Arial"/>
              </a:rPr>
              <a:t>': ''},</a:t>
            </a:r>
          </a:p>
          <a:p>
            <a:r>
              <a:rPr lang="fr-FR" dirty="0" smtClean="0">
                <a:latin typeface="Arial"/>
                <a:cs typeface="Arial"/>
              </a:rPr>
              <a:t> '</a:t>
            </a:r>
            <a:r>
              <a:rPr lang="fr-FR" dirty="0">
                <a:latin typeface="Arial"/>
                <a:cs typeface="Arial"/>
              </a:rPr>
              <a:t>b2k': {'</a:t>
            </a:r>
            <a:r>
              <a:rPr lang="fr-FR" dirty="0" err="1">
                <a:latin typeface="Arial"/>
                <a:cs typeface="Arial"/>
              </a:rPr>
              <a:t>auxInfo</a:t>
            </a:r>
            <a:r>
              <a:rPr lang="fr-FR" dirty="0">
                <a:latin typeface="Arial"/>
                <a:cs typeface="Arial"/>
              </a:rPr>
              <a:t>': 2,</a:t>
            </a:r>
          </a:p>
          <a:p>
            <a:r>
              <a:rPr lang="en-US" dirty="0" smtClean="0">
                <a:latin typeface="Arial"/>
                <a:cs typeface="Arial"/>
              </a:rPr>
              <a:t>             </a:t>
            </a:r>
            <a:r>
              <a:rPr lang="en-US" dirty="0">
                <a:latin typeface="Arial"/>
                <a:cs typeface="Arial"/>
              </a:rPr>
              <a:t>'function': '',</a:t>
            </a:r>
          </a:p>
          <a:p>
            <a:r>
              <a:rPr lang="fr-FR" dirty="0" smtClean="0">
                <a:latin typeface="Arial"/>
                <a:cs typeface="Arial"/>
              </a:rPr>
              <a:t>             </a:t>
            </a:r>
            <a:r>
              <a:rPr lang="fr-FR" dirty="0">
                <a:latin typeface="Arial"/>
                <a:cs typeface="Arial"/>
              </a:rPr>
              <a:t>'</a:t>
            </a:r>
            <a:r>
              <a:rPr lang="fr-FR" dirty="0" err="1">
                <a:latin typeface="Arial"/>
                <a:cs typeface="Arial"/>
              </a:rPr>
              <a:t>algorithmId</a:t>
            </a:r>
            <a:r>
              <a:rPr lang="fr-FR" dirty="0">
                <a:latin typeface="Arial"/>
                <a:cs typeface="Arial"/>
              </a:rPr>
              <a:t>': 0,</a:t>
            </a:r>
          </a:p>
          <a:p>
            <a:r>
              <a:rPr lang="fr-FR" dirty="0">
                <a:latin typeface="Arial"/>
                <a:cs typeface="Arial"/>
              </a:rPr>
              <a:t> </a:t>
            </a:r>
            <a:r>
              <a:rPr lang="fr-FR" dirty="0" smtClean="0">
                <a:latin typeface="Arial"/>
                <a:cs typeface="Arial"/>
              </a:rPr>
              <a:t>            </a:t>
            </a:r>
            <a:r>
              <a:rPr lang="fr-FR" dirty="0">
                <a:latin typeface="Arial"/>
                <a:cs typeface="Arial"/>
              </a:rPr>
              <a:t>'</a:t>
            </a:r>
            <a:r>
              <a:rPr lang="fr-FR" dirty="0" err="1">
                <a:latin typeface="Arial"/>
                <a:cs typeface="Arial"/>
              </a:rPr>
              <a:t>initialUnit</a:t>
            </a:r>
            <a:r>
              <a:rPr lang="fr-FR" dirty="0">
                <a:latin typeface="Arial"/>
                <a:cs typeface="Arial"/>
              </a:rPr>
              <a:t>': '',</a:t>
            </a:r>
          </a:p>
          <a:p>
            <a:r>
              <a:rPr lang="it-IT" dirty="0">
                <a:latin typeface="Arial"/>
                <a:cs typeface="Arial"/>
              </a:rPr>
              <a:t> </a:t>
            </a:r>
            <a:r>
              <a:rPr lang="it-IT" dirty="0" smtClean="0">
                <a:latin typeface="Arial"/>
                <a:cs typeface="Arial"/>
              </a:rPr>
              <a:t>            </a:t>
            </a:r>
            <a:r>
              <a:rPr lang="it-IT" dirty="0">
                <a:latin typeface="Arial"/>
                <a:cs typeface="Arial"/>
              </a:rPr>
              <a:t>'</a:t>
            </a:r>
            <a:r>
              <a:rPr lang="it-IT" dirty="0" err="1">
                <a:latin typeface="Arial"/>
                <a:cs typeface="Arial"/>
              </a:rPr>
              <a:t>resultUnit</a:t>
            </a:r>
            <a:r>
              <a:rPr lang="it-IT" dirty="0">
                <a:latin typeface="Arial"/>
                <a:cs typeface="Arial"/>
              </a:rPr>
              <a:t>': ''}</a:t>
            </a:r>
            <a:r>
              <a:rPr lang="it-IT" dirty="0" smtClean="0">
                <a:latin typeface="Arial"/>
                <a:cs typeface="Arial"/>
              </a:rPr>
              <a:t>,</a:t>
            </a:r>
          </a:p>
          <a:p>
            <a:r>
              <a:rPr lang="it-IT" dirty="0">
                <a:latin typeface="Arial"/>
                <a:cs typeface="Arial"/>
              </a:rPr>
              <a:t> </a:t>
            </a:r>
            <a:r>
              <a:rPr lang="it-IT" dirty="0" smtClean="0">
                <a:latin typeface="Arial"/>
                <a:cs typeface="Arial"/>
              </a:rPr>
              <a:t> …</a:t>
            </a:r>
            <a:endParaRPr lang="it-IT" dirty="0">
              <a:latin typeface="Arial"/>
              <a:cs typeface="Arial"/>
            </a:endParaRPr>
          </a:p>
          <a:p>
            <a:r>
              <a:rPr lang="it-IT" dirty="0" smtClean="0">
                <a:latin typeface="Arial"/>
                <a:cs typeface="Arial"/>
              </a:rPr>
              <a:t>}</a:t>
            </a:r>
            <a:endParaRPr lang="en-US" dirty="0">
              <a:latin typeface="Arial"/>
              <a:cs typeface="Arial"/>
            </a:endParaRPr>
          </a:p>
        </p:txBody>
      </p:sp>
      <p:sp>
        <p:nvSpPr>
          <p:cNvPr id="3" name="Rectangle 2"/>
          <p:cNvSpPr/>
          <p:nvPr/>
        </p:nvSpPr>
        <p:spPr>
          <a:xfrm>
            <a:off x="3164417" y="1702465"/>
            <a:ext cx="5522383" cy="2862323"/>
          </a:xfrm>
          <a:prstGeom prst="rect">
            <a:avLst/>
          </a:prstGeom>
        </p:spPr>
        <p:txBody>
          <a:bodyPr wrap="square">
            <a:spAutoFit/>
          </a:bodyPr>
          <a:lstStyle/>
          <a:p>
            <a:r>
              <a:rPr lang="en-US" dirty="0">
                <a:latin typeface="Arial"/>
                <a:cs typeface="Arial"/>
              </a:rPr>
              <a:t># </a:t>
            </a:r>
            <a:r>
              <a:rPr lang="en-US" dirty="0" err="1">
                <a:latin typeface="Arial"/>
                <a:cs typeface="Arial"/>
              </a:rPr>
              <a:t>auxInfo</a:t>
            </a:r>
            <a:r>
              <a:rPr lang="en-US" dirty="0">
                <a:latin typeface="Arial"/>
                <a:cs typeface="Arial"/>
              </a:rPr>
              <a:t>: </a:t>
            </a:r>
            <a:r>
              <a:rPr lang="en-US" dirty="0" smtClean="0">
                <a:latin typeface="Arial"/>
                <a:cs typeface="Arial"/>
              </a:rPr>
              <a:t>an </a:t>
            </a:r>
            <a:r>
              <a:rPr lang="en-US" dirty="0">
                <a:latin typeface="Arial"/>
                <a:cs typeface="Arial"/>
              </a:rPr>
              <a:t>additional information, </a:t>
            </a:r>
            <a:endParaRPr lang="en-US" dirty="0" smtClean="0">
              <a:latin typeface="Arial"/>
              <a:cs typeface="Arial"/>
            </a:endParaRPr>
          </a:p>
          <a:p>
            <a:r>
              <a:rPr lang="en-US" dirty="0" smtClean="0">
                <a:latin typeface="Arial"/>
                <a:cs typeface="Arial"/>
              </a:rPr>
              <a:t># could </a:t>
            </a:r>
            <a:r>
              <a:rPr lang="en-US" dirty="0">
                <a:latin typeface="Arial"/>
                <a:cs typeface="Arial"/>
              </a:rPr>
              <a:t>be used for example the fitting order </a:t>
            </a:r>
            <a:endParaRPr lang="en-US" dirty="0" smtClean="0">
              <a:latin typeface="Arial"/>
              <a:cs typeface="Arial"/>
            </a:endParaRPr>
          </a:p>
          <a:p>
            <a:r>
              <a:rPr lang="en-US" dirty="0" smtClean="0">
                <a:latin typeface="Arial"/>
                <a:cs typeface="Arial"/>
              </a:rPr>
              <a:t>#    of polynomial </a:t>
            </a:r>
            <a:r>
              <a:rPr lang="en-US" dirty="0">
                <a:latin typeface="Arial"/>
                <a:cs typeface="Arial"/>
              </a:rPr>
              <a:t>fitting,</a:t>
            </a:r>
          </a:p>
          <a:p>
            <a:r>
              <a:rPr lang="en-US" dirty="0">
                <a:latin typeface="Arial"/>
                <a:cs typeface="Arial"/>
              </a:rPr>
              <a:t># </a:t>
            </a:r>
            <a:r>
              <a:rPr lang="en-US" dirty="0" smtClean="0">
                <a:latin typeface="Arial"/>
                <a:cs typeface="Arial"/>
              </a:rPr>
              <a:t>            </a:t>
            </a:r>
            <a:r>
              <a:rPr lang="en-US" dirty="0">
                <a:latin typeface="Arial"/>
                <a:cs typeface="Arial"/>
              </a:rPr>
              <a:t>0: not use; 1: linear fit; 2: 2nd order poly fit; ...</a:t>
            </a:r>
          </a:p>
          <a:p>
            <a:r>
              <a:rPr lang="en-US" dirty="0">
                <a:latin typeface="Arial"/>
                <a:cs typeface="Arial"/>
              </a:rPr>
              <a:t>#  </a:t>
            </a:r>
            <a:r>
              <a:rPr lang="en-US" dirty="0" smtClean="0">
                <a:latin typeface="Arial"/>
                <a:cs typeface="Arial"/>
              </a:rPr>
              <a:t>or </a:t>
            </a:r>
            <a:r>
              <a:rPr lang="en-US" dirty="0">
                <a:latin typeface="Arial"/>
                <a:cs typeface="Arial"/>
              </a:rPr>
              <a:t>the order of fitting result,  for example </a:t>
            </a:r>
          </a:p>
          <a:p>
            <a:r>
              <a:rPr lang="en-US" dirty="0">
                <a:latin typeface="Arial"/>
                <a:cs typeface="Arial"/>
              </a:rPr>
              <a:t>#      </a:t>
            </a:r>
            <a:r>
              <a:rPr lang="en-US" dirty="0" smtClean="0">
                <a:latin typeface="Arial"/>
                <a:cs typeface="Arial"/>
              </a:rPr>
              <a:t>        </a:t>
            </a:r>
            <a:r>
              <a:rPr lang="en-US" dirty="0">
                <a:latin typeface="Arial"/>
                <a:cs typeface="Arial"/>
              </a:rPr>
              <a:t>1: kick angle, rad/degree; </a:t>
            </a:r>
            <a:endParaRPr lang="en-US" dirty="0" smtClean="0">
              <a:latin typeface="Arial"/>
              <a:cs typeface="Arial"/>
            </a:endParaRPr>
          </a:p>
          <a:p>
            <a:r>
              <a:rPr lang="en-US" dirty="0" smtClean="0">
                <a:latin typeface="Arial"/>
                <a:cs typeface="Arial"/>
              </a:rPr>
              <a:t>#              2</a:t>
            </a:r>
            <a:r>
              <a:rPr lang="en-US" dirty="0">
                <a:latin typeface="Arial"/>
                <a:cs typeface="Arial"/>
              </a:rPr>
              <a:t>: K1, 1/m2; </a:t>
            </a:r>
            <a:endParaRPr lang="en-US" dirty="0" smtClean="0">
              <a:latin typeface="Arial"/>
              <a:cs typeface="Arial"/>
            </a:endParaRPr>
          </a:p>
          <a:p>
            <a:r>
              <a:rPr lang="en-US" dirty="0">
                <a:latin typeface="Arial"/>
                <a:cs typeface="Arial"/>
              </a:rPr>
              <a:t>#  </a:t>
            </a:r>
            <a:r>
              <a:rPr lang="en-US" dirty="0" smtClean="0">
                <a:latin typeface="Arial"/>
                <a:cs typeface="Arial"/>
              </a:rPr>
              <a:t>            3</a:t>
            </a:r>
            <a:r>
              <a:rPr lang="en-US" dirty="0">
                <a:latin typeface="Arial"/>
                <a:cs typeface="Arial"/>
              </a:rPr>
              <a:t>: K2, 1/m3; </a:t>
            </a:r>
            <a:endParaRPr lang="en-US" dirty="0" smtClean="0">
              <a:latin typeface="Arial"/>
              <a:cs typeface="Arial"/>
            </a:endParaRPr>
          </a:p>
          <a:p>
            <a:r>
              <a:rPr lang="en-US" dirty="0" smtClean="0">
                <a:latin typeface="Arial"/>
                <a:cs typeface="Arial"/>
              </a:rPr>
              <a:t>#              4</a:t>
            </a:r>
            <a:r>
              <a:rPr lang="en-US" dirty="0">
                <a:latin typeface="Arial"/>
                <a:cs typeface="Arial"/>
              </a:rPr>
              <a:t>: K3, 1/m4; ...</a:t>
            </a:r>
          </a:p>
        </p:txBody>
      </p:sp>
      <p:sp>
        <p:nvSpPr>
          <p:cNvPr id="5" name="Rectangle 4"/>
          <p:cNvSpPr/>
          <p:nvPr/>
        </p:nvSpPr>
        <p:spPr>
          <a:xfrm>
            <a:off x="3164417" y="4538799"/>
            <a:ext cx="5522383" cy="1754327"/>
          </a:xfrm>
          <a:prstGeom prst="rect">
            <a:avLst/>
          </a:prstGeom>
        </p:spPr>
        <p:txBody>
          <a:bodyPr wrap="square">
            <a:spAutoFit/>
          </a:bodyPr>
          <a:lstStyle/>
          <a:p>
            <a:r>
              <a:rPr lang="en-US" dirty="0">
                <a:latin typeface="Arial"/>
                <a:cs typeface="Arial"/>
              </a:rPr>
              <a:t># </a:t>
            </a:r>
            <a:r>
              <a:rPr lang="en-US" dirty="0" err="1" smtClean="0">
                <a:latin typeface="Arial"/>
                <a:cs typeface="Arial"/>
              </a:rPr>
              <a:t>algorithmId</a:t>
            </a:r>
            <a:r>
              <a:rPr lang="en-US" dirty="0" smtClean="0">
                <a:latin typeface="Arial"/>
                <a:cs typeface="Arial"/>
              </a:rPr>
              <a:t>: id to show which algorithm to use, </a:t>
            </a:r>
          </a:p>
          <a:p>
            <a:r>
              <a:rPr lang="en-US" dirty="0" smtClean="0">
                <a:latin typeface="Arial"/>
                <a:cs typeface="Arial"/>
              </a:rPr>
              <a:t>#   0: </a:t>
            </a:r>
            <a:r>
              <a:rPr lang="en-US" i="1" dirty="0" smtClean="0">
                <a:latin typeface="Arial"/>
                <a:cs typeface="Arial"/>
              </a:rPr>
              <a:t>linear </a:t>
            </a:r>
            <a:r>
              <a:rPr lang="en-US" i="1" dirty="0">
                <a:latin typeface="Arial"/>
                <a:cs typeface="Arial"/>
              </a:rPr>
              <a:t>fitting with given </a:t>
            </a:r>
            <a:r>
              <a:rPr lang="en-US" i="1" dirty="0" smtClean="0">
                <a:latin typeface="Arial"/>
                <a:cs typeface="Arial"/>
              </a:rPr>
              <a:t>function</a:t>
            </a:r>
          </a:p>
          <a:p>
            <a:r>
              <a:rPr lang="en-US" dirty="0" smtClean="0">
                <a:latin typeface="Arial"/>
                <a:cs typeface="Arial"/>
              </a:rPr>
              <a:t>#   1: </a:t>
            </a:r>
            <a:r>
              <a:rPr lang="en-US" i="1" dirty="0">
                <a:latin typeface="Arial"/>
                <a:cs typeface="Arial"/>
              </a:rPr>
              <a:t>high order polynomial fitting with given </a:t>
            </a:r>
            <a:r>
              <a:rPr lang="en-US" i="1" dirty="0" smtClean="0">
                <a:latin typeface="Arial"/>
                <a:cs typeface="Arial"/>
              </a:rPr>
              <a:t>function</a:t>
            </a:r>
          </a:p>
          <a:p>
            <a:r>
              <a:rPr lang="en-US" dirty="0" smtClean="0">
                <a:latin typeface="Arial"/>
                <a:cs typeface="Arial"/>
              </a:rPr>
              <a:t>#   2: </a:t>
            </a:r>
            <a:r>
              <a:rPr lang="en-US" i="1" dirty="0">
                <a:latin typeface="Arial"/>
                <a:cs typeface="Arial"/>
              </a:rPr>
              <a:t>polynomial fitting using raw data</a:t>
            </a:r>
            <a:endParaRPr lang="en-US" dirty="0" smtClean="0">
              <a:latin typeface="Arial"/>
              <a:cs typeface="Arial"/>
            </a:endParaRPr>
          </a:p>
          <a:p>
            <a:r>
              <a:rPr lang="en-US" dirty="0" smtClean="0">
                <a:latin typeface="Arial"/>
                <a:cs typeface="Arial"/>
              </a:rPr>
              <a:t>#   3: </a:t>
            </a:r>
            <a:r>
              <a:rPr lang="en-US" i="1" dirty="0" smtClean="0">
                <a:latin typeface="Arial"/>
                <a:cs typeface="Arial"/>
              </a:rPr>
              <a:t>interpolating </a:t>
            </a:r>
            <a:r>
              <a:rPr lang="en-US" i="1" dirty="0">
                <a:latin typeface="Arial"/>
                <a:cs typeface="Arial"/>
              </a:rPr>
              <a:t>with raw magnetic data</a:t>
            </a:r>
            <a:endParaRPr lang="en-US" dirty="0" smtClean="0">
              <a:latin typeface="Arial"/>
              <a:cs typeface="Arial"/>
            </a:endParaRPr>
          </a:p>
          <a:p>
            <a:r>
              <a:rPr lang="en-US" dirty="0" smtClean="0">
                <a:latin typeface="Arial"/>
                <a:cs typeface="Arial"/>
              </a:rPr>
              <a:t>#   4: …</a:t>
            </a:r>
            <a:endParaRPr lang="en-US" dirty="0">
              <a:latin typeface="Arial"/>
              <a:cs typeface="Arial"/>
            </a:endParaRPr>
          </a:p>
        </p:txBody>
      </p:sp>
      <p:sp>
        <p:nvSpPr>
          <p:cNvPr id="7" name="Title 1"/>
          <p:cNvSpPr>
            <a:spLocks noGrp="1"/>
          </p:cNvSpPr>
          <p:nvPr>
            <p:ph type="title"/>
          </p:nvPr>
        </p:nvSpPr>
        <p:spPr>
          <a:xfrm>
            <a:off x="0" y="0"/>
            <a:ext cx="9144000" cy="908050"/>
          </a:xfrm>
        </p:spPr>
        <p:txBody>
          <a:bodyPr/>
          <a:lstStyle/>
          <a:p>
            <a:r>
              <a:rPr lang="en-US" dirty="0" err="1"/>
              <a:t>RESTful</a:t>
            </a:r>
            <a:r>
              <a:rPr lang="en-US" dirty="0"/>
              <a:t> based Middle Layer Services</a:t>
            </a:r>
            <a:endParaRPr lang="en-US" dirty="0">
              <a:latin typeface="Arial" charset="0"/>
              <a:ea typeface="MS PGothic" charset="0"/>
            </a:endParaRPr>
          </a:p>
        </p:txBody>
      </p:sp>
      <p:sp>
        <p:nvSpPr>
          <p:cNvPr id="8" name="Content Placeholder 2"/>
          <p:cNvSpPr>
            <a:spLocks noGrp="1"/>
          </p:cNvSpPr>
          <p:nvPr>
            <p:ph idx="1"/>
          </p:nvPr>
        </p:nvSpPr>
        <p:spPr>
          <a:xfrm>
            <a:off x="323849" y="990600"/>
            <a:ext cx="8679357" cy="4876800"/>
          </a:xfrm>
        </p:spPr>
        <p:txBody>
          <a:bodyPr>
            <a:normAutofit/>
          </a:bodyPr>
          <a:lstStyle/>
          <a:p>
            <a:r>
              <a:rPr lang="en-GB" sz="2800" dirty="0" smtClean="0">
                <a:latin typeface="Arial" charset="0"/>
                <a:ea typeface="MS PGothic" charset="0"/>
              </a:rPr>
              <a:t>Pluggable and extendable conversion algorithm</a:t>
            </a:r>
            <a:endParaRPr lang="en-US" dirty="0">
              <a:latin typeface="Arial" charset="0"/>
              <a:ea typeface="MS PGothic" charset="0"/>
            </a:endParaRPr>
          </a:p>
        </p:txBody>
      </p:sp>
    </p:spTree>
    <p:extLst>
      <p:ext uri="{BB962C8B-B14F-4D97-AF65-F5344CB8AC3E}">
        <p14:creationId xmlns:p14="http://schemas.microsoft.com/office/powerpoint/2010/main" val="2849952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908050"/>
          </a:xfrm>
        </p:spPr>
        <p:txBody>
          <a:bodyPr/>
          <a:lstStyle/>
          <a:p>
            <a:r>
              <a:rPr lang="en-US" dirty="0" err="1"/>
              <a:t>RESTful</a:t>
            </a:r>
            <a:r>
              <a:rPr lang="en-US" dirty="0"/>
              <a:t> based Middle Layer Services</a:t>
            </a:r>
            <a:endParaRPr lang="en-US" dirty="0">
              <a:latin typeface="Arial" charset="0"/>
              <a:ea typeface="MS PGothic" charset="0"/>
            </a:endParaRPr>
          </a:p>
        </p:txBody>
      </p:sp>
      <p:pic>
        <p:nvPicPr>
          <p:cNvPr id="7" name="Picture 6" descr="Screen Shot 2014-01-16 at 11.27.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058" y="1498126"/>
            <a:ext cx="6751574" cy="5356860"/>
          </a:xfrm>
          <a:prstGeom prst="rect">
            <a:avLst/>
          </a:prstGeom>
        </p:spPr>
      </p:pic>
      <p:sp>
        <p:nvSpPr>
          <p:cNvPr id="4" name="Content Placeholder 2"/>
          <p:cNvSpPr>
            <a:spLocks noGrp="1"/>
          </p:cNvSpPr>
          <p:nvPr>
            <p:ph idx="1"/>
          </p:nvPr>
        </p:nvSpPr>
        <p:spPr>
          <a:xfrm>
            <a:off x="145763" y="1058333"/>
            <a:ext cx="8229600" cy="5019189"/>
          </a:xfrm>
        </p:spPr>
        <p:txBody>
          <a:bodyPr>
            <a:normAutofit/>
          </a:bodyPr>
          <a:lstStyle/>
          <a:p>
            <a:r>
              <a:rPr lang="en-US" dirty="0" smtClean="0">
                <a:latin typeface="Arial"/>
                <a:cs typeface="Arial"/>
              </a:rPr>
              <a:t>MUNICONV WEB View</a:t>
            </a:r>
            <a:endParaRPr lang="en-US" dirty="0">
              <a:latin typeface="Arial"/>
              <a:cs typeface="Arial"/>
            </a:endParaRPr>
          </a:p>
        </p:txBody>
      </p:sp>
    </p:spTree>
    <p:extLst>
      <p:ext uri="{BB962C8B-B14F-4D97-AF65-F5344CB8AC3E}">
        <p14:creationId xmlns:p14="http://schemas.microsoft.com/office/powerpoint/2010/main" val="160877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RESTful</a:t>
            </a:r>
            <a:r>
              <a:rPr lang="en-US" dirty="0"/>
              <a:t> based Middle Layer Services</a:t>
            </a:r>
          </a:p>
        </p:txBody>
      </p:sp>
      <p:sp>
        <p:nvSpPr>
          <p:cNvPr id="3" name="Content Placeholder 2"/>
          <p:cNvSpPr>
            <a:spLocks noGrp="1"/>
          </p:cNvSpPr>
          <p:nvPr>
            <p:ph idx="1"/>
          </p:nvPr>
        </p:nvSpPr>
        <p:spPr/>
        <p:txBody>
          <a:bodyPr/>
          <a:lstStyle/>
          <a:p>
            <a:r>
              <a:rPr lang="en-US" dirty="0" smtClean="0"/>
              <a:t>IDOD service for insertion device</a:t>
            </a:r>
          </a:p>
          <a:p>
            <a:pPr lvl="1"/>
            <a:r>
              <a:rPr lang="en-US" dirty="0" smtClean="0"/>
              <a:t>Data service to store both online data and offline data</a:t>
            </a:r>
          </a:p>
          <a:p>
            <a:pPr lvl="1"/>
            <a:r>
              <a:rPr lang="en-US" dirty="0" smtClean="0"/>
              <a:t>Same architecture to be implemented using </a:t>
            </a:r>
            <a:r>
              <a:rPr lang="en-US" dirty="0" err="1" smtClean="0"/>
              <a:t>django</a:t>
            </a:r>
            <a:endParaRPr lang="en-US" dirty="0" smtClean="0"/>
          </a:p>
          <a:p>
            <a:pPr lvl="1"/>
            <a:r>
              <a:rPr lang="en-US" dirty="0" smtClean="0"/>
              <a:t>Under active development, and should be released soon</a:t>
            </a:r>
          </a:p>
          <a:p>
            <a:r>
              <a:rPr lang="en-US" dirty="0" smtClean="0"/>
              <a:t>Data service for beam based fast interlock</a:t>
            </a:r>
          </a:p>
          <a:p>
            <a:pPr lvl="1"/>
            <a:r>
              <a:rPr lang="en-US" dirty="0" smtClean="0"/>
              <a:t>Provide a data warehouse </a:t>
            </a:r>
          </a:p>
          <a:p>
            <a:pPr lvl="1"/>
            <a:r>
              <a:rPr lang="en-US" dirty="0" smtClean="0"/>
              <a:t>Keep all history data</a:t>
            </a:r>
          </a:p>
          <a:p>
            <a:pPr lvl="1"/>
            <a:r>
              <a:rPr lang="en-US" dirty="0" smtClean="0"/>
              <a:t>Under design</a:t>
            </a:r>
          </a:p>
        </p:txBody>
      </p:sp>
    </p:spTree>
    <p:extLst>
      <p:ext uri="{BB962C8B-B14F-4D97-AF65-F5344CB8AC3E}">
        <p14:creationId xmlns:p14="http://schemas.microsoft.com/office/powerpoint/2010/main" val="403631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Layer Services Integration</a:t>
            </a:r>
            <a:endParaRPr lang="en-US" dirty="0"/>
          </a:p>
        </p:txBody>
      </p:sp>
      <p:sp>
        <p:nvSpPr>
          <p:cNvPr id="3" name="Content Placeholder 2"/>
          <p:cNvSpPr>
            <a:spLocks noGrp="1"/>
          </p:cNvSpPr>
          <p:nvPr>
            <p:ph idx="1"/>
          </p:nvPr>
        </p:nvSpPr>
        <p:spPr>
          <a:xfrm>
            <a:off x="185502" y="1034498"/>
            <a:ext cx="8742598" cy="821656"/>
          </a:xfrm>
        </p:spPr>
        <p:txBody>
          <a:bodyPr/>
          <a:lstStyle/>
          <a:p>
            <a:endParaRPr lang="en-US" dirty="0"/>
          </a:p>
        </p:txBody>
      </p:sp>
      <p:sp>
        <p:nvSpPr>
          <p:cNvPr id="4" name="Rounded Rectangle 3"/>
          <p:cNvSpPr/>
          <p:nvPr/>
        </p:nvSpPr>
        <p:spPr>
          <a:xfrm>
            <a:off x="185502" y="3552025"/>
            <a:ext cx="1582616" cy="8694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Channel Finder</a:t>
            </a:r>
            <a:endParaRPr lang="en-US" dirty="0"/>
          </a:p>
        </p:txBody>
      </p:sp>
      <p:sp>
        <p:nvSpPr>
          <p:cNvPr id="6" name="Rounded Rectangle 5"/>
          <p:cNvSpPr/>
          <p:nvPr/>
        </p:nvSpPr>
        <p:spPr>
          <a:xfrm>
            <a:off x="892813" y="5307436"/>
            <a:ext cx="2227385" cy="9476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MUNICONV</a:t>
            </a:r>
            <a:endParaRPr lang="en-US" dirty="0"/>
          </a:p>
        </p:txBody>
      </p:sp>
      <p:sp>
        <p:nvSpPr>
          <p:cNvPr id="5" name="Rounded Rectangle 4"/>
          <p:cNvSpPr/>
          <p:nvPr/>
        </p:nvSpPr>
        <p:spPr>
          <a:xfrm>
            <a:off x="1696463" y="2920500"/>
            <a:ext cx="2198077" cy="66430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MASAR</a:t>
            </a:r>
            <a:endParaRPr lang="en-US" dirty="0"/>
          </a:p>
        </p:txBody>
      </p:sp>
      <p:cxnSp>
        <p:nvCxnSpPr>
          <p:cNvPr id="11" name="Curved Connector 10"/>
          <p:cNvCxnSpPr>
            <a:stCxn id="4" idx="0"/>
            <a:endCxn id="5" idx="1"/>
          </p:cNvCxnSpPr>
          <p:nvPr/>
        </p:nvCxnSpPr>
        <p:spPr>
          <a:xfrm rot="5400000" flipH="1" flipV="1">
            <a:off x="1186951" y="3042514"/>
            <a:ext cx="299371" cy="719653"/>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8" idx="2"/>
            <a:endCxn id="5" idx="3"/>
          </p:cNvCxnSpPr>
          <p:nvPr/>
        </p:nvCxnSpPr>
        <p:spPr>
          <a:xfrm rot="5400000">
            <a:off x="4441114" y="2227882"/>
            <a:ext cx="478199" cy="157134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5071385" y="4572030"/>
            <a:ext cx="1782885" cy="8896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Lattice/Model</a:t>
            </a:r>
            <a:endParaRPr lang="en-US" dirty="0"/>
          </a:p>
        </p:txBody>
      </p:sp>
      <p:cxnSp>
        <p:nvCxnSpPr>
          <p:cNvPr id="18" name="Curved Connector 17"/>
          <p:cNvCxnSpPr>
            <a:stCxn id="6" idx="0"/>
            <a:endCxn id="8" idx="2"/>
          </p:cNvCxnSpPr>
          <p:nvPr/>
        </p:nvCxnSpPr>
        <p:spPr>
          <a:xfrm rot="5400000" flipH="1" flipV="1">
            <a:off x="2469705" y="2311257"/>
            <a:ext cx="2532981" cy="3459379"/>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7076709" y="4891537"/>
            <a:ext cx="1983154" cy="7229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Other Service</a:t>
            </a:r>
          </a:p>
          <a:p>
            <a:pPr algn="ctr"/>
            <a:r>
              <a:rPr lang="en-US" dirty="0" smtClean="0"/>
              <a:t>(IDOD)</a:t>
            </a:r>
            <a:endParaRPr lang="en-US" dirty="0"/>
          </a:p>
        </p:txBody>
      </p:sp>
      <p:cxnSp>
        <p:nvCxnSpPr>
          <p:cNvPr id="27" name="Curved Connector 26"/>
          <p:cNvCxnSpPr>
            <a:stCxn id="25" idx="0"/>
            <a:endCxn id="8" idx="2"/>
          </p:cNvCxnSpPr>
          <p:nvPr/>
        </p:nvCxnSpPr>
        <p:spPr>
          <a:xfrm rot="16200000" flipV="1">
            <a:off x="5708545" y="2531795"/>
            <a:ext cx="2117082" cy="260240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4474308" y="2051532"/>
            <a:ext cx="1983154" cy="7229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Client App</a:t>
            </a:r>
            <a:endParaRPr lang="en-US" dirty="0"/>
          </a:p>
        </p:txBody>
      </p:sp>
      <p:cxnSp>
        <p:nvCxnSpPr>
          <p:cNvPr id="30" name="Curved Connector 29"/>
          <p:cNvCxnSpPr>
            <a:stCxn id="7" idx="0"/>
            <a:endCxn id="8" idx="2"/>
          </p:cNvCxnSpPr>
          <p:nvPr/>
        </p:nvCxnSpPr>
        <p:spPr>
          <a:xfrm rot="16200000" flipV="1">
            <a:off x="4815570" y="3424771"/>
            <a:ext cx="1797575" cy="496943"/>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Curved Connector 49"/>
          <p:cNvCxnSpPr>
            <a:stCxn id="8" idx="3"/>
            <a:endCxn id="57" idx="1"/>
          </p:cNvCxnSpPr>
          <p:nvPr/>
        </p:nvCxnSpPr>
        <p:spPr>
          <a:xfrm>
            <a:off x="6457462" y="2412994"/>
            <a:ext cx="999637" cy="64959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547077" y="1968494"/>
            <a:ext cx="1553308" cy="805961"/>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IOCs</a:t>
            </a:r>
          </a:p>
          <a:p>
            <a:pPr algn="ctr"/>
            <a:r>
              <a:rPr lang="en-US" sz="1200" dirty="0" smtClean="0"/>
              <a:t>(PVs in </a:t>
            </a:r>
            <a:r>
              <a:rPr lang="en-US" sz="1200" dirty="0" err="1" smtClean="0"/>
              <a:t>Phyisics</a:t>
            </a:r>
            <a:r>
              <a:rPr lang="en-US" sz="1200" dirty="0" smtClean="0"/>
              <a:t> Unit)</a:t>
            </a:r>
            <a:endParaRPr lang="en-US" sz="1200" dirty="0"/>
          </a:p>
        </p:txBody>
      </p:sp>
      <p:cxnSp>
        <p:nvCxnSpPr>
          <p:cNvPr id="58" name="Curved Connector 57"/>
          <p:cNvCxnSpPr>
            <a:stCxn id="56" idx="3"/>
            <a:endCxn id="5" idx="0"/>
          </p:cNvCxnSpPr>
          <p:nvPr/>
        </p:nvCxnSpPr>
        <p:spPr>
          <a:xfrm>
            <a:off x="2100385" y="2371475"/>
            <a:ext cx="695117" cy="549025"/>
          </a:xfrm>
          <a:prstGeom prst="curvedConnector2">
            <a:avLst/>
          </a:prstGeom>
          <a:ln>
            <a:solidFill>
              <a:srgbClr val="008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5" idx="0"/>
            <a:endCxn id="8" idx="1"/>
          </p:cNvCxnSpPr>
          <p:nvPr/>
        </p:nvCxnSpPr>
        <p:spPr>
          <a:xfrm rot="5400000" flipH="1" flipV="1">
            <a:off x="3381152" y="1827344"/>
            <a:ext cx="507506" cy="1678806"/>
          </a:xfrm>
          <a:prstGeom prst="curvedConnector2">
            <a:avLst/>
          </a:prstGeom>
          <a:ln>
            <a:solidFill>
              <a:srgbClr val="008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57" name="Rectangle 119"/>
          <p:cNvSpPr>
            <a:spLocks noChangeArrowheads="1"/>
          </p:cNvSpPr>
          <p:nvPr/>
        </p:nvSpPr>
        <p:spPr bwMode="auto">
          <a:xfrm>
            <a:off x="7457099" y="2774454"/>
            <a:ext cx="1222375" cy="576263"/>
          </a:xfrm>
          <a:prstGeom prst="rect">
            <a:avLst/>
          </a:prstGeom>
          <a:solidFill>
            <a:srgbClr val="3366CC"/>
          </a:solidFill>
          <a:ln>
            <a:noFill/>
          </a:ln>
          <a:extLst/>
        </p:spPr>
        <p:txBody>
          <a:bodyPr anchor="ctr" anchorCtr="0"/>
          <a:lstStyle/>
          <a:p>
            <a:pPr algn="ctr" defTabSz="457200" eaLnBrk="1" fontAlgn="auto" hangingPunct="1">
              <a:spcBef>
                <a:spcPts val="0"/>
              </a:spcBef>
              <a:spcAft>
                <a:spcPts val="0"/>
              </a:spcAft>
              <a:defRPr/>
            </a:pPr>
            <a:r>
              <a:rPr lang="en-US" dirty="0" smtClean="0">
                <a:solidFill>
                  <a:srgbClr val="D9D9D9"/>
                </a:solidFill>
                <a:latin typeface="Calibri"/>
              </a:rPr>
              <a:t>IOC</a:t>
            </a:r>
            <a:endParaRPr lang="en-US" dirty="0">
              <a:solidFill>
                <a:srgbClr val="D9D9D9"/>
              </a:solidFill>
              <a:latin typeface="Calibri"/>
            </a:endParaRPr>
          </a:p>
        </p:txBody>
      </p:sp>
      <p:cxnSp>
        <p:nvCxnSpPr>
          <p:cNvPr id="59" name="Curved Connector 58"/>
          <p:cNvCxnSpPr>
            <a:stCxn id="6" idx="3"/>
            <a:endCxn id="8" idx="2"/>
          </p:cNvCxnSpPr>
          <p:nvPr/>
        </p:nvCxnSpPr>
        <p:spPr>
          <a:xfrm flipV="1">
            <a:off x="3120198" y="2774455"/>
            <a:ext cx="2345687" cy="3006789"/>
          </a:xfrm>
          <a:prstGeom prst="curvedConnector2">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55596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par>
                                <p:cTn id="34" presetID="3" presetClass="entr" presetSubtype="1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linds(horizontal)">
                                      <p:cBhvr>
                                        <p:cTn id="39" dur="500"/>
                                        <p:tgtEl>
                                          <p:spTgt spid="7"/>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blinds(horizontal)">
                                      <p:cBhvr>
                                        <p:cTn id="47" dur="500"/>
                                        <p:tgtEl>
                                          <p:spTgt spid="56"/>
                                        </p:tgtEl>
                                      </p:cBhvr>
                                    </p:animEffect>
                                  </p:childTnLst>
                                </p:cTn>
                              </p:par>
                              <p:par>
                                <p:cTn id="48" presetID="3" presetClass="entr" presetSubtype="1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blinds(horizontal)">
                                      <p:cBhvr>
                                        <p:cTn id="50" dur="500"/>
                                        <p:tgtEl>
                                          <p:spTgt spid="58"/>
                                        </p:tgtEl>
                                      </p:cBhvr>
                                    </p:animEffect>
                                  </p:childTnLst>
                                </p:cTn>
                              </p:par>
                              <p:par>
                                <p:cTn id="51" presetID="3" presetClass="entr" presetSubtype="1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blinds(horizontal)">
                                      <p:cBhvr>
                                        <p:cTn id="53" dur="500"/>
                                        <p:tgtEl>
                                          <p:spTgt spid="6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blinds(horizontal)">
                                      <p:cBhvr>
                                        <p:cTn id="58" dur="500"/>
                                        <p:tgtEl>
                                          <p:spTgt spid="5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blinds(horizontal)">
                                      <p:cBhvr>
                                        <p:cTn id="63" dur="500"/>
                                        <p:tgtEl>
                                          <p:spTgt spid="50"/>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linds(horizontal)">
                                      <p:cBhvr>
                                        <p:cTn id="6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7" grpId="0" animBg="1"/>
      <p:bldP spid="25" grpId="0" animBg="1"/>
      <p:bldP spid="56" grpId="0" animBg="1"/>
      <p:bldP spid="5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358"/>
          <p:cNvGrpSpPr>
            <a:grpSpLocks/>
          </p:cNvGrpSpPr>
          <p:nvPr/>
        </p:nvGrpSpPr>
        <p:grpSpPr bwMode="auto">
          <a:xfrm>
            <a:off x="7831711" y="2508041"/>
            <a:ext cx="1218231" cy="2000250"/>
            <a:chOff x="5449888" y="2698750"/>
            <a:chExt cx="1423987" cy="2000250"/>
          </a:xfrm>
        </p:grpSpPr>
        <p:sp>
          <p:nvSpPr>
            <p:cNvPr id="117" name="Can 47"/>
            <p:cNvSpPr>
              <a:spLocks noChangeArrowheads="1"/>
            </p:cNvSpPr>
            <p:nvPr/>
          </p:nvSpPr>
          <p:spPr bwMode="auto">
            <a:xfrm>
              <a:off x="5449887" y="4330700"/>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a:t>
              </a:r>
            </a:p>
          </p:txBody>
        </p:sp>
        <p:cxnSp>
          <p:nvCxnSpPr>
            <p:cNvPr id="118" name="Straight Connector 117"/>
            <p:cNvCxnSpPr>
              <a:cxnSpLocks noChangeShapeType="1"/>
            </p:cNvCxnSpPr>
            <p:nvPr/>
          </p:nvCxnSpPr>
          <p:spPr bwMode="auto">
            <a:xfrm flipH="1">
              <a:off x="6158311" y="4102100"/>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9" name="Straight Connector 118"/>
            <p:cNvCxnSpPr>
              <a:cxnSpLocks noChangeShapeType="1"/>
            </p:cNvCxnSpPr>
            <p:nvPr/>
          </p:nvCxnSpPr>
          <p:spPr bwMode="auto">
            <a:xfrm flipH="1">
              <a:off x="6174021" y="2698750"/>
              <a:ext cx="1429"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20" name="Rounded Rectangle 409"/>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dirty="0">
                  <a:solidFill>
                    <a:srgbClr val="D9D9D9"/>
                  </a:solidFill>
                </a:rPr>
                <a:t>PVAS</a:t>
              </a:r>
              <a:br>
                <a:rPr lang="en-US" sz="1200" dirty="0">
                  <a:solidFill>
                    <a:srgbClr val="D9D9D9"/>
                  </a:solidFill>
                </a:rPr>
              </a:br>
              <a:endParaRPr lang="en-US" sz="600" dirty="0">
                <a:solidFill>
                  <a:srgbClr val="D9D9D9"/>
                </a:solidFill>
              </a:endParaRPr>
            </a:p>
            <a:p>
              <a:pPr algn="ctr" defTabSz="457200" eaLnBrk="1" hangingPunct="1"/>
              <a:r>
                <a:rPr lang="en-US" sz="1200" dirty="0">
                  <a:solidFill>
                    <a:srgbClr val="D9D9D9"/>
                  </a:solidFill>
                </a:rPr>
                <a:t>HTTP/REST</a:t>
              </a:r>
            </a:p>
            <a:p>
              <a:pPr algn="ctr" defTabSz="457200" eaLnBrk="1" hangingPunct="1"/>
              <a:endParaRPr lang="en-US" sz="400" dirty="0">
                <a:solidFill>
                  <a:srgbClr val="D9D9D9"/>
                </a:solidFill>
              </a:endParaRPr>
            </a:p>
            <a:p>
              <a:pPr algn="ctr" defTabSz="457200" eaLnBrk="1" hangingPunct="1"/>
              <a:r>
                <a:rPr lang="en-US" sz="1400" dirty="0" smtClean="0">
                  <a:solidFill>
                    <a:srgbClr val="D9D9D9"/>
                  </a:solidFill>
                </a:rPr>
                <a:t>…</a:t>
              </a:r>
            </a:p>
            <a:p>
              <a:pPr algn="ctr" defTabSz="457200" eaLnBrk="1" hangingPunct="1"/>
              <a:endParaRPr lang="en-US" sz="800" dirty="0">
                <a:solidFill>
                  <a:srgbClr val="D9D9D9"/>
                </a:solidFill>
              </a:endParaRPr>
            </a:p>
            <a:p>
              <a:pPr algn="ctr" defTabSz="457200" eaLnBrk="1" hangingPunct="1"/>
              <a:r>
                <a:rPr lang="en-US" sz="1200" dirty="0" smtClean="0">
                  <a:solidFill>
                    <a:srgbClr val="D9D9D9"/>
                  </a:solidFill>
                </a:rPr>
                <a:t>…</a:t>
              </a:r>
              <a:endParaRPr lang="en-US" sz="1200" dirty="0">
                <a:solidFill>
                  <a:srgbClr val="D9D9D9"/>
                </a:solidFill>
              </a:endParaRPr>
            </a:p>
          </p:txBody>
        </p:sp>
        <p:cxnSp>
          <p:nvCxnSpPr>
            <p:cNvPr id="121" name="Straight Connector 120"/>
            <p:cNvCxnSpPr>
              <a:cxnSpLocks noChangeShapeType="1"/>
            </p:cNvCxnSpPr>
            <p:nvPr/>
          </p:nvCxnSpPr>
          <p:spPr bwMode="auto">
            <a:xfrm>
              <a:off x="5449887" y="3824288"/>
              <a:ext cx="1381140"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22" name="Straight Connector 121"/>
            <p:cNvCxnSpPr>
              <a:cxnSpLocks noChangeShapeType="1"/>
            </p:cNvCxnSpPr>
            <p:nvPr/>
          </p:nvCxnSpPr>
          <p:spPr bwMode="auto">
            <a:xfrm flipH="1">
              <a:off x="6178306" y="2960688"/>
              <a:ext cx="142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23" name="Straight Connector 122"/>
            <p:cNvCxnSpPr>
              <a:cxnSpLocks noChangeShapeType="1"/>
            </p:cNvCxnSpPr>
            <p:nvPr/>
          </p:nvCxnSpPr>
          <p:spPr bwMode="auto">
            <a:xfrm>
              <a:off x="5458457" y="3509963"/>
              <a:ext cx="1369714"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24" name="Straight Connector 123"/>
            <p:cNvCxnSpPr>
              <a:cxnSpLocks noChangeShapeType="1"/>
            </p:cNvCxnSpPr>
            <p:nvPr/>
          </p:nvCxnSpPr>
          <p:spPr bwMode="auto">
            <a:xfrm>
              <a:off x="5451315" y="3252788"/>
              <a:ext cx="741274"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sp>
        <p:nvSpPr>
          <p:cNvPr id="2" name="Title 1"/>
          <p:cNvSpPr>
            <a:spLocks noGrp="1"/>
          </p:cNvSpPr>
          <p:nvPr>
            <p:ph type="title"/>
          </p:nvPr>
        </p:nvSpPr>
        <p:spPr/>
        <p:txBody>
          <a:bodyPr>
            <a:normAutofit/>
          </a:bodyPr>
          <a:lstStyle/>
          <a:p>
            <a:r>
              <a:rPr lang="en-US" dirty="0"/>
              <a:t>Beam </a:t>
            </a:r>
            <a:r>
              <a:rPr lang="en-US" dirty="0" smtClean="0"/>
              <a:t>Commissioning</a:t>
            </a:r>
            <a:endParaRPr lang="en-US" dirty="0"/>
          </a:p>
        </p:txBody>
      </p:sp>
      <p:sp>
        <p:nvSpPr>
          <p:cNvPr id="3" name="Content Placeholder 2"/>
          <p:cNvSpPr>
            <a:spLocks noGrp="1"/>
          </p:cNvSpPr>
          <p:nvPr>
            <p:ph idx="1"/>
          </p:nvPr>
        </p:nvSpPr>
        <p:spPr>
          <a:xfrm>
            <a:off x="127216" y="1041431"/>
            <a:ext cx="8898169" cy="574758"/>
          </a:xfrm>
        </p:spPr>
        <p:txBody>
          <a:bodyPr>
            <a:normAutofit lnSpcReduction="10000"/>
          </a:bodyPr>
          <a:lstStyle/>
          <a:p>
            <a:r>
              <a:rPr lang="en-US" dirty="0"/>
              <a:t>High Level Applications</a:t>
            </a:r>
          </a:p>
        </p:txBody>
      </p:sp>
      <p:cxnSp>
        <p:nvCxnSpPr>
          <p:cNvPr id="5" name="Straight Connector 4"/>
          <p:cNvCxnSpPr>
            <a:cxnSpLocks noChangeShapeType="1"/>
          </p:cNvCxnSpPr>
          <p:nvPr/>
        </p:nvCxnSpPr>
        <p:spPr bwMode="auto">
          <a:xfrm flipH="1">
            <a:off x="1502599" y="508963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flipH="1">
            <a:off x="4174362" y="5111864"/>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flipH="1">
            <a:off x="5558662" y="5099164"/>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flipH="1">
            <a:off x="7106474" y="5116627"/>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flipH="1">
            <a:off x="2861499" y="509598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15112" y="5097577"/>
            <a:ext cx="8897112" cy="25400"/>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8" name="TextBox 39"/>
          <p:cNvSpPr txBox="1">
            <a:spLocks noChangeArrowheads="1"/>
          </p:cNvSpPr>
          <p:nvPr/>
        </p:nvSpPr>
        <p:spPr bwMode="auto">
          <a:xfrm>
            <a:off x="-73788" y="5097577"/>
            <a:ext cx="1466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a:solidFill>
                  <a:srgbClr val="000000"/>
                </a:solidFill>
              </a:rPr>
              <a:t>Distributed Front-Ends</a:t>
            </a:r>
          </a:p>
        </p:txBody>
      </p:sp>
      <p:sp>
        <p:nvSpPr>
          <p:cNvPr id="20" name="Rectangle 20486"/>
          <p:cNvSpPr>
            <a:spLocks noChangeArrowheads="1"/>
          </p:cNvSpPr>
          <p:nvPr/>
        </p:nvSpPr>
        <p:spPr bwMode="auto">
          <a:xfrm>
            <a:off x="896174" y="5349989"/>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Diag db</a:t>
            </a:r>
          </a:p>
        </p:txBody>
      </p:sp>
      <p:cxnSp>
        <p:nvCxnSpPr>
          <p:cNvPr id="21" name="Straight Connector 20"/>
          <p:cNvCxnSpPr>
            <a:cxnSpLocks noChangeShapeType="1"/>
          </p:cNvCxnSpPr>
          <p:nvPr/>
        </p:nvCxnSpPr>
        <p:spPr bwMode="auto">
          <a:xfrm>
            <a:off x="1486724" y="5349989"/>
            <a:ext cx="6350" cy="306388"/>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20" idx="1"/>
            <a:endCxn id="20" idx="3"/>
          </p:cNvCxnSpPr>
          <p:nvPr/>
        </p:nvCxnSpPr>
        <p:spPr bwMode="auto">
          <a:xfrm>
            <a:off x="896174" y="5638914"/>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3" name="Rectangle 116"/>
          <p:cNvSpPr>
            <a:spLocks noChangeArrowheads="1"/>
          </p:cNvSpPr>
          <p:nvPr/>
        </p:nvSpPr>
        <p:spPr bwMode="auto">
          <a:xfrm>
            <a:off x="2256662" y="5353164"/>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PS </a:t>
            </a:r>
            <a:r>
              <a:rPr lang="en-US" sz="1400" dirty="0" err="1">
                <a:solidFill>
                  <a:srgbClr val="D9D9D9"/>
                </a:solidFill>
                <a:latin typeface="Calibri"/>
                <a:ea typeface="+mn-ea"/>
                <a:cs typeface="+mn-cs"/>
              </a:rPr>
              <a:t>db</a:t>
            </a:r>
            <a:endParaRPr lang="en-US" sz="1400" dirty="0">
              <a:solidFill>
                <a:srgbClr val="D9D9D9"/>
              </a:solidFill>
              <a:latin typeface="Calibri"/>
              <a:ea typeface="+mn-ea"/>
              <a:cs typeface="+mn-cs"/>
            </a:endParaRPr>
          </a:p>
        </p:txBody>
      </p:sp>
      <p:cxnSp>
        <p:nvCxnSpPr>
          <p:cNvPr id="24" name="Straight Connector 23"/>
          <p:cNvCxnSpPr>
            <a:cxnSpLocks noChangeShapeType="1"/>
          </p:cNvCxnSpPr>
          <p:nvPr/>
        </p:nvCxnSpPr>
        <p:spPr bwMode="auto">
          <a:xfrm>
            <a:off x="2847212" y="5353164"/>
            <a:ext cx="7937" cy="306388"/>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23" idx="1"/>
            <a:endCxn id="23" idx="3"/>
          </p:cNvCxnSpPr>
          <p:nvPr/>
        </p:nvCxnSpPr>
        <p:spPr bwMode="auto">
          <a:xfrm>
            <a:off x="2256662" y="5642089"/>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6" name="Rectangle 119"/>
          <p:cNvSpPr>
            <a:spLocks noChangeArrowheads="1"/>
          </p:cNvSpPr>
          <p:nvPr/>
        </p:nvSpPr>
        <p:spPr bwMode="auto">
          <a:xfrm>
            <a:off x="3577462" y="5349989"/>
            <a:ext cx="1222375" cy="576263"/>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RF db</a:t>
            </a:r>
          </a:p>
        </p:txBody>
      </p:sp>
      <p:cxnSp>
        <p:nvCxnSpPr>
          <p:cNvPr id="27" name="Straight Connector 26"/>
          <p:cNvCxnSpPr>
            <a:cxnSpLocks noChangeShapeType="1"/>
          </p:cNvCxnSpPr>
          <p:nvPr/>
        </p:nvCxnSpPr>
        <p:spPr bwMode="auto">
          <a:xfrm>
            <a:off x="4168012" y="5349989"/>
            <a:ext cx="6350" cy="30480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26" idx="1"/>
            <a:endCxn id="26" idx="3"/>
          </p:cNvCxnSpPr>
          <p:nvPr/>
        </p:nvCxnSpPr>
        <p:spPr bwMode="auto">
          <a:xfrm>
            <a:off x="3577462" y="5637327"/>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9" name="Rectangle 20492"/>
          <p:cNvSpPr>
            <a:spLocks noChangeArrowheads="1"/>
          </p:cNvSpPr>
          <p:nvPr/>
        </p:nvSpPr>
        <p:spPr bwMode="auto">
          <a:xfrm>
            <a:off x="892999" y="5927839"/>
            <a:ext cx="1225550" cy="217488"/>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Physical Device</a:t>
            </a:r>
          </a:p>
        </p:txBody>
      </p:sp>
      <p:sp>
        <p:nvSpPr>
          <p:cNvPr id="30" name="Rectangle 123"/>
          <p:cNvSpPr>
            <a:spLocks noChangeArrowheads="1"/>
          </p:cNvSpPr>
          <p:nvPr/>
        </p:nvSpPr>
        <p:spPr bwMode="auto">
          <a:xfrm>
            <a:off x="2253487" y="5926252"/>
            <a:ext cx="1230312" cy="215900"/>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1" name="Rectangle 124"/>
          <p:cNvSpPr>
            <a:spLocks noChangeArrowheads="1"/>
          </p:cNvSpPr>
          <p:nvPr/>
        </p:nvSpPr>
        <p:spPr bwMode="auto">
          <a:xfrm>
            <a:off x="3577462" y="5926252"/>
            <a:ext cx="1225550" cy="217487"/>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2" name="Rectangle 125"/>
          <p:cNvSpPr>
            <a:spLocks noChangeArrowheads="1"/>
          </p:cNvSpPr>
          <p:nvPr/>
        </p:nvSpPr>
        <p:spPr bwMode="auto">
          <a:xfrm>
            <a:off x="4974462" y="5351577"/>
            <a:ext cx="1222375" cy="577850"/>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a:solidFill>
                  <a:srgbClr val="D9D9D9"/>
                </a:solidFill>
                <a:latin typeface="Calibri"/>
                <a:ea typeface="+mn-ea"/>
                <a:cs typeface="+mn-cs"/>
              </a:rPr>
              <a:t>CAS    PVAS</a:t>
            </a:r>
          </a:p>
          <a:p>
            <a:pPr algn="ctr" defTabSz="457200" eaLnBrk="1" fontAlgn="auto" hangingPunct="1">
              <a:spcBef>
                <a:spcPts val="0"/>
              </a:spcBef>
              <a:spcAft>
                <a:spcPts val="0"/>
              </a:spcAft>
              <a:defRPr/>
            </a:pPr>
            <a:endParaRPr lang="en-US" sz="400">
              <a:solidFill>
                <a:srgbClr val="D9D9D9"/>
              </a:solidFill>
              <a:latin typeface="Calibri"/>
              <a:ea typeface="+mn-ea"/>
              <a:cs typeface="+mn-cs"/>
            </a:endParaRPr>
          </a:p>
          <a:p>
            <a:pPr algn="ctr" defTabSz="457200" eaLnBrk="1" fontAlgn="auto" hangingPunct="1">
              <a:spcBef>
                <a:spcPts val="0"/>
              </a:spcBef>
              <a:spcAft>
                <a:spcPts val="0"/>
              </a:spcAft>
              <a:defRPr/>
            </a:pPr>
            <a:r>
              <a:rPr lang="en-US" sz="1400">
                <a:solidFill>
                  <a:srgbClr val="D9D9D9"/>
                </a:solidFill>
                <a:latin typeface="Calibri"/>
                <a:ea typeface="+mn-ea"/>
                <a:cs typeface="+mn-cs"/>
              </a:rPr>
              <a:t>VA db</a:t>
            </a:r>
          </a:p>
        </p:txBody>
      </p:sp>
      <p:cxnSp>
        <p:nvCxnSpPr>
          <p:cNvPr id="33" name="Straight Connector 32"/>
          <p:cNvCxnSpPr>
            <a:cxnSpLocks noChangeShapeType="1"/>
          </p:cNvCxnSpPr>
          <p:nvPr/>
        </p:nvCxnSpPr>
        <p:spPr bwMode="auto">
          <a:xfrm>
            <a:off x="5565012" y="5351577"/>
            <a:ext cx="7937" cy="306387"/>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a:stCxn id="32" idx="1"/>
            <a:endCxn id="32" idx="3"/>
          </p:cNvCxnSpPr>
          <p:nvPr/>
        </p:nvCxnSpPr>
        <p:spPr bwMode="auto">
          <a:xfrm>
            <a:off x="4974462" y="5640502"/>
            <a:ext cx="122237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5" name="Rectangle 128"/>
          <p:cNvSpPr>
            <a:spLocks noChangeArrowheads="1"/>
          </p:cNvSpPr>
          <p:nvPr/>
        </p:nvSpPr>
        <p:spPr bwMode="auto">
          <a:xfrm>
            <a:off x="4976049" y="5929427"/>
            <a:ext cx="1222375" cy="217487"/>
          </a:xfrm>
          <a:prstGeom prst="rect">
            <a:avLst/>
          </a:prstGeom>
          <a:solidFill>
            <a:srgbClr val="008000"/>
          </a:solidFill>
          <a:ln>
            <a:noFill/>
          </a:ln>
          <a:extLst/>
        </p:spPr>
        <p:txBody>
          <a:bodyPr/>
          <a:lstStyle/>
          <a:p>
            <a:pPr algn="ctr" defTabSz="457200" eaLnBrk="1" fontAlgn="auto" hangingPunct="1">
              <a:spcBef>
                <a:spcPts val="0"/>
              </a:spcBef>
              <a:spcAft>
                <a:spcPts val="0"/>
              </a:spcAft>
              <a:defRPr/>
            </a:pPr>
            <a:r>
              <a:rPr lang="en-US" sz="1000">
                <a:solidFill>
                  <a:srgbClr val="D9D9D9"/>
                </a:solidFill>
                <a:latin typeface="Calibri"/>
                <a:ea typeface="+mn-ea"/>
                <a:cs typeface="+mn-cs"/>
              </a:rPr>
              <a:t>Physical Device</a:t>
            </a:r>
          </a:p>
        </p:txBody>
      </p:sp>
      <p:sp>
        <p:nvSpPr>
          <p:cNvPr id="36" name="Rectangle 129"/>
          <p:cNvSpPr>
            <a:spLocks noChangeArrowheads="1"/>
          </p:cNvSpPr>
          <p:nvPr/>
        </p:nvSpPr>
        <p:spPr bwMode="auto">
          <a:xfrm>
            <a:off x="6422262" y="5354752"/>
            <a:ext cx="1454150" cy="557212"/>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a:t>
            </a:r>
            <a:br>
              <a:rPr lang="en-US" sz="1400" dirty="0">
                <a:solidFill>
                  <a:srgbClr val="D9D9D9"/>
                </a:solidFill>
                <a:latin typeface="Calibri"/>
                <a:ea typeface="+mn-ea"/>
                <a:cs typeface="+mn-cs"/>
              </a:rPr>
            </a:b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JMS Service</a:t>
            </a:r>
          </a:p>
        </p:txBody>
      </p:sp>
      <p:cxnSp>
        <p:nvCxnSpPr>
          <p:cNvPr id="37" name="Straight Connector 36"/>
          <p:cNvCxnSpPr>
            <a:cxnSpLocks noChangeShapeType="1"/>
            <a:stCxn id="36" idx="1"/>
            <a:endCxn id="36" idx="3"/>
          </p:cNvCxnSpPr>
          <p:nvPr/>
        </p:nvCxnSpPr>
        <p:spPr bwMode="auto">
          <a:xfrm>
            <a:off x="6422262" y="5632564"/>
            <a:ext cx="1454150"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8" name="Rectangle 132"/>
          <p:cNvSpPr>
            <a:spLocks noChangeArrowheads="1"/>
          </p:cNvSpPr>
          <p:nvPr/>
        </p:nvSpPr>
        <p:spPr bwMode="auto">
          <a:xfrm>
            <a:off x="6422262" y="5908789"/>
            <a:ext cx="1457325" cy="209550"/>
          </a:xfrm>
          <a:prstGeom prst="rect">
            <a:avLst/>
          </a:prstGeom>
          <a:solidFill>
            <a:srgbClr val="660066"/>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Tracy-III Simulation</a:t>
            </a:r>
          </a:p>
        </p:txBody>
      </p:sp>
      <p:grpSp>
        <p:nvGrpSpPr>
          <p:cNvPr id="39" name="Group 357"/>
          <p:cNvGrpSpPr>
            <a:grpSpLocks/>
          </p:cNvGrpSpPr>
          <p:nvPr/>
        </p:nvGrpSpPr>
        <p:grpSpPr bwMode="auto">
          <a:xfrm>
            <a:off x="3393620" y="2521063"/>
            <a:ext cx="1423987" cy="2000250"/>
            <a:chOff x="5449888" y="2698750"/>
            <a:chExt cx="1423987" cy="2000250"/>
          </a:xfrm>
        </p:grpSpPr>
        <p:sp>
          <p:nvSpPr>
            <p:cNvPr id="96" name="Can 47"/>
            <p:cNvSpPr>
              <a:spLocks noChangeArrowheads="1"/>
            </p:cNvSpPr>
            <p:nvPr/>
          </p:nvSpPr>
          <p:spPr bwMode="auto">
            <a:xfrm>
              <a:off x="5449888" y="4330701"/>
              <a:ext cx="1423987"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MySQL/IRMIS</a:t>
              </a:r>
            </a:p>
          </p:txBody>
        </p:sp>
        <p:cxnSp>
          <p:nvCxnSpPr>
            <p:cNvPr id="97" name="Straight Connector 96"/>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8" name="Straight Connector 97"/>
            <p:cNvCxnSpPr>
              <a:cxnSpLocks noChangeShapeType="1"/>
            </p:cNvCxnSpPr>
            <p:nvPr/>
          </p:nvCxnSpPr>
          <p:spPr bwMode="auto">
            <a:xfrm flipH="1">
              <a:off x="6173788" y="2698751"/>
              <a:ext cx="1587"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99" name="Rounded Rectangle 417"/>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Lattice/Model</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Python</a:t>
              </a:r>
            </a:p>
          </p:txBody>
        </p:sp>
        <p:cxnSp>
          <p:nvCxnSpPr>
            <p:cNvPr id="100" name="Straight Connector 99"/>
            <p:cNvCxnSpPr>
              <a:cxnSpLocks noChangeShapeType="1"/>
            </p:cNvCxnSpPr>
            <p:nvPr/>
          </p:nvCxnSpPr>
          <p:spPr bwMode="auto">
            <a:xfrm>
              <a:off x="5449888" y="382428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1" name="Straight Connector 100"/>
            <p:cNvCxnSpPr>
              <a:cxnSpLocks noChangeShapeType="1"/>
            </p:cNvCxnSpPr>
            <p:nvPr/>
          </p:nvCxnSpPr>
          <p:spPr bwMode="auto">
            <a:xfrm flipH="1">
              <a:off x="6178550" y="2960689"/>
              <a:ext cx="158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2" name="Straight Connector 101"/>
            <p:cNvCxnSpPr>
              <a:cxnSpLocks noChangeShapeType="1"/>
            </p:cNvCxnSpPr>
            <p:nvPr/>
          </p:nvCxnSpPr>
          <p:spPr bwMode="auto">
            <a:xfrm>
              <a:off x="5457825" y="3509964"/>
              <a:ext cx="1370013"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03" name="Straight Connector 102"/>
            <p:cNvCxnSpPr>
              <a:cxnSpLocks noChangeShapeType="1"/>
            </p:cNvCxnSpPr>
            <p:nvPr/>
          </p:nvCxnSpPr>
          <p:spPr bwMode="auto">
            <a:xfrm>
              <a:off x="5451475" y="3252789"/>
              <a:ext cx="741363"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0" name="Group 358"/>
          <p:cNvGrpSpPr>
            <a:grpSpLocks/>
          </p:cNvGrpSpPr>
          <p:nvPr/>
        </p:nvGrpSpPr>
        <p:grpSpPr bwMode="auto">
          <a:xfrm>
            <a:off x="4846341" y="2527414"/>
            <a:ext cx="1582736" cy="2000250"/>
            <a:chOff x="5449888" y="2698750"/>
            <a:chExt cx="1423987" cy="2000250"/>
          </a:xfrm>
        </p:grpSpPr>
        <p:sp>
          <p:nvSpPr>
            <p:cNvPr id="88" name="Can 47"/>
            <p:cNvSpPr>
              <a:spLocks noChangeArrowheads="1"/>
            </p:cNvSpPr>
            <p:nvPr/>
          </p:nvSpPr>
          <p:spPr bwMode="auto">
            <a:xfrm>
              <a:off x="5449887" y="4330700"/>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a:t>
              </a:r>
            </a:p>
          </p:txBody>
        </p:sp>
        <p:cxnSp>
          <p:nvCxnSpPr>
            <p:cNvPr id="89" name="Straight Connector 88"/>
            <p:cNvCxnSpPr>
              <a:cxnSpLocks noChangeShapeType="1"/>
            </p:cNvCxnSpPr>
            <p:nvPr/>
          </p:nvCxnSpPr>
          <p:spPr bwMode="auto">
            <a:xfrm flipH="1">
              <a:off x="6158311" y="4102100"/>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0" name="Straight Connector 89"/>
            <p:cNvCxnSpPr>
              <a:cxnSpLocks noChangeShapeType="1"/>
            </p:cNvCxnSpPr>
            <p:nvPr/>
          </p:nvCxnSpPr>
          <p:spPr bwMode="auto">
            <a:xfrm flipH="1">
              <a:off x="6174021" y="2698750"/>
              <a:ext cx="1429"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91" name="Rounded Rectangle 409"/>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Channel Finder</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Java</a:t>
              </a:r>
            </a:p>
          </p:txBody>
        </p:sp>
        <p:cxnSp>
          <p:nvCxnSpPr>
            <p:cNvPr id="92" name="Straight Connector 91"/>
            <p:cNvCxnSpPr>
              <a:cxnSpLocks noChangeShapeType="1"/>
            </p:cNvCxnSpPr>
            <p:nvPr/>
          </p:nvCxnSpPr>
          <p:spPr bwMode="auto">
            <a:xfrm>
              <a:off x="5449887" y="3824288"/>
              <a:ext cx="1381140"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3" name="Straight Connector 92"/>
            <p:cNvCxnSpPr>
              <a:cxnSpLocks noChangeShapeType="1"/>
            </p:cNvCxnSpPr>
            <p:nvPr/>
          </p:nvCxnSpPr>
          <p:spPr bwMode="auto">
            <a:xfrm flipH="1">
              <a:off x="6178306" y="2960688"/>
              <a:ext cx="142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4" name="Straight Connector 93"/>
            <p:cNvCxnSpPr>
              <a:cxnSpLocks noChangeShapeType="1"/>
            </p:cNvCxnSpPr>
            <p:nvPr/>
          </p:nvCxnSpPr>
          <p:spPr bwMode="auto">
            <a:xfrm>
              <a:off x="5458457" y="3509963"/>
              <a:ext cx="1369714"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95" name="Straight Connector 94"/>
            <p:cNvCxnSpPr>
              <a:cxnSpLocks noChangeShapeType="1"/>
            </p:cNvCxnSpPr>
            <p:nvPr/>
          </p:nvCxnSpPr>
          <p:spPr bwMode="auto">
            <a:xfrm>
              <a:off x="5451315" y="3252788"/>
              <a:ext cx="741274"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1" name="Group 359"/>
          <p:cNvGrpSpPr>
            <a:grpSpLocks/>
          </p:cNvGrpSpPr>
          <p:nvPr/>
        </p:nvGrpSpPr>
        <p:grpSpPr bwMode="auto">
          <a:xfrm>
            <a:off x="1934849" y="2521063"/>
            <a:ext cx="1423987" cy="2000250"/>
            <a:chOff x="5449888" y="2698750"/>
            <a:chExt cx="1423987" cy="2000250"/>
          </a:xfrm>
        </p:grpSpPr>
        <p:sp>
          <p:nvSpPr>
            <p:cNvPr id="80" name="Can 47"/>
            <p:cNvSpPr>
              <a:spLocks noChangeArrowheads="1"/>
            </p:cNvSpPr>
            <p:nvPr/>
          </p:nvSpPr>
          <p:spPr bwMode="auto">
            <a:xfrm>
              <a:off x="5449888" y="4330701"/>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MySQL/IRMIS</a:t>
              </a:r>
            </a:p>
          </p:txBody>
        </p:sp>
        <p:cxnSp>
          <p:nvCxnSpPr>
            <p:cNvPr id="81" name="Straight Connector 80"/>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p:cNvCxnSpPr>
            <p:nvPr/>
          </p:nvCxnSpPr>
          <p:spPr bwMode="auto">
            <a:xfrm flipH="1">
              <a:off x="6173788" y="2698751"/>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83" name="Rounded Rectangle 401"/>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a:solidFill>
                    <a:srgbClr val="D9D9D9"/>
                  </a:solidFill>
                </a:rPr>
                <a:t>PVAS</a:t>
              </a:r>
              <a:br>
                <a:rPr lang="en-US" sz="1200">
                  <a:solidFill>
                    <a:srgbClr val="D9D9D9"/>
                  </a:solidFill>
                </a:rPr>
              </a:br>
              <a:endParaRPr lang="en-US" sz="600">
                <a:solidFill>
                  <a:srgbClr val="D9D9D9"/>
                </a:solidFill>
              </a:endParaRPr>
            </a:p>
            <a:p>
              <a:pPr algn="ctr" defTabSz="457200" eaLnBrk="1" hangingPunct="1"/>
              <a:r>
                <a:rPr lang="en-US" sz="1200">
                  <a:solidFill>
                    <a:srgbClr val="D9D9D9"/>
                  </a:solidFill>
                </a:rPr>
                <a:t>HTTP/REST</a:t>
              </a:r>
            </a:p>
            <a:p>
              <a:pPr algn="ctr" defTabSz="457200" eaLnBrk="1" hangingPunct="1"/>
              <a:endParaRPr lang="en-US" sz="400">
                <a:solidFill>
                  <a:srgbClr val="D9D9D9"/>
                </a:solidFill>
              </a:endParaRPr>
            </a:p>
            <a:p>
              <a:pPr algn="ctr" defTabSz="457200" eaLnBrk="1" hangingPunct="1"/>
              <a:r>
                <a:rPr lang="en-US" sz="1400">
                  <a:solidFill>
                    <a:srgbClr val="D9D9D9"/>
                  </a:solidFill>
                </a:rPr>
                <a:t>MUNICONV</a:t>
              </a:r>
              <a:br>
                <a:rPr lang="en-US" sz="1400">
                  <a:solidFill>
                    <a:srgbClr val="D9D9D9"/>
                  </a:solidFill>
                </a:rPr>
              </a:br>
              <a:endParaRPr lang="en-US" sz="800">
                <a:solidFill>
                  <a:srgbClr val="D9D9D9"/>
                </a:solidFill>
              </a:endParaRPr>
            </a:p>
            <a:p>
              <a:pPr algn="ctr" defTabSz="457200" eaLnBrk="1" hangingPunct="1"/>
              <a:r>
                <a:rPr lang="en-US" sz="1200">
                  <a:solidFill>
                    <a:srgbClr val="D9D9D9"/>
                  </a:solidFill>
                </a:rPr>
                <a:t>Python</a:t>
              </a:r>
            </a:p>
          </p:txBody>
        </p:sp>
        <p:cxnSp>
          <p:nvCxnSpPr>
            <p:cNvPr id="84" name="Straight Connector 83"/>
            <p:cNvCxnSpPr>
              <a:cxnSpLocks noChangeShapeType="1"/>
            </p:cNvCxnSpPr>
            <p:nvPr/>
          </p:nvCxnSpPr>
          <p:spPr bwMode="auto">
            <a:xfrm>
              <a:off x="5449888" y="382428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p:cNvCxnSpPr>
            <p:nvPr/>
          </p:nvCxnSpPr>
          <p:spPr bwMode="auto">
            <a:xfrm flipH="1">
              <a:off x="6178551" y="2960689"/>
              <a:ext cx="1587"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a:off x="5457826" y="3509964"/>
              <a:ext cx="1370012"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p:cNvCxnSpPr>
            <p:nvPr/>
          </p:nvCxnSpPr>
          <p:spPr bwMode="auto">
            <a:xfrm>
              <a:off x="5451476" y="3252789"/>
              <a:ext cx="741362"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2" name="Group 360"/>
          <p:cNvGrpSpPr>
            <a:grpSpLocks/>
          </p:cNvGrpSpPr>
          <p:nvPr/>
        </p:nvGrpSpPr>
        <p:grpSpPr bwMode="auto">
          <a:xfrm>
            <a:off x="465797" y="2514713"/>
            <a:ext cx="1423987" cy="2000250"/>
            <a:chOff x="5449888" y="2698750"/>
            <a:chExt cx="1423987" cy="2000250"/>
          </a:xfrm>
        </p:grpSpPr>
        <p:sp>
          <p:nvSpPr>
            <p:cNvPr id="74" name="Can 47"/>
            <p:cNvSpPr>
              <a:spLocks noChangeArrowheads="1"/>
            </p:cNvSpPr>
            <p:nvPr/>
          </p:nvSpPr>
          <p:spPr bwMode="auto">
            <a:xfrm>
              <a:off x="5449888" y="4330701"/>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SQLite/IRMIS</a:t>
              </a:r>
            </a:p>
          </p:txBody>
        </p:sp>
        <p:cxnSp>
          <p:nvCxnSpPr>
            <p:cNvPr id="75" name="Straight Connector 74"/>
            <p:cNvCxnSpPr>
              <a:cxnSpLocks noChangeShapeType="1"/>
            </p:cNvCxnSpPr>
            <p:nvPr/>
          </p:nvCxnSpPr>
          <p:spPr bwMode="auto">
            <a:xfrm flipH="1">
              <a:off x="6157913" y="4102101"/>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6" name="Straight Connector 75"/>
            <p:cNvCxnSpPr>
              <a:cxnSpLocks noChangeShapeType="1"/>
            </p:cNvCxnSpPr>
            <p:nvPr/>
          </p:nvCxnSpPr>
          <p:spPr bwMode="auto">
            <a:xfrm flipH="1">
              <a:off x="6173788" y="2698751"/>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77" name="Rounded Rectangle 395"/>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457200" eaLnBrk="1" hangingPunct="1"/>
              <a:r>
                <a:rPr lang="en-US" sz="1200" dirty="0" smtClean="0">
                  <a:solidFill>
                    <a:srgbClr val="D9D9D9"/>
                  </a:solidFill>
                </a:rPr>
                <a:t>EPICS V4</a:t>
              </a:r>
            </a:p>
            <a:p>
              <a:pPr algn="ctr" defTabSz="457200" eaLnBrk="1" hangingPunct="1"/>
              <a:endParaRPr lang="en-US" sz="1200" dirty="0">
                <a:solidFill>
                  <a:srgbClr val="D9D9D9"/>
                </a:solidFill>
              </a:endParaRPr>
            </a:p>
            <a:p>
              <a:pPr algn="ctr" defTabSz="457200" eaLnBrk="1" hangingPunct="1"/>
              <a:endParaRPr lang="en-US" sz="400" dirty="0">
                <a:solidFill>
                  <a:srgbClr val="D9D9D9"/>
                </a:solidFill>
              </a:endParaRPr>
            </a:p>
            <a:p>
              <a:pPr algn="ctr" defTabSz="457200" eaLnBrk="1" hangingPunct="1"/>
              <a:r>
                <a:rPr lang="en-US" sz="1400" dirty="0">
                  <a:solidFill>
                    <a:srgbClr val="D9D9D9"/>
                  </a:solidFill>
                </a:rPr>
                <a:t>MASAR</a:t>
              </a:r>
              <a:br>
                <a:rPr lang="en-US" sz="1400" dirty="0">
                  <a:solidFill>
                    <a:srgbClr val="D9D9D9"/>
                  </a:solidFill>
                </a:rPr>
              </a:br>
              <a:endParaRPr lang="en-US" sz="800" dirty="0">
                <a:solidFill>
                  <a:srgbClr val="D9D9D9"/>
                </a:solidFill>
              </a:endParaRPr>
            </a:p>
            <a:p>
              <a:pPr algn="ctr" defTabSz="457200" eaLnBrk="1" hangingPunct="1"/>
              <a:r>
                <a:rPr lang="en-US" sz="1200" dirty="0">
                  <a:solidFill>
                    <a:srgbClr val="D9D9D9"/>
                  </a:solidFill>
                </a:rPr>
                <a:t>Python</a:t>
              </a:r>
            </a:p>
          </p:txBody>
        </p:sp>
        <p:cxnSp>
          <p:nvCxnSpPr>
            <p:cNvPr id="78" name="Straight Connector 77"/>
            <p:cNvCxnSpPr>
              <a:cxnSpLocks noChangeShapeType="1"/>
            </p:cNvCxnSpPr>
            <p:nvPr/>
          </p:nvCxnSpPr>
          <p:spPr bwMode="auto">
            <a:xfrm>
              <a:off x="5449888" y="3754439"/>
              <a:ext cx="1381125"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9" name="Straight Connector 78"/>
            <p:cNvCxnSpPr>
              <a:cxnSpLocks noChangeShapeType="1"/>
            </p:cNvCxnSpPr>
            <p:nvPr/>
          </p:nvCxnSpPr>
          <p:spPr bwMode="auto">
            <a:xfrm>
              <a:off x="5457826" y="3440114"/>
              <a:ext cx="1370012"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10" name="Straight Connector 9"/>
          <p:cNvCxnSpPr>
            <a:cxnSpLocks noChangeShapeType="1"/>
          </p:cNvCxnSpPr>
          <p:nvPr/>
        </p:nvCxnSpPr>
        <p:spPr bwMode="auto">
          <a:xfrm flipH="1">
            <a:off x="2566224" y="2249602"/>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flipH="1">
            <a:off x="4028312" y="2243252"/>
            <a:ext cx="1587"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flipH="1">
            <a:off x="5503099" y="2246427"/>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flipH="1">
            <a:off x="7258874" y="2243252"/>
            <a:ext cx="1588" cy="273050"/>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flipH="1">
            <a:off x="1026349" y="2219439"/>
            <a:ext cx="1588"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308799" y="2492489"/>
            <a:ext cx="19050" cy="2605088"/>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7" name="TextBox 28"/>
          <p:cNvSpPr txBox="1">
            <a:spLocks noChangeArrowheads="1"/>
          </p:cNvSpPr>
          <p:nvPr/>
        </p:nvSpPr>
        <p:spPr bwMode="auto">
          <a:xfrm>
            <a:off x="-26163" y="2249601"/>
            <a:ext cx="673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a:solidFill>
                  <a:srgbClr val="000000"/>
                </a:solidFill>
              </a:rPr>
              <a:t>Ethernet</a:t>
            </a:r>
          </a:p>
        </p:txBody>
      </p:sp>
      <p:grpSp>
        <p:nvGrpSpPr>
          <p:cNvPr id="43" name="Group 361"/>
          <p:cNvGrpSpPr>
            <a:grpSpLocks/>
          </p:cNvGrpSpPr>
          <p:nvPr/>
        </p:nvGrpSpPr>
        <p:grpSpPr bwMode="auto">
          <a:xfrm>
            <a:off x="358012" y="1625714"/>
            <a:ext cx="1404936" cy="623888"/>
            <a:chOff x="995363" y="1803401"/>
            <a:chExt cx="1404936" cy="623888"/>
          </a:xfrm>
        </p:grpSpPr>
        <p:grpSp>
          <p:nvGrpSpPr>
            <p:cNvPr id="69" name="Group 6"/>
            <p:cNvGrpSpPr>
              <a:grpSpLocks/>
            </p:cNvGrpSpPr>
            <p:nvPr/>
          </p:nvGrpSpPr>
          <p:grpSpPr bwMode="auto">
            <a:xfrm>
              <a:off x="995363" y="1803401"/>
              <a:ext cx="1404936" cy="623888"/>
              <a:chOff x="731366" y="1757075"/>
              <a:chExt cx="1320067" cy="681325"/>
            </a:xfrm>
          </p:grpSpPr>
          <p:sp>
            <p:nvSpPr>
              <p:cNvPr id="71" name="Snip Single Corner Rectangle 70"/>
              <p:cNvSpPr/>
              <p:nvPr/>
            </p:nvSpPr>
            <p:spPr bwMode="auto">
              <a:xfrm>
                <a:off x="731366" y="1757075"/>
                <a:ext cx="1320068" cy="681325"/>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85000" lnSpcReduction="20000"/>
              </a:bodyPr>
              <a:lstStyle/>
              <a:p>
                <a:pPr algn="ctr"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Python Apps</a:t>
                </a: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72" name="Straight Connector 71"/>
              <p:cNvCxnSpPr>
                <a:cxnSpLocks noChangeShapeType="1"/>
              </p:cNvCxnSpPr>
              <p:nvPr/>
            </p:nvCxnSpPr>
            <p:spPr bwMode="auto">
              <a:xfrm>
                <a:off x="731366" y="2140212"/>
                <a:ext cx="1320068"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73" name="Straight Connector 72"/>
              <p:cNvCxnSpPr>
                <a:cxnSpLocks noChangeShapeType="1"/>
              </p:cNvCxnSpPr>
              <p:nvPr/>
            </p:nvCxnSpPr>
            <p:spPr bwMode="auto">
              <a:xfrm flipH="1">
                <a:off x="1086367" y="2162749"/>
                <a:ext cx="1491"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70" name="Straight Connector 69"/>
            <p:cNvCxnSpPr>
              <a:cxnSpLocks noChangeShapeType="1"/>
            </p:cNvCxnSpPr>
            <p:nvPr/>
          </p:nvCxnSpPr>
          <p:spPr bwMode="auto">
            <a:xfrm flipH="1">
              <a:off x="1900238" y="2174876"/>
              <a:ext cx="1587"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4" name="Group 362"/>
          <p:cNvGrpSpPr>
            <a:grpSpLocks/>
          </p:cNvGrpSpPr>
          <p:nvPr/>
        </p:nvGrpSpPr>
        <p:grpSpPr bwMode="auto">
          <a:xfrm>
            <a:off x="1858198" y="1625714"/>
            <a:ext cx="1404936" cy="623888"/>
            <a:chOff x="995363" y="1803401"/>
            <a:chExt cx="1404936" cy="623888"/>
          </a:xfrm>
        </p:grpSpPr>
        <p:grpSp>
          <p:nvGrpSpPr>
            <p:cNvPr id="64" name="Group 6"/>
            <p:cNvGrpSpPr>
              <a:grpSpLocks/>
            </p:cNvGrpSpPr>
            <p:nvPr/>
          </p:nvGrpSpPr>
          <p:grpSpPr bwMode="auto">
            <a:xfrm>
              <a:off x="995363" y="1803401"/>
              <a:ext cx="1404936" cy="623888"/>
              <a:chOff x="731366" y="1757075"/>
              <a:chExt cx="1320067" cy="681325"/>
            </a:xfrm>
          </p:grpSpPr>
          <p:sp>
            <p:nvSpPr>
              <p:cNvPr id="66" name="Snip Single Corner Rectangle 65"/>
              <p:cNvSpPr/>
              <p:nvPr/>
            </p:nvSpPr>
            <p:spPr bwMode="auto">
              <a:xfrm>
                <a:off x="731367" y="1757075"/>
                <a:ext cx="1320069" cy="681325"/>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85000" lnSpcReduction="20000"/>
              </a:bodyPr>
              <a:lstStyle/>
              <a:p>
                <a:pPr algn="ctr"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MMLT</a:t>
                </a: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67" name="Straight Connector 66"/>
              <p:cNvCxnSpPr>
                <a:cxnSpLocks noChangeShapeType="1"/>
              </p:cNvCxnSpPr>
              <p:nvPr/>
            </p:nvCxnSpPr>
            <p:spPr bwMode="auto">
              <a:xfrm>
                <a:off x="731367" y="2140212"/>
                <a:ext cx="1320069"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68" name="Straight Connector 67"/>
              <p:cNvCxnSpPr>
                <a:cxnSpLocks noChangeShapeType="1"/>
              </p:cNvCxnSpPr>
              <p:nvPr/>
            </p:nvCxnSpPr>
            <p:spPr bwMode="auto">
              <a:xfrm flipH="1">
                <a:off x="1086368" y="2162749"/>
                <a:ext cx="1492"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65" name="Straight Connector 64"/>
            <p:cNvCxnSpPr>
              <a:cxnSpLocks noChangeShapeType="1"/>
            </p:cNvCxnSpPr>
            <p:nvPr/>
          </p:nvCxnSpPr>
          <p:spPr bwMode="auto">
            <a:xfrm flipH="1">
              <a:off x="1900239" y="2174876"/>
              <a:ext cx="1588"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5" name="Group 363"/>
          <p:cNvGrpSpPr>
            <a:grpSpLocks/>
          </p:cNvGrpSpPr>
          <p:nvPr/>
        </p:nvGrpSpPr>
        <p:grpSpPr bwMode="auto">
          <a:xfrm>
            <a:off x="3332194" y="1622539"/>
            <a:ext cx="1404936" cy="623888"/>
            <a:chOff x="995363" y="1803401"/>
            <a:chExt cx="1404936" cy="623888"/>
          </a:xfrm>
        </p:grpSpPr>
        <p:grpSp>
          <p:nvGrpSpPr>
            <p:cNvPr id="59" name="Group 6"/>
            <p:cNvGrpSpPr>
              <a:grpSpLocks/>
            </p:cNvGrpSpPr>
            <p:nvPr/>
          </p:nvGrpSpPr>
          <p:grpSpPr bwMode="auto">
            <a:xfrm>
              <a:off x="995363" y="1803401"/>
              <a:ext cx="1404936" cy="623888"/>
              <a:chOff x="731366" y="1757075"/>
              <a:chExt cx="1320067" cy="681325"/>
            </a:xfrm>
          </p:grpSpPr>
          <p:sp>
            <p:nvSpPr>
              <p:cNvPr id="61" name="Snip Single Corner Rectangle 60"/>
              <p:cNvSpPr/>
              <p:nvPr/>
            </p:nvSpPr>
            <p:spPr bwMode="auto">
              <a:xfrm>
                <a:off x="732111" y="1757075"/>
                <a:ext cx="1318577" cy="681325"/>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85000" lnSpcReduction="20000"/>
              </a:bodyPr>
              <a:lstStyle/>
              <a:p>
                <a:pPr algn="ctr" defTabSz="457200" eaLnBrk="1" fontAlgn="auto" hangingPunct="1">
                  <a:lnSpc>
                    <a:spcPct val="150000"/>
                  </a:lnSpc>
                  <a:spcBef>
                    <a:spcPts val="0"/>
                  </a:spcBef>
                  <a:spcAft>
                    <a:spcPts val="0"/>
                  </a:spcAft>
                  <a:defRPr/>
                </a:pPr>
                <a:r>
                  <a:rPr lang="en-US" sz="1600" dirty="0" err="1">
                    <a:solidFill>
                      <a:prstClr val="white">
                        <a:lumMod val="85000"/>
                      </a:prstClr>
                    </a:solidFill>
                    <a:latin typeface="Calibri"/>
                    <a:ea typeface="+mn-ea"/>
                    <a:cs typeface="+mn-cs"/>
                  </a:rPr>
                  <a:t>Matlab</a:t>
                </a:r>
                <a:r>
                  <a:rPr lang="en-US" sz="1600" dirty="0">
                    <a:solidFill>
                      <a:prstClr val="white">
                        <a:lumMod val="85000"/>
                      </a:prstClr>
                    </a:solidFill>
                    <a:latin typeface="Calibri"/>
                    <a:ea typeface="+mn-ea"/>
                    <a:cs typeface="+mn-cs"/>
                  </a:rPr>
                  <a:t> Apps</a:t>
                </a: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62" name="Straight Connector 61"/>
              <p:cNvCxnSpPr>
                <a:cxnSpLocks noChangeShapeType="1"/>
              </p:cNvCxnSpPr>
              <p:nvPr/>
            </p:nvCxnSpPr>
            <p:spPr bwMode="auto">
              <a:xfrm>
                <a:off x="732111" y="2140212"/>
                <a:ext cx="1318577"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63" name="Straight Connector 62"/>
              <p:cNvCxnSpPr>
                <a:cxnSpLocks noChangeShapeType="1"/>
              </p:cNvCxnSpPr>
              <p:nvPr/>
            </p:nvCxnSpPr>
            <p:spPr bwMode="auto">
              <a:xfrm flipH="1">
                <a:off x="1087113" y="2162749"/>
                <a:ext cx="1491"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60" name="Straight Connector 59"/>
            <p:cNvCxnSpPr>
              <a:cxnSpLocks noChangeShapeType="1"/>
            </p:cNvCxnSpPr>
            <p:nvPr/>
          </p:nvCxnSpPr>
          <p:spPr bwMode="auto">
            <a:xfrm flipH="1">
              <a:off x="1901031" y="2174876"/>
              <a:ext cx="0"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6" name="Group 364"/>
          <p:cNvGrpSpPr>
            <a:grpSpLocks/>
          </p:cNvGrpSpPr>
          <p:nvPr/>
        </p:nvGrpSpPr>
        <p:grpSpPr bwMode="auto">
          <a:xfrm>
            <a:off x="4801425" y="1616851"/>
            <a:ext cx="1404937" cy="623888"/>
            <a:chOff x="995362" y="1803401"/>
            <a:chExt cx="1404937" cy="623888"/>
          </a:xfrm>
        </p:grpSpPr>
        <p:grpSp>
          <p:nvGrpSpPr>
            <p:cNvPr id="54" name="Group 6"/>
            <p:cNvGrpSpPr>
              <a:grpSpLocks/>
            </p:cNvGrpSpPr>
            <p:nvPr/>
          </p:nvGrpSpPr>
          <p:grpSpPr bwMode="auto">
            <a:xfrm>
              <a:off x="995362" y="1803401"/>
              <a:ext cx="1404937" cy="623888"/>
              <a:chOff x="731365" y="1757075"/>
              <a:chExt cx="1320068" cy="681325"/>
            </a:xfrm>
          </p:grpSpPr>
          <p:sp>
            <p:nvSpPr>
              <p:cNvPr id="56" name="Snip Single Corner Rectangle 55"/>
              <p:cNvSpPr/>
              <p:nvPr/>
            </p:nvSpPr>
            <p:spPr bwMode="auto">
              <a:xfrm>
                <a:off x="731364" y="1756352"/>
                <a:ext cx="1320069" cy="681325"/>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85000" lnSpcReduction="20000"/>
              </a:bodyPr>
              <a:lstStyle/>
              <a:p>
                <a:pPr algn="ctr"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Channel Arch</a:t>
                </a: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57" name="Straight Connector 56"/>
              <p:cNvCxnSpPr>
                <a:cxnSpLocks noChangeShapeType="1"/>
              </p:cNvCxnSpPr>
              <p:nvPr/>
            </p:nvCxnSpPr>
            <p:spPr bwMode="auto">
              <a:xfrm>
                <a:off x="731364" y="2139489"/>
                <a:ext cx="1320069"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58" name="Straight Connector 57"/>
              <p:cNvCxnSpPr>
                <a:cxnSpLocks noChangeShapeType="1"/>
              </p:cNvCxnSpPr>
              <p:nvPr/>
            </p:nvCxnSpPr>
            <p:spPr bwMode="auto">
              <a:xfrm flipH="1">
                <a:off x="1086366" y="2162026"/>
                <a:ext cx="1492"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55" name="Straight Connector 54"/>
            <p:cNvCxnSpPr>
              <a:cxnSpLocks noChangeShapeType="1"/>
            </p:cNvCxnSpPr>
            <p:nvPr/>
          </p:nvCxnSpPr>
          <p:spPr bwMode="auto">
            <a:xfrm flipH="1">
              <a:off x="1900236" y="2174214"/>
              <a:ext cx="1588"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grpSp>
        <p:nvGrpSpPr>
          <p:cNvPr id="47" name="Group 365"/>
          <p:cNvGrpSpPr>
            <a:grpSpLocks/>
          </p:cNvGrpSpPr>
          <p:nvPr/>
        </p:nvGrpSpPr>
        <p:grpSpPr bwMode="auto">
          <a:xfrm>
            <a:off x="6463176" y="1422514"/>
            <a:ext cx="1660886" cy="827090"/>
            <a:chOff x="995363" y="1600201"/>
            <a:chExt cx="1404936" cy="827090"/>
          </a:xfrm>
        </p:grpSpPr>
        <p:grpSp>
          <p:nvGrpSpPr>
            <p:cNvPr id="49" name="Group 6"/>
            <p:cNvGrpSpPr>
              <a:grpSpLocks/>
            </p:cNvGrpSpPr>
            <p:nvPr/>
          </p:nvGrpSpPr>
          <p:grpSpPr bwMode="auto">
            <a:xfrm>
              <a:off x="995363" y="1600201"/>
              <a:ext cx="1404936" cy="827090"/>
              <a:chOff x="731366" y="1535167"/>
              <a:chExt cx="1320067" cy="903234"/>
            </a:xfrm>
          </p:grpSpPr>
          <p:sp>
            <p:nvSpPr>
              <p:cNvPr id="51" name="Snip Single Corner Rectangle 50"/>
              <p:cNvSpPr/>
              <p:nvPr/>
            </p:nvSpPr>
            <p:spPr bwMode="auto">
              <a:xfrm>
                <a:off x="731653" y="1535167"/>
                <a:ext cx="1319780" cy="903232"/>
              </a:xfrm>
              <a:prstGeom prst="snip1Rect">
                <a:avLst/>
              </a:prstGeom>
              <a:solidFill>
                <a:srgbClr val="3366CC">
                  <a:alpha val="95000"/>
                </a:srgbClr>
              </a:solidFill>
              <a:ln w="9525" cap="flat" cmpd="sng" algn="ctr">
                <a:solidFill>
                  <a:srgbClr val="3366FF">
                    <a:alpha val="32000"/>
                  </a:srgbClr>
                </a:solidFill>
                <a:prstDash val="solid"/>
                <a:round/>
                <a:headEnd type="none" w="med" len="med"/>
                <a:tailEnd type="none" w="med" len="med"/>
              </a:ln>
              <a:effectLst/>
            </p:spPr>
            <p:txBody>
              <a:bodyPr lIns="0" tIns="0" rIns="0" bIns="0">
                <a:normAutofit fontScale="77500" lnSpcReduction="20000"/>
              </a:bodyPr>
              <a:lstStyle/>
              <a:p>
                <a:pPr algn="ctr" defTabSz="457200" eaLnBrk="1" fontAlgn="auto" hangingPunct="1">
                  <a:lnSpc>
                    <a:spcPct val="150000"/>
                  </a:lnSpc>
                  <a:spcBef>
                    <a:spcPts val="0"/>
                  </a:spcBef>
                  <a:spcAft>
                    <a:spcPts val="0"/>
                  </a:spcAft>
                  <a:defRPr/>
                </a:pPr>
                <a:r>
                  <a:rPr lang="en-US" sz="1600" dirty="0" smtClean="0">
                    <a:solidFill>
                      <a:prstClr val="white">
                        <a:lumMod val="85000"/>
                      </a:prstClr>
                    </a:solidFill>
                    <a:latin typeface="Calibri"/>
                    <a:ea typeface="+mn-ea"/>
                    <a:cs typeface="+mn-cs"/>
                  </a:rPr>
                  <a:t>CS-Studio</a:t>
                </a:r>
                <a:endParaRPr lang="en-US" sz="1600" dirty="0">
                  <a:solidFill>
                    <a:prstClr val="white">
                      <a:lumMod val="85000"/>
                    </a:prstClr>
                  </a:solidFill>
                  <a:latin typeface="Calibri"/>
                  <a:ea typeface="+mn-ea"/>
                  <a:cs typeface="+mn-cs"/>
                </a:endParaRPr>
              </a:p>
              <a:p>
                <a:pPr algn="ctr" defTabSz="457200" eaLnBrk="1" fontAlgn="auto" hangingPunct="1">
                  <a:lnSpc>
                    <a:spcPct val="150000"/>
                  </a:lnSpc>
                  <a:spcBef>
                    <a:spcPts val="0"/>
                  </a:spcBef>
                  <a:spcAft>
                    <a:spcPts val="0"/>
                  </a:spcAft>
                  <a:defRPr/>
                </a:pPr>
                <a:r>
                  <a:rPr lang="en-US" sz="1600" dirty="0" err="1">
                    <a:solidFill>
                      <a:prstClr val="white">
                        <a:lumMod val="85000"/>
                      </a:prstClr>
                    </a:solidFill>
                    <a:latin typeface="Calibri"/>
                    <a:ea typeface="+mn-ea"/>
                    <a:cs typeface="+mn-cs"/>
                  </a:rPr>
                  <a:t>pvManager</a:t>
                </a:r>
                <a:endParaRPr lang="en-US" sz="1600" dirty="0">
                  <a:solidFill>
                    <a:prstClr val="white">
                      <a:lumMod val="85000"/>
                    </a:prstClr>
                  </a:solidFill>
                  <a:latin typeface="Calibri"/>
                  <a:ea typeface="+mn-ea"/>
                  <a:cs typeface="+mn-cs"/>
                </a:endParaRPr>
              </a:p>
              <a:p>
                <a:pPr algn="dist" defTabSz="457200" eaLnBrk="1" fontAlgn="auto" hangingPunct="1">
                  <a:lnSpc>
                    <a:spcPct val="150000"/>
                  </a:lnSpc>
                  <a:spcBef>
                    <a:spcPts val="0"/>
                  </a:spcBef>
                  <a:spcAft>
                    <a:spcPts val="0"/>
                  </a:spcAft>
                  <a:defRPr/>
                </a:pPr>
                <a:r>
                  <a:rPr lang="en-US" sz="1600" dirty="0">
                    <a:solidFill>
                      <a:prstClr val="white">
                        <a:lumMod val="85000"/>
                      </a:prstClr>
                    </a:solidFill>
                    <a:latin typeface="Calibri"/>
                    <a:ea typeface="+mn-ea"/>
                    <a:cs typeface="+mn-cs"/>
                  </a:rPr>
                  <a:t>CAC PVAC REST</a:t>
                </a:r>
              </a:p>
            </p:txBody>
          </p:sp>
          <p:cxnSp>
            <p:nvCxnSpPr>
              <p:cNvPr id="52" name="Straight Connector 51"/>
              <p:cNvCxnSpPr>
                <a:cxnSpLocks noChangeShapeType="1"/>
              </p:cNvCxnSpPr>
              <p:nvPr/>
            </p:nvCxnSpPr>
            <p:spPr bwMode="auto">
              <a:xfrm>
                <a:off x="731653" y="2140211"/>
                <a:ext cx="1319780"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53" name="Straight Connector 52"/>
              <p:cNvCxnSpPr>
                <a:cxnSpLocks noChangeShapeType="1"/>
              </p:cNvCxnSpPr>
              <p:nvPr/>
            </p:nvCxnSpPr>
            <p:spPr bwMode="auto">
              <a:xfrm flipH="1">
                <a:off x="1087464" y="2162748"/>
                <a:ext cx="0" cy="270449"/>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50" name="Straight Connector 49"/>
            <p:cNvCxnSpPr>
              <a:cxnSpLocks noChangeShapeType="1"/>
            </p:cNvCxnSpPr>
            <p:nvPr/>
          </p:nvCxnSpPr>
          <p:spPr bwMode="auto">
            <a:xfrm flipH="1">
              <a:off x="1900755" y="2174876"/>
              <a:ext cx="1342" cy="24765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cxnSp>
        <p:nvCxnSpPr>
          <p:cNvPr id="48" name="Straight Connector 47"/>
          <p:cNvCxnSpPr>
            <a:cxnSpLocks noChangeShapeType="1"/>
          </p:cNvCxnSpPr>
          <p:nvPr/>
        </p:nvCxnSpPr>
        <p:spPr bwMode="auto">
          <a:xfrm>
            <a:off x="6463537" y="1754302"/>
            <a:ext cx="1660525"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nvGrpSpPr>
          <p:cNvPr id="107" name="Group 358"/>
          <p:cNvGrpSpPr>
            <a:grpSpLocks/>
          </p:cNvGrpSpPr>
          <p:nvPr/>
        </p:nvGrpSpPr>
        <p:grpSpPr bwMode="auto">
          <a:xfrm>
            <a:off x="6461838" y="2522652"/>
            <a:ext cx="1336903" cy="2000250"/>
            <a:chOff x="5449888" y="2698750"/>
            <a:chExt cx="1423987" cy="2000250"/>
          </a:xfrm>
        </p:grpSpPr>
        <p:sp>
          <p:nvSpPr>
            <p:cNvPr id="108" name="Can 47"/>
            <p:cNvSpPr>
              <a:spLocks noChangeArrowheads="1"/>
            </p:cNvSpPr>
            <p:nvPr/>
          </p:nvSpPr>
          <p:spPr bwMode="auto">
            <a:xfrm>
              <a:off x="5449887" y="4330700"/>
              <a:ext cx="1423988" cy="368300"/>
            </a:xfrm>
            <a:prstGeom prst="can">
              <a:avLst>
                <a:gd name="adj" fmla="val 25000"/>
              </a:avLst>
            </a:prstGeom>
            <a:solidFill>
              <a:schemeClr val="accent1"/>
            </a:solidFill>
            <a:ln>
              <a:noFill/>
            </a:ln>
            <a:extLst/>
          </p:spPr>
          <p:txBody>
            <a:bodyPr anchor="ctr"/>
            <a:lstStyle/>
            <a:p>
              <a:pPr algn="ctr" defTabSz="457200" eaLnBrk="1" fontAlgn="auto" hangingPunct="1">
                <a:spcBef>
                  <a:spcPts val="0"/>
                </a:spcBef>
                <a:spcAft>
                  <a:spcPts val="0"/>
                </a:spcAft>
                <a:defRPr/>
              </a:pPr>
              <a:r>
                <a:rPr lang="en-US" sz="1600" dirty="0">
                  <a:solidFill>
                    <a:srgbClr val="D9D9D9"/>
                  </a:solidFill>
                  <a:latin typeface="Calibri"/>
                  <a:ea typeface="+mn-ea"/>
                  <a:cs typeface="+mn-cs"/>
                </a:rPr>
                <a:t>MySQL</a:t>
              </a:r>
            </a:p>
          </p:txBody>
        </p:sp>
        <p:cxnSp>
          <p:nvCxnSpPr>
            <p:cNvPr id="109" name="Straight Connector 108"/>
            <p:cNvCxnSpPr>
              <a:cxnSpLocks noChangeShapeType="1"/>
            </p:cNvCxnSpPr>
            <p:nvPr/>
          </p:nvCxnSpPr>
          <p:spPr bwMode="auto">
            <a:xfrm flipH="1">
              <a:off x="6158311" y="4102100"/>
              <a:ext cx="0" cy="274638"/>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0" name="Straight Connector 109"/>
            <p:cNvCxnSpPr>
              <a:cxnSpLocks noChangeShapeType="1"/>
            </p:cNvCxnSpPr>
            <p:nvPr/>
          </p:nvCxnSpPr>
          <p:spPr bwMode="auto">
            <a:xfrm flipH="1">
              <a:off x="6174021" y="2698750"/>
              <a:ext cx="1429" cy="274638"/>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11" name="Rounded Rectangle 409"/>
            <p:cNvSpPr>
              <a:spLocks noChangeArrowheads="1"/>
            </p:cNvSpPr>
            <p:nvPr/>
          </p:nvSpPr>
          <p:spPr bwMode="auto">
            <a:xfrm>
              <a:off x="5453063" y="2952750"/>
              <a:ext cx="1384300" cy="1195388"/>
            </a:xfrm>
            <a:prstGeom prst="roundRect">
              <a:avLst>
                <a:gd name="adj" fmla="val 16667"/>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1" hangingPunct="1"/>
              <a:r>
                <a:rPr lang="en-US" sz="1200" dirty="0">
                  <a:solidFill>
                    <a:srgbClr val="D9D9D9"/>
                  </a:solidFill>
                </a:rPr>
                <a:t>PVAS</a:t>
              </a:r>
              <a:br>
                <a:rPr lang="en-US" sz="1200" dirty="0">
                  <a:solidFill>
                    <a:srgbClr val="D9D9D9"/>
                  </a:solidFill>
                </a:rPr>
              </a:br>
              <a:endParaRPr lang="en-US" sz="600" dirty="0">
                <a:solidFill>
                  <a:srgbClr val="D9D9D9"/>
                </a:solidFill>
              </a:endParaRPr>
            </a:p>
            <a:p>
              <a:pPr algn="ctr" defTabSz="457200" eaLnBrk="1" hangingPunct="1"/>
              <a:r>
                <a:rPr lang="en-US" sz="1200" dirty="0">
                  <a:solidFill>
                    <a:srgbClr val="D9D9D9"/>
                  </a:solidFill>
                </a:rPr>
                <a:t>HTTP/REST</a:t>
              </a:r>
            </a:p>
            <a:p>
              <a:pPr algn="ctr" defTabSz="457200" eaLnBrk="1" hangingPunct="1"/>
              <a:endParaRPr lang="en-US" sz="400" dirty="0">
                <a:solidFill>
                  <a:srgbClr val="D9D9D9"/>
                </a:solidFill>
              </a:endParaRPr>
            </a:p>
            <a:p>
              <a:pPr algn="ctr" defTabSz="457200" eaLnBrk="1" hangingPunct="1"/>
              <a:r>
                <a:rPr lang="en-US" sz="1400" dirty="0" err="1" smtClean="0">
                  <a:solidFill>
                    <a:srgbClr val="D9D9D9"/>
                  </a:solidFill>
                </a:rPr>
                <a:t>Olog</a:t>
              </a:r>
              <a:endParaRPr lang="en-US" sz="1400" dirty="0" smtClean="0">
                <a:solidFill>
                  <a:srgbClr val="D9D9D9"/>
                </a:solidFill>
              </a:endParaRPr>
            </a:p>
            <a:p>
              <a:pPr algn="ctr" defTabSz="457200" eaLnBrk="1" hangingPunct="1"/>
              <a:endParaRPr lang="en-US" sz="800" dirty="0">
                <a:solidFill>
                  <a:srgbClr val="D9D9D9"/>
                </a:solidFill>
              </a:endParaRPr>
            </a:p>
            <a:p>
              <a:pPr algn="ctr" defTabSz="457200" eaLnBrk="1" hangingPunct="1"/>
              <a:r>
                <a:rPr lang="en-US" sz="1200" dirty="0">
                  <a:solidFill>
                    <a:srgbClr val="D9D9D9"/>
                  </a:solidFill>
                </a:rPr>
                <a:t>Java</a:t>
              </a:r>
            </a:p>
          </p:txBody>
        </p:sp>
        <p:cxnSp>
          <p:nvCxnSpPr>
            <p:cNvPr id="112" name="Straight Connector 111"/>
            <p:cNvCxnSpPr>
              <a:cxnSpLocks noChangeShapeType="1"/>
            </p:cNvCxnSpPr>
            <p:nvPr/>
          </p:nvCxnSpPr>
          <p:spPr bwMode="auto">
            <a:xfrm>
              <a:off x="5449887" y="3824288"/>
              <a:ext cx="1381140" cy="11112"/>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3" name="Straight Connector 112"/>
            <p:cNvCxnSpPr>
              <a:cxnSpLocks noChangeShapeType="1"/>
            </p:cNvCxnSpPr>
            <p:nvPr/>
          </p:nvCxnSpPr>
          <p:spPr bwMode="auto">
            <a:xfrm flipH="1">
              <a:off x="6178306" y="2960688"/>
              <a:ext cx="1428" cy="3206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4" name="Straight Connector 113"/>
            <p:cNvCxnSpPr>
              <a:cxnSpLocks noChangeShapeType="1"/>
            </p:cNvCxnSpPr>
            <p:nvPr/>
          </p:nvCxnSpPr>
          <p:spPr bwMode="auto">
            <a:xfrm>
              <a:off x="5458457" y="3509963"/>
              <a:ext cx="1369714" cy="15875"/>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15" name="Straight Connector 114"/>
            <p:cNvCxnSpPr>
              <a:cxnSpLocks noChangeShapeType="1"/>
            </p:cNvCxnSpPr>
            <p:nvPr/>
          </p:nvCxnSpPr>
          <p:spPr bwMode="auto">
            <a:xfrm>
              <a:off x="5451315" y="3252788"/>
              <a:ext cx="741274"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grpSp>
      <p:sp>
        <p:nvSpPr>
          <p:cNvPr id="125" name="Rectangle 124"/>
          <p:cNvSpPr/>
          <p:nvPr/>
        </p:nvSpPr>
        <p:spPr>
          <a:xfrm>
            <a:off x="19852" y="2542211"/>
            <a:ext cx="9076105" cy="3742945"/>
          </a:xfrm>
          <a:prstGeom prst="rect">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cxnSpLocks noChangeShapeType="1"/>
          </p:cNvCxnSpPr>
          <p:nvPr/>
        </p:nvCxnSpPr>
        <p:spPr bwMode="auto">
          <a:xfrm>
            <a:off x="46862" y="2498839"/>
            <a:ext cx="8897112" cy="23813"/>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69449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Commissioning</a:t>
            </a:r>
            <a:endParaRPr lang="en-US" dirty="0"/>
          </a:p>
        </p:txBody>
      </p:sp>
      <p:sp>
        <p:nvSpPr>
          <p:cNvPr id="3" name="Content Placeholder 2"/>
          <p:cNvSpPr>
            <a:spLocks noGrp="1"/>
          </p:cNvSpPr>
          <p:nvPr>
            <p:ph idx="1"/>
          </p:nvPr>
        </p:nvSpPr>
        <p:spPr/>
        <p:txBody>
          <a:bodyPr/>
          <a:lstStyle/>
          <a:p>
            <a:r>
              <a:rPr lang="en-US" dirty="0"/>
              <a:t>2013-11-</a:t>
            </a:r>
            <a:r>
              <a:rPr lang="en-US" dirty="0" smtClean="0"/>
              <a:t>27: restart </a:t>
            </a:r>
            <a:r>
              <a:rPr lang="en-US" dirty="0"/>
              <a:t>beam </a:t>
            </a:r>
            <a:r>
              <a:rPr lang="en-US" dirty="0" smtClean="0"/>
              <a:t>commissioning</a:t>
            </a:r>
          </a:p>
          <a:p>
            <a:r>
              <a:rPr lang="en-US" dirty="0"/>
              <a:t>2013-11-29:  accelerate to 200 MeV in single</a:t>
            </a:r>
            <a:r>
              <a:rPr lang="en-US" dirty="0" smtClean="0"/>
              <a:t> </a:t>
            </a:r>
            <a:endParaRPr lang="en-US" dirty="0"/>
          </a:p>
        </p:txBody>
      </p:sp>
    </p:spTree>
    <p:extLst>
      <p:ext uri="{BB962C8B-B14F-4D97-AF65-F5344CB8AC3E}">
        <p14:creationId xmlns:p14="http://schemas.microsoft.com/office/powerpoint/2010/main" val="1335070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Commissioning</a:t>
            </a:r>
            <a:endParaRPr lang="en-US" dirty="0"/>
          </a:p>
        </p:txBody>
      </p:sp>
      <p:sp>
        <p:nvSpPr>
          <p:cNvPr id="3" name="Content Placeholder 2"/>
          <p:cNvSpPr>
            <a:spLocks noGrp="1"/>
          </p:cNvSpPr>
          <p:nvPr>
            <p:ph idx="1"/>
          </p:nvPr>
        </p:nvSpPr>
        <p:spPr/>
        <p:txBody>
          <a:bodyPr/>
          <a:lstStyle/>
          <a:p>
            <a:r>
              <a:rPr lang="en-US" dirty="0"/>
              <a:t>2013-11-</a:t>
            </a:r>
            <a:r>
              <a:rPr lang="en-US" dirty="0" smtClean="0"/>
              <a:t>27: restart </a:t>
            </a:r>
            <a:r>
              <a:rPr lang="en-US" dirty="0"/>
              <a:t>beam </a:t>
            </a:r>
            <a:r>
              <a:rPr lang="en-US" dirty="0" smtClean="0"/>
              <a:t>commissioning</a:t>
            </a:r>
          </a:p>
          <a:p>
            <a:r>
              <a:rPr lang="en-US" dirty="0"/>
              <a:t>2013-11-29:  accelerate to 200 MeV in single</a:t>
            </a:r>
            <a:endParaRPr lang="en-US" dirty="0" smtClean="0"/>
          </a:p>
          <a:p>
            <a:r>
              <a:rPr lang="en-US" dirty="0" smtClean="0"/>
              <a:t>2013</a:t>
            </a:r>
            <a:r>
              <a:rPr lang="en-US" dirty="0"/>
              <a:t>-12-07: </a:t>
            </a:r>
            <a:r>
              <a:rPr lang="en-US" dirty="0" smtClean="0"/>
              <a:t>injection </a:t>
            </a:r>
            <a:r>
              <a:rPr lang="en-US" dirty="0"/>
              <a:t>into booster</a:t>
            </a:r>
          </a:p>
          <a:p>
            <a:r>
              <a:rPr lang="en-US" dirty="0" smtClean="0"/>
              <a:t>2013</a:t>
            </a:r>
            <a:r>
              <a:rPr lang="en-US" dirty="0"/>
              <a:t>-12-</a:t>
            </a:r>
            <a:r>
              <a:rPr lang="en-US" dirty="0" smtClean="0"/>
              <a:t>10: beam </a:t>
            </a:r>
            <a:r>
              <a:rPr lang="en-US" dirty="0" err="1"/>
              <a:t>spinned</a:t>
            </a:r>
            <a:r>
              <a:rPr lang="en-US" dirty="0"/>
              <a:t> the Booster </a:t>
            </a:r>
            <a:r>
              <a:rPr lang="en-US" dirty="0" smtClean="0"/>
              <a:t>Ring</a:t>
            </a:r>
          </a:p>
        </p:txBody>
      </p:sp>
      <p:pic>
        <p:nvPicPr>
          <p:cNvPr id="5" name="Picture 4" descr="Screen Shot 2014-01-15 at 3.10.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198" y="844550"/>
            <a:ext cx="4235450" cy="6013450"/>
          </a:xfrm>
          <a:prstGeom prst="rect">
            <a:avLst/>
          </a:prstGeom>
        </p:spPr>
      </p:pic>
    </p:spTree>
    <p:extLst>
      <p:ext uri="{BB962C8B-B14F-4D97-AF65-F5344CB8AC3E}">
        <p14:creationId xmlns:p14="http://schemas.microsoft.com/office/powerpoint/2010/main" val="30798763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Commissioning</a:t>
            </a:r>
            <a:endParaRPr lang="en-US" dirty="0"/>
          </a:p>
        </p:txBody>
      </p:sp>
      <p:sp>
        <p:nvSpPr>
          <p:cNvPr id="3" name="Content Placeholder 2"/>
          <p:cNvSpPr>
            <a:spLocks noGrp="1"/>
          </p:cNvSpPr>
          <p:nvPr>
            <p:ph idx="1"/>
          </p:nvPr>
        </p:nvSpPr>
        <p:spPr>
          <a:xfrm>
            <a:off x="127216" y="1022889"/>
            <a:ext cx="8898169" cy="3471821"/>
          </a:xfrm>
        </p:spPr>
        <p:txBody>
          <a:bodyPr/>
          <a:lstStyle/>
          <a:p>
            <a:r>
              <a:rPr lang="en-US" dirty="0"/>
              <a:t>2013-11-27: restart beam commissioning</a:t>
            </a:r>
          </a:p>
          <a:p>
            <a:r>
              <a:rPr lang="en-US" dirty="0"/>
              <a:t>2013-11-29:  accelerate to 200 MeV in single</a:t>
            </a:r>
          </a:p>
          <a:p>
            <a:r>
              <a:rPr lang="en-US" dirty="0"/>
              <a:t>2013-12-07: injection into booster</a:t>
            </a:r>
          </a:p>
          <a:p>
            <a:r>
              <a:rPr lang="en-US" dirty="0"/>
              <a:t>2013-12-10: beam </a:t>
            </a:r>
            <a:r>
              <a:rPr lang="en-US" dirty="0" err="1"/>
              <a:t>spinned</a:t>
            </a:r>
            <a:r>
              <a:rPr lang="en-US" dirty="0"/>
              <a:t> the Booster Ring</a:t>
            </a:r>
          </a:p>
          <a:p>
            <a:r>
              <a:rPr lang="en-US" dirty="0" smtClean="0"/>
              <a:t>2013</a:t>
            </a:r>
            <a:r>
              <a:rPr lang="en-US" dirty="0"/>
              <a:t>-12-</a:t>
            </a:r>
            <a:r>
              <a:rPr lang="en-US" dirty="0" smtClean="0"/>
              <a:t>16: beam </a:t>
            </a:r>
            <a:r>
              <a:rPr lang="en-US" dirty="0"/>
              <a:t>circulated tens of thousand turns in the </a:t>
            </a:r>
            <a:r>
              <a:rPr lang="en-US" dirty="0" smtClean="0"/>
              <a:t>booster ring </a:t>
            </a:r>
            <a:endParaRPr lang="en-US" dirty="0"/>
          </a:p>
          <a:p>
            <a:endParaRPr lang="en-US" dirty="0"/>
          </a:p>
        </p:txBody>
      </p:sp>
      <p:pic>
        <p:nvPicPr>
          <p:cNvPr id="6" name="Picture 5" descr="br-injection-efficiency-7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801" y="1170156"/>
            <a:ext cx="5885180" cy="5680710"/>
          </a:xfrm>
          <a:prstGeom prst="rect">
            <a:avLst/>
          </a:prstGeom>
        </p:spPr>
      </p:pic>
    </p:spTree>
    <p:extLst>
      <p:ext uri="{BB962C8B-B14F-4D97-AF65-F5344CB8AC3E}">
        <p14:creationId xmlns:p14="http://schemas.microsoft.com/office/powerpoint/2010/main" val="19450071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Commissioning</a:t>
            </a:r>
            <a:endParaRPr lang="en-US" dirty="0"/>
          </a:p>
        </p:txBody>
      </p:sp>
      <p:sp>
        <p:nvSpPr>
          <p:cNvPr id="3" name="Content Placeholder 2"/>
          <p:cNvSpPr>
            <a:spLocks noGrp="1"/>
          </p:cNvSpPr>
          <p:nvPr>
            <p:ph idx="1"/>
          </p:nvPr>
        </p:nvSpPr>
        <p:spPr>
          <a:xfrm>
            <a:off x="127216" y="1022889"/>
            <a:ext cx="8898169" cy="3471821"/>
          </a:xfrm>
        </p:spPr>
        <p:txBody>
          <a:bodyPr>
            <a:normAutofit fontScale="92500" lnSpcReduction="10000"/>
          </a:bodyPr>
          <a:lstStyle/>
          <a:p>
            <a:r>
              <a:rPr lang="en-US" dirty="0"/>
              <a:t>2013-11-27: restart beam commissioning</a:t>
            </a:r>
          </a:p>
          <a:p>
            <a:r>
              <a:rPr lang="en-US" dirty="0"/>
              <a:t>2013-11-29:  accelerate to 200 MeV in single</a:t>
            </a:r>
          </a:p>
          <a:p>
            <a:r>
              <a:rPr lang="en-US" dirty="0"/>
              <a:t>2013-12-07: injection into booster</a:t>
            </a:r>
          </a:p>
          <a:p>
            <a:r>
              <a:rPr lang="en-US" dirty="0"/>
              <a:t>2013-12-10: beam </a:t>
            </a:r>
            <a:r>
              <a:rPr lang="en-US" dirty="0" err="1"/>
              <a:t>spinned</a:t>
            </a:r>
            <a:r>
              <a:rPr lang="en-US" dirty="0"/>
              <a:t> the Booster Ring</a:t>
            </a:r>
          </a:p>
          <a:p>
            <a:r>
              <a:rPr lang="en-US" dirty="0" smtClean="0"/>
              <a:t>2013</a:t>
            </a:r>
            <a:r>
              <a:rPr lang="en-US" dirty="0"/>
              <a:t>-12-</a:t>
            </a:r>
            <a:r>
              <a:rPr lang="en-US" dirty="0" smtClean="0"/>
              <a:t>16: beam </a:t>
            </a:r>
            <a:r>
              <a:rPr lang="en-US" dirty="0"/>
              <a:t>circulated tens of thousand turns in the </a:t>
            </a:r>
            <a:r>
              <a:rPr lang="en-US" dirty="0" smtClean="0"/>
              <a:t>booster ring </a:t>
            </a:r>
          </a:p>
          <a:p>
            <a:r>
              <a:rPr lang="en-US" dirty="0"/>
              <a:t>2013-12-</a:t>
            </a:r>
            <a:r>
              <a:rPr lang="en-US" dirty="0" smtClean="0"/>
              <a:t>21: beam </a:t>
            </a:r>
            <a:r>
              <a:rPr lang="en-US" dirty="0"/>
              <a:t>captured by the </a:t>
            </a:r>
            <a:r>
              <a:rPr lang="en-US" dirty="0" smtClean="0"/>
              <a:t>booster RF</a:t>
            </a:r>
            <a:endParaRPr lang="en-US" dirty="0"/>
          </a:p>
          <a:p>
            <a:endParaRPr lang="en-US" dirty="0"/>
          </a:p>
        </p:txBody>
      </p:sp>
      <p:pic>
        <p:nvPicPr>
          <p:cNvPr id="5" name="Picture 4" descr="image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7653" y="2059791"/>
            <a:ext cx="4629150" cy="4791075"/>
          </a:xfrm>
          <a:prstGeom prst="rect">
            <a:avLst/>
          </a:prstGeom>
        </p:spPr>
      </p:pic>
    </p:spTree>
    <p:extLst>
      <p:ext uri="{BB962C8B-B14F-4D97-AF65-F5344CB8AC3E}">
        <p14:creationId xmlns:p14="http://schemas.microsoft.com/office/powerpoint/2010/main" val="31989233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NSLS II Controls Brief</a:t>
            </a:r>
          </a:p>
        </p:txBody>
      </p:sp>
      <p:sp>
        <p:nvSpPr>
          <p:cNvPr id="3" name="Content Placeholder 2"/>
          <p:cNvSpPr>
            <a:spLocks noGrp="1"/>
          </p:cNvSpPr>
          <p:nvPr>
            <p:ph idx="1"/>
          </p:nvPr>
        </p:nvSpPr>
        <p:spPr/>
        <p:txBody>
          <a:bodyPr>
            <a:normAutofit lnSpcReduction="10000"/>
          </a:bodyPr>
          <a:lstStyle/>
          <a:p>
            <a:r>
              <a:rPr lang="en-US" dirty="0"/>
              <a:t>Control </a:t>
            </a:r>
            <a:r>
              <a:rPr lang="en-US" dirty="0" smtClean="0"/>
              <a:t>room software </a:t>
            </a:r>
          </a:p>
          <a:p>
            <a:pPr lvl="1"/>
            <a:r>
              <a:rPr lang="en-US" dirty="0" err="1" smtClean="0"/>
              <a:t>Debian</a:t>
            </a:r>
            <a:r>
              <a:rPr lang="en-US" dirty="0" smtClean="0"/>
              <a:t>/Linux 7 consoles</a:t>
            </a:r>
          </a:p>
          <a:p>
            <a:pPr lvl="2"/>
            <a:r>
              <a:rPr lang="en-US" dirty="0" smtClean="0"/>
              <a:t>4 for general operator and 1 for lead operator</a:t>
            </a:r>
          </a:p>
          <a:p>
            <a:pPr lvl="1"/>
            <a:r>
              <a:rPr lang="en-US" dirty="0" smtClean="0"/>
              <a:t>Python </a:t>
            </a:r>
            <a:r>
              <a:rPr lang="en-US" dirty="0" err="1" smtClean="0"/>
              <a:t>cothread</a:t>
            </a:r>
            <a:r>
              <a:rPr lang="en-US" dirty="0" smtClean="0"/>
              <a:t> for channel access</a:t>
            </a:r>
          </a:p>
          <a:p>
            <a:pPr lvl="2"/>
            <a:r>
              <a:rPr lang="en-US" dirty="0" smtClean="0"/>
              <a:t>Version 2.8/Python 2.7</a:t>
            </a:r>
          </a:p>
          <a:p>
            <a:pPr lvl="1"/>
            <a:r>
              <a:rPr lang="en-US" dirty="0" smtClean="0"/>
              <a:t>Dedicated </a:t>
            </a:r>
            <a:r>
              <a:rPr lang="en-US" dirty="0" err="1" smtClean="0"/>
              <a:t>matlab</a:t>
            </a:r>
            <a:r>
              <a:rPr lang="en-US" dirty="0" smtClean="0"/>
              <a:t> server </a:t>
            </a:r>
          </a:p>
          <a:p>
            <a:pPr lvl="2"/>
            <a:r>
              <a:rPr lang="en-US" dirty="0"/>
              <a:t>3</a:t>
            </a:r>
            <a:r>
              <a:rPr lang="en-US" dirty="0" smtClean="0"/>
              <a:t> for physicist</a:t>
            </a:r>
          </a:p>
          <a:p>
            <a:pPr lvl="2"/>
            <a:r>
              <a:rPr lang="en-US" dirty="0" smtClean="0"/>
              <a:t>1 for BPM expert</a:t>
            </a:r>
          </a:p>
          <a:p>
            <a:pPr lvl="2"/>
            <a:r>
              <a:rPr lang="en-US" dirty="0" err="1" smtClean="0"/>
              <a:t>labCa</a:t>
            </a:r>
            <a:r>
              <a:rPr lang="en-US" dirty="0" smtClean="0"/>
              <a:t> 3.4 support</a:t>
            </a:r>
          </a:p>
          <a:p>
            <a:pPr lvl="1"/>
            <a:r>
              <a:rPr lang="en-US" dirty="0" smtClean="0"/>
              <a:t>Elegant/SDDS install</a:t>
            </a:r>
          </a:p>
          <a:p>
            <a:pPr lvl="2"/>
            <a:r>
              <a:rPr lang="en-US" dirty="0" smtClean="0"/>
              <a:t>Limited support</a:t>
            </a:r>
            <a:endParaRPr lang="en-US" dirty="0"/>
          </a:p>
        </p:txBody>
      </p:sp>
    </p:spTree>
    <p:extLst>
      <p:ext uri="{BB962C8B-B14F-4D97-AF65-F5344CB8AC3E}">
        <p14:creationId xmlns:p14="http://schemas.microsoft.com/office/powerpoint/2010/main" val="7969354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blinds(horizontal)">
                                      <p:cBhvr>
                                        <p:cTn id="29" dur="500"/>
                                        <p:tgtEl>
                                          <p:spTgt spid="3">
                                            <p:txEl>
                                              <p:pRg st="9" end="9"/>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blinds(horizontal)">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Commissioning</a:t>
            </a:r>
            <a:endParaRPr lang="en-US" dirty="0"/>
          </a:p>
        </p:txBody>
      </p:sp>
      <p:sp>
        <p:nvSpPr>
          <p:cNvPr id="3" name="Content Placeholder 2"/>
          <p:cNvSpPr>
            <a:spLocks noGrp="1"/>
          </p:cNvSpPr>
          <p:nvPr>
            <p:ph idx="1"/>
          </p:nvPr>
        </p:nvSpPr>
        <p:spPr>
          <a:xfrm>
            <a:off x="127216" y="1022889"/>
            <a:ext cx="8898169" cy="3471821"/>
          </a:xfrm>
        </p:spPr>
        <p:txBody>
          <a:bodyPr>
            <a:normAutofit fontScale="85000" lnSpcReduction="20000"/>
          </a:bodyPr>
          <a:lstStyle/>
          <a:p>
            <a:r>
              <a:rPr lang="en-US" dirty="0"/>
              <a:t>2013-11-27: restart beam commissioning</a:t>
            </a:r>
          </a:p>
          <a:p>
            <a:r>
              <a:rPr lang="en-US" dirty="0"/>
              <a:t>2013-11-29:  accelerate to 200 MeV in single</a:t>
            </a:r>
          </a:p>
          <a:p>
            <a:r>
              <a:rPr lang="en-US" dirty="0"/>
              <a:t>2013-12-07: injection into booster</a:t>
            </a:r>
          </a:p>
          <a:p>
            <a:r>
              <a:rPr lang="en-US" dirty="0"/>
              <a:t>2013-12-10: beam </a:t>
            </a:r>
            <a:r>
              <a:rPr lang="en-US" dirty="0" err="1"/>
              <a:t>spinned</a:t>
            </a:r>
            <a:r>
              <a:rPr lang="en-US" dirty="0"/>
              <a:t> the Booster Ring</a:t>
            </a:r>
          </a:p>
          <a:p>
            <a:r>
              <a:rPr lang="en-US" dirty="0" smtClean="0"/>
              <a:t>2013</a:t>
            </a:r>
            <a:r>
              <a:rPr lang="en-US" dirty="0"/>
              <a:t>-12-</a:t>
            </a:r>
            <a:r>
              <a:rPr lang="en-US" dirty="0" smtClean="0"/>
              <a:t>16: beam </a:t>
            </a:r>
            <a:r>
              <a:rPr lang="en-US" dirty="0"/>
              <a:t>circulated tens of thousand turns in the </a:t>
            </a:r>
            <a:r>
              <a:rPr lang="en-US" dirty="0" smtClean="0"/>
              <a:t>booster ring </a:t>
            </a:r>
          </a:p>
          <a:p>
            <a:r>
              <a:rPr lang="en-US" dirty="0"/>
              <a:t>2013-12-</a:t>
            </a:r>
            <a:r>
              <a:rPr lang="en-US" dirty="0" smtClean="0"/>
              <a:t>21: beam </a:t>
            </a:r>
            <a:r>
              <a:rPr lang="en-US" dirty="0"/>
              <a:t>captured by the </a:t>
            </a:r>
            <a:r>
              <a:rPr lang="en-US" dirty="0" smtClean="0"/>
              <a:t>booster RF</a:t>
            </a:r>
            <a:endParaRPr lang="en-US" dirty="0"/>
          </a:p>
          <a:p>
            <a:r>
              <a:rPr lang="en-US" dirty="0"/>
              <a:t>2013-12-</a:t>
            </a:r>
            <a:r>
              <a:rPr lang="en-US" dirty="0" smtClean="0"/>
              <a:t>31: beam </a:t>
            </a:r>
            <a:r>
              <a:rPr lang="en-US" dirty="0"/>
              <a:t>boosted </a:t>
            </a:r>
            <a:r>
              <a:rPr lang="en-US" dirty="0" smtClean="0"/>
              <a:t>to </a:t>
            </a:r>
            <a:r>
              <a:rPr lang="en-US" dirty="0"/>
              <a:t>3 </a:t>
            </a:r>
            <a:r>
              <a:rPr lang="en-US" dirty="0" err="1" smtClean="0"/>
              <a:t>GeV</a:t>
            </a:r>
            <a:r>
              <a:rPr lang="en-US" dirty="0" smtClean="0"/>
              <a:t> (</a:t>
            </a:r>
            <a:r>
              <a:rPr lang="en-US" dirty="0"/>
              <a:t>1.5 mA out 3 mA </a:t>
            </a:r>
            <a:r>
              <a:rPr lang="en-US" dirty="0" smtClean="0"/>
              <a:t>)</a:t>
            </a:r>
            <a:endParaRPr lang="en-US" dirty="0"/>
          </a:p>
          <a:p>
            <a:endParaRPr lang="en-US" dirty="0"/>
          </a:p>
        </p:txBody>
      </p:sp>
      <p:pic>
        <p:nvPicPr>
          <p:cNvPr id="6" name="Picture 5" descr="opi120444418756136388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582" y="1270000"/>
            <a:ext cx="5156200" cy="5588000"/>
          </a:xfrm>
          <a:prstGeom prst="rect">
            <a:avLst/>
          </a:prstGeom>
        </p:spPr>
      </p:pic>
    </p:spTree>
    <p:extLst>
      <p:ext uri="{BB962C8B-B14F-4D97-AF65-F5344CB8AC3E}">
        <p14:creationId xmlns:p14="http://schemas.microsoft.com/office/powerpoint/2010/main" val="4216246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SLSII 20091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3703"/>
            <a:ext cx="9144000" cy="5804297"/>
          </a:xfrm>
          <a:prstGeom prst="rect">
            <a:avLst/>
          </a:prstGeom>
        </p:spPr>
      </p:pic>
      <p:sp>
        <p:nvSpPr>
          <p:cNvPr id="2" name="Rectangle 3"/>
          <p:cNvSpPr txBox="1">
            <a:spLocks noChangeArrowheads="1"/>
          </p:cNvSpPr>
          <p:nvPr/>
        </p:nvSpPr>
        <p:spPr bwMode="auto">
          <a:xfrm>
            <a:off x="0" y="974725"/>
            <a:ext cx="9144000" cy="5619750"/>
          </a:xfrm>
          <a:prstGeom prst="rect">
            <a:avLst/>
          </a:prstGeom>
          <a:noFill/>
          <a:ln w="12700">
            <a:noFill/>
            <a:miter lim="800000"/>
            <a:headEnd/>
            <a:tailEnd/>
          </a:ln>
        </p:spPr>
        <p:txBody>
          <a:bodyPr lIns="90488" tIns="44450" rIns="90488" bIns="44450"/>
          <a:lstStyle/>
          <a:p>
            <a:pPr marL="174625" indent="-174625">
              <a:buClr>
                <a:schemeClr val="folHlink"/>
              </a:buClr>
              <a:buSzPct val="135000"/>
              <a:buFontTx/>
              <a:buChar char="•"/>
              <a:defRPr/>
            </a:pPr>
            <a:r>
              <a:rPr lang="en-US" sz="2800" dirty="0" smtClean="0">
                <a:latin typeface="Arial Narrow" pitchFamily="34" charset="0"/>
                <a:ea typeface="Osaka" charset="-128"/>
                <a:cs typeface="Arial" pitchFamily="34" charset="0"/>
              </a:rPr>
              <a:t>Oct 2009</a:t>
            </a:r>
            <a:endParaRPr lang="en-US" sz="2800" dirty="0">
              <a:latin typeface="Arial Narrow" pitchFamily="34" charset="0"/>
              <a:ea typeface="Osaka" charset="-128"/>
              <a:cs typeface="Arial" pitchFamily="34" charset="0"/>
            </a:endParaRPr>
          </a:p>
        </p:txBody>
      </p:sp>
      <p:sp>
        <p:nvSpPr>
          <p:cNvPr id="5" name="Title 1"/>
          <p:cNvSpPr>
            <a:spLocks noGrp="1"/>
          </p:cNvSpPr>
          <p:nvPr>
            <p:ph type="title"/>
          </p:nvPr>
        </p:nvSpPr>
        <p:spPr>
          <a:xfrm>
            <a:off x="0" y="0"/>
            <a:ext cx="9144000" cy="908050"/>
          </a:xfrm>
        </p:spPr>
        <p:txBody>
          <a:bodyPr/>
          <a:lstStyle/>
          <a:p>
            <a:r>
              <a:rPr lang="en-US" dirty="0"/>
              <a:t>NSLS II Construction</a:t>
            </a:r>
            <a:endParaRPr lang="en-US" sz="2800" dirty="0">
              <a:cs typeface="Osaka" charset="0"/>
            </a:endParaRPr>
          </a:p>
        </p:txBody>
      </p:sp>
    </p:spTree>
    <p:extLst>
      <p:ext uri="{BB962C8B-B14F-4D97-AF65-F5344CB8AC3E}">
        <p14:creationId xmlns:p14="http://schemas.microsoft.com/office/powerpoint/2010/main" val="25466510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SLSII 20101008 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5477"/>
            <a:ext cx="9144000" cy="5902523"/>
          </a:xfrm>
          <a:prstGeom prst="rect">
            <a:avLst/>
          </a:prstGeom>
        </p:spPr>
      </p:pic>
      <p:sp>
        <p:nvSpPr>
          <p:cNvPr id="2" name="Rectangle 3"/>
          <p:cNvSpPr txBox="1">
            <a:spLocks noChangeArrowheads="1"/>
          </p:cNvSpPr>
          <p:nvPr/>
        </p:nvSpPr>
        <p:spPr bwMode="auto">
          <a:xfrm>
            <a:off x="0" y="974725"/>
            <a:ext cx="9144000" cy="5619750"/>
          </a:xfrm>
          <a:prstGeom prst="rect">
            <a:avLst/>
          </a:prstGeom>
          <a:noFill/>
          <a:ln w="12700">
            <a:noFill/>
            <a:miter lim="800000"/>
            <a:headEnd/>
            <a:tailEnd/>
          </a:ln>
        </p:spPr>
        <p:txBody>
          <a:bodyPr lIns="90488" tIns="44450" rIns="90488" bIns="44450"/>
          <a:lstStyle/>
          <a:p>
            <a:pPr marL="174625" indent="-174625">
              <a:buClr>
                <a:schemeClr val="folHlink"/>
              </a:buClr>
              <a:buSzPct val="135000"/>
              <a:buFontTx/>
              <a:buChar char="•"/>
              <a:defRPr/>
            </a:pPr>
            <a:r>
              <a:rPr lang="en-US" sz="2800" dirty="0" smtClean="0">
                <a:solidFill>
                  <a:schemeClr val="bg1"/>
                </a:solidFill>
                <a:latin typeface="Arial Narrow" pitchFamily="34" charset="0"/>
                <a:ea typeface="Osaka" charset="-128"/>
                <a:cs typeface="Arial" pitchFamily="34" charset="0"/>
              </a:rPr>
              <a:t>Oct 2010</a:t>
            </a:r>
            <a:endParaRPr lang="en-US" sz="2800" dirty="0">
              <a:solidFill>
                <a:schemeClr val="bg1"/>
              </a:solidFill>
              <a:latin typeface="Arial Narrow" pitchFamily="34" charset="0"/>
              <a:ea typeface="Osaka" charset="-128"/>
              <a:cs typeface="Arial" pitchFamily="34" charset="0"/>
            </a:endParaRPr>
          </a:p>
        </p:txBody>
      </p:sp>
      <p:sp>
        <p:nvSpPr>
          <p:cNvPr id="6" name="Title 1"/>
          <p:cNvSpPr>
            <a:spLocks noGrp="1"/>
          </p:cNvSpPr>
          <p:nvPr>
            <p:ph type="title"/>
          </p:nvPr>
        </p:nvSpPr>
        <p:spPr>
          <a:xfrm>
            <a:off x="0" y="0"/>
            <a:ext cx="9144000" cy="908050"/>
          </a:xfrm>
        </p:spPr>
        <p:txBody>
          <a:bodyPr/>
          <a:lstStyle/>
          <a:p>
            <a:r>
              <a:rPr lang="en-US" dirty="0"/>
              <a:t>NSLS II Construction</a:t>
            </a:r>
            <a:endParaRPr lang="en-US" sz="2800" dirty="0">
              <a:cs typeface="Osaka" charset="0"/>
            </a:endParaRPr>
          </a:p>
        </p:txBody>
      </p:sp>
    </p:spTree>
    <p:extLst>
      <p:ext uri="{BB962C8B-B14F-4D97-AF65-F5344CB8AC3E}">
        <p14:creationId xmlns:p14="http://schemas.microsoft.com/office/powerpoint/2010/main" val="2256004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SLSII 20111008 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146"/>
            <a:ext cx="9144000" cy="6036469"/>
          </a:xfrm>
          <a:prstGeom prst="rect">
            <a:avLst/>
          </a:prstGeom>
        </p:spPr>
      </p:pic>
      <p:sp>
        <p:nvSpPr>
          <p:cNvPr id="2" name="Rectangle 3"/>
          <p:cNvSpPr txBox="1">
            <a:spLocks noChangeArrowheads="1"/>
          </p:cNvSpPr>
          <p:nvPr/>
        </p:nvSpPr>
        <p:spPr bwMode="auto">
          <a:xfrm>
            <a:off x="0" y="974725"/>
            <a:ext cx="9144000" cy="5619750"/>
          </a:xfrm>
          <a:prstGeom prst="rect">
            <a:avLst/>
          </a:prstGeom>
          <a:noFill/>
          <a:ln w="12700">
            <a:noFill/>
            <a:miter lim="800000"/>
            <a:headEnd/>
            <a:tailEnd/>
          </a:ln>
        </p:spPr>
        <p:txBody>
          <a:bodyPr lIns="90488" tIns="44450" rIns="90488" bIns="44450"/>
          <a:lstStyle/>
          <a:p>
            <a:pPr marL="174625" indent="-174625">
              <a:buClr>
                <a:schemeClr val="folHlink"/>
              </a:buClr>
              <a:buSzPct val="135000"/>
              <a:buFontTx/>
              <a:buChar char="•"/>
              <a:defRPr/>
            </a:pPr>
            <a:r>
              <a:rPr lang="en-US" sz="2800" dirty="0" smtClean="0">
                <a:solidFill>
                  <a:schemeClr val="bg1"/>
                </a:solidFill>
                <a:latin typeface="Arial Narrow" pitchFamily="34" charset="0"/>
                <a:ea typeface="Osaka" charset="-128"/>
                <a:cs typeface="Arial" pitchFamily="34" charset="0"/>
              </a:rPr>
              <a:t>Oct 2011</a:t>
            </a:r>
            <a:endParaRPr lang="en-US" sz="2800" dirty="0">
              <a:solidFill>
                <a:schemeClr val="bg1"/>
              </a:solidFill>
              <a:latin typeface="Arial Narrow" pitchFamily="34" charset="0"/>
              <a:ea typeface="Osaka" charset="-128"/>
              <a:cs typeface="Arial" pitchFamily="34" charset="0"/>
            </a:endParaRPr>
          </a:p>
        </p:txBody>
      </p:sp>
      <p:sp>
        <p:nvSpPr>
          <p:cNvPr id="5" name="Title 1"/>
          <p:cNvSpPr>
            <a:spLocks noGrp="1"/>
          </p:cNvSpPr>
          <p:nvPr>
            <p:ph type="title"/>
          </p:nvPr>
        </p:nvSpPr>
        <p:spPr>
          <a:xfrm>
            <a:off x="0" y="0"/>
            <a:ext cx="9144000" cy="908050"/>
          </a:xfrm>
        </p:spPr>
        <p:txBody>
          <a:bodyPr/>
          <a:lstStyle/>
          <a:p>
            <a:r>
              <a:rPr lang="en-US" dirty="0"/>
              <a:t>NSLS II Construction</a:t>
            </a:r>
            <a:endParaRPr lang="en-US" sz="2800" dirty="0">
              <a:cs typeface="Osaka" charset="0"/>
            </a:endParaRPr>
          </a:p>
        </p:txBody>
      </p:sp>
    </p:spTree>
    <p:extLst>
      <p:ext uri="{BB962C8B-B14F-4D97-AF65-F5344CB8AC3E}">
        <p14:creationId xmlns:p14="http://schemas.microsoft.com/office/powerpoint/2010/main" val="2773752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SLSII 20130724 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6054"/>
            <a:ext cx="9144000" cy="6098977"/>
          </a:xfrm>
          <a:prstGeom prst="rect">
            <a:avLst/>
          </a:prstGeom>
        </p:spPr>
      </p:pic>
      <p:sp>
        <p:nvSpPr>
          <p:cNvPr id="2" name="Rectangle 3"/>
          <p:cNvSpPr txBox="1">
            <a:spLocks noChangeArrowheads="1"/>
          </p:cNvSpPr>
          <p:nvPr/>
        </p:nvSpPr>
        <p:spPr bwMode="auto">
          <a:xfrm>
            <a:off x="0" y="943937"/>
            <a:ext cx="9144000" cy="5619750"/>
          </a:xfrm>
          <a:prstGeom prst="rect">
            <a:avLst/>
          </a:prstGeom>
          <a:noFill/>
          <a:ln w="12700">
            <a:noFill/>
            <a:miter lim="800000"/>
            <a:headEnd/>
            <a:tailEnd/>
          </a:ln>
        </p:spPr>
        <p:txBody>
          <a:bodyPr lIns="90488" tIns="44450" rIns="90488" bIns="44450"/>
          <a:lstStyle/>
          <a:p>
            <a:pPr marL="174625" indent="-174625">
              <a:buClr>
                <a:schemeClr val="folHlink"/>
              </a:buClr>
              <a:buSzPct val="135000"/>
              <a:buFontTx/>
              <a:buChar char="•"/>
              <a:defRPr/>
            </a:pPr>
            <a:r>
              <a:rPr lang="en-US" sz="2800" dirty="0" smtClean="0">
                <a:solidFill>
                  <a:schemeClr val="bg1"/>
                </a:solidFill>
                <a:latin typeface="Arial Narrow" pitchFamily="34" charset="0"/>
                <a:ea typeface="Osaka" charset="-128"/>
                <a:cs typeface="Arial" pitchFamily="34" charset="0"/>
              </a:rPr>
              <a:t>Jul 2013</a:t>
            </a:r>
            <a:endParaRPr lang="en-US" sz="2800" dirty="0">
              <a:solidFill>
                <a:schemeClr val="bg1"/>
              </a:solidFill>
              <a:latin typeface="Arial Narrow" pitchFamily="34" charset="0"/>
              <a:ea typeface="Osaka" charset="-128"/>
              <a:cs typeface="Arial" pitchFamily="34" charset="0"/>
            </a:endParaRPr>
          </a:p>
        </p:txBody>
      </p:sp>
      <p:sp>
        <p:nvSpPr>
          <p:cNvPr id="8" name="Line Callout 2 7"/>
          <p:cNvSpPr/>
          <p:nvPr/>
        </p:nvSpPr>
        <p:spPr bwMode="auto">
          <a:xfrm>
            <a:off x="6794508" y="4066409"/>
            <a:ext cx="1023936" cy="343684"/>
          </a:xfrm>
          <a:prstGeom prst="borderCallout2">
            <a:avLst/>
          </a:prstGeom>
          <a:solidFill>
            <a:srgbClr val="CCFFCC"/>
          </a:solidFill>
          <a:ln w="12700" cap="flat" cmpd="sng" algn="ctr">
            <a:solidFill>
              <a:srgbClr val="FF0000"/>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spAutoFit/>
          </a:bodyPr>
          <a:lstStyle/>
          <a:p>
            <a:pPr marL="0" marR="0" indent="0" algn="l"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err="1" smtClean="0">
                <a:ln>
                  <a:noFill/>
                </a:ln>
                <a:solidFill>
                  <a:schemeClr val="tx1"/>
                </a:solidFill>
                <a:effectLst/>
                <a:latin typeface="Arial Narrow" pitchFamily="34" charset="0"/>
                <a:ea typeface="Osaka" charset="-128"/>
              </a:rPr>
              <a:t>Linac</a:t>
            </a:r>
            <a:endParaRPr kumimoji="0" lang="en-US" sz="1800" b="0" i="0" u="none" strike="noStrike" cap="none" normalizeH="0" baseline="0" dirty="0" smtClean="0">
              <a:ln>
                <a:noFill/>
              </a:ln>
              <a:solidFill>
                <a:schemeClr val="tx1"/>
              </a:solidFill>
              <a:effectLst/>
              <a:latin typeface="Arial Narrow" pitchFamily="34" charset="0"/>
              <a:ea typeface="Osaka" charset="-128"/>
            </a:endParaRPr>
          </a:p>
        </p:txBody>
      </p:sp>
      <p:sp>
        <p:nvSpPr>
          <p:cNvPr id="9" name="Line Callout 2 8"/>
          <p:cNvSpPr/>
          <p:nvPr/>
        </p:nvSpPr>
        <p:spPr bwMode="auto">
          <a:xfrm>
            <a:off x="6788159" y="3655243"/>
            <a:ext cx="1023936" cy="343684"/>
          </a:xfrm>
          <a:prstGeom prst="borderCallout2">
            <a:avLst>
              <a:gd name="adj1" fmla="val 18750"/>
              <a:gd name="adj2" fmla="val -8333"/>
              <a:gd name="adj3" fmla="val 18750"/>
              <a:gd name="adj4" fmla="val -16667"/>
              <a:gd name="adj5" fmla="val 151762"/>
              <a:gd name="adj6" fmla="val -54419"/>
            </a:avLst>
          </a:prstGeom>
          <a:solidFill>
            <a:srgbClr val="CCFFCC"/>
          </a:solidFill>
          <a:ln w="12700" cap="flat" cmpd="sng" algn="ctr">
            <a:solidFill>
              <a:srgbClr val="FF0000"/>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spAutoFit/>
          </a:bodyPr>
          <a:lstStyle/>
          <a:p>
            <a:pPr marL="0" marR="0" indent="0" algn="l"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tx1"/>
                </a:solidFill>
                <a:effectLst/>
                <a:latin typeface="Arial Narrow" pitchFamily="34" charset="0"/>
                <a:ea typeface="Osaka" charset="-128"/>
              </a:rPr>
              <a:t>Booster</a:t>
            </a:r>
          </a:p>
        </p:txBody>
      </p:sp>
      <p:sp>
        <p:nvSpPr>
          <p:cNvPr id="10" name="Line Callout 2 9"/>
          <p:cNvSpPr/>
          <p:nvPr/>
        </p:nvSpPr>
        <p:spPr bwMode="auto">
          <a:xfrm>
            <a:off x="6565908" y="3242490"/>
            <a:ext cx="1466842" cy="343684"/>
          </a:xfrm>
          <a:prstGeom prst="borderCallout2">
            <a:avLst>
              <a:gd name="adj1" fmla="val 18750"/>
              <a:gd name="adj2" fmla="val -8333"/>
              <a:gd name="adj3" fmla="val 18750"/>
              <a:gd name="adj4" fmla="val -16667"/>
              <a:gd name="adj5" fmla="val 156381"/>
              <a:gd name="adj6" fmla="val -48832"/>
            </a:avLst>
          </a:prstGeom>
          <a:solidFill>
            <a:srgbClr val="CCFFCC"/>
          </a:solidFill>
          <a:ln w="12700" cap="flat" cmpd="sng" algn="ctr">
            <a:solidFill>
              <a:srgbClr val="FF0000"/>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spAutoFit/>
          </a:bodyPr>
          <a:lstStyle/>
          <a:p>
            <a:pPr marL="0" marR="0" indent="0" algn="l"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tx1"/>
                </a:solidFill>
                <a:effectLst/>
                <a:latin typeface="Arial Narrow" pitchFamily="34" charset="0"/>
                <a:ea typeface="Osaka" charset="-128"/>
              </a:rPr>
              <a:t>Storage Ring</a:t>
            </a:r>
          </a:p>
        </p:txBody>
      </p:sp>
      <p:sp>
        <p:nvSpPr>
          <p:cNvPr id="11" name="Line Callout 2 10"/>
          <p:cNvSpPr/>
          <p:nvPr/>
        </p:nvSpPr>
        <p:spPr bwMode="auto">
          <a:xfrm>
            <a:off x="5638808" y="1648640"/>
            <a:ext cx="1466842" cy="343684"/>
          </a:xfrm>
          <a:prstGeom prst="borderCallout2">
            <a:avLst>
              <a:gd name="adj1" fmla="val 18750"/>
              <a:gd name="adj2" fmla="val -8333"/>
              <a:gd name="adj3" fmla="val 18750"/>
              <a:gd name="adj4" fmla="val -16667"/>
              <a:gd name="adj5" fmla="val 431216"/>
              <a:gd name="adj6" fmla="val -76430"/>
            </a:avLst>
          </a:prstGeom>
          <a:solidFill>
            <a:srgbClr val="CCFFCC"/>
          </a:solidFill>
          <a:ln w="12700" cap="flat" cmpd="sng" algn="ctr">
            <a:solidFill>
              <a:srgbClr val="FF0000"/>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spAutoFit/>
          </a:bodyPr>
          <a:lstStyle/>
          <a:p>
            <a:pPr marL="0" marR="0" indent="0" algn="l"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tx1"/>
                </a:solidFill>
                <a:effectLst/>
                <a:latin typeface="Arial Narrow" pitchFamily="34" charset="0"/>
                <a:ea typeface="Osaka" charset="-128"/>
              </a:rPr>
              <a:t>Control Room</a:t>
            </a:r>
          </a:p>
        </p:txBody>
      </p:sp>
      <p:sp>
        <p:nvSpPr>
          <p:cNvPr id="13" name="Line Callout 2 12"/>
          <p:cNvSpPr/>
          <p:nvPr/>
        </p:nvSpPr>
        <p:spPr bwMode="auto">
          <a:xfrm>
            <a:off x="344801" y="3420099"/>
            <a:ext cx="1637090" cy="343684"/>
          </a:xfrm>
          <a:prstGeom prst="borderCallout2">
            <a:avLst>
              <a:gd name="adj1" fmla="val 59694"/>
              <a:gd name="adj2" fmla="val 99745"/>
              <a:gd name="adj3" fmla="val 179074"/>
              <a:gd name="adj4" fmla="val 116130"/>
              <a:gd name="adj5" fmla="val 318793"/>
              <a:gd name="adj6" fmla="val 102521"/>
            </a:avLst>
          </a:prstGeom>
          <a:solidFill>
            <a:srgbClr val="CCFFCC"/>
          </a:solidFill>
          <a:ln w="12700" cap="flat" cmpd="sng" algn="ctr">
            <a:solidFill>
              <a:srgbClr val="FF0000"/>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spAutoFit/>
          </a:bodyPr>
          <a:lstStyle/>
          <a:p>
            <a:pPr marL="0" marR="0" indent="0" algn="l" defTabSz="914400" rtl="0" eaLnBrk="0" fontAlgn="base" latinLnBrk="0" hangingPunct="0">
              <a:lnSpc>
                <a:spcPct val="90000"/>
              </a:lnSpc>
              <a:spcBef>
                <a:spcPct val="50000"/>
              </a:spcBef>
              <a:spcAft>
                <a:spcPct val="0"/>
              </a:spcAft>
              <a:buClr>
                <a:schemeClr val="folHlink"/>
              </a:buClr>
              <a:buSzPct val="135000"/>
              <a:buFontTx/>
              <a:buNone/>
              <a:tabLst/>
            </a:pPr>
            <a:r>
              <a:rPr kumimoji="0" lang="en-US" sz="1800" b="0" i="0" u="none" strike="noStrike" cap="none" normalizeH="0" baseline="0" dirty="0" smtClean="0">
                <a:ln>
                  <a:noFill/>
                </a:ln>
                <a:solidFill>
                  <a:schemeClr val="tx1"/>
                </a:solidFill>
                <a:effectLst/>
                <a:latin typeface="Arial Narrow" pitchFamily="34" charset="0"/>
                <a:ea typeface="Osaka" charset="-128"/>
              </a:rPr>
              <a:t>Controls Group</a:t>
            </a:r>
          </a:p>
        </p:txBody>
      </p:sp>
      <p:cxnSp>
        <p:nvCxnSpPr>
          <p:cNvPr id="15" name="Straight Arrow Connector 14"/>
          <p:cNvCxnSpPr>
            <a:stCxn id="13" idx="0"/>
          </p:cNvCxnSpPr>
          <p:nvPr/>
        </p:nvCxnSpPr>
        <p:spPr bwMode="auto">
          <a:xfrm flipV="1">
            <a:off x="1981891" y="3050407"/>
            <a:ext cx="2320234" cy="541534"/>
          </a:xfrm>
          <a:prstGeom prst="straightConnector1">
            <a:avLst/>
          </a:prstGeom>
          <a:noFill/>
          <a:ln w="12700" cap="flat" cmpd="sng" algn="ctr">
            <a:solidFill>
              <a:srgbClr val="FF0000"/>
            </a:solidFill>
            <a:prstDash val="solid"/>
            <a:round/>
            <a:headEnd type="none"/>
            <a:tailEnd type="none"/>
          </a:ln>
          <a:effectLst/>
        </p:spPr>
      </p:cxnSp>
      <p:cxnSp>
        <p:nvCxnSpPr>
          <p:cNvPr id="17" name="Straight Arrow Connector 16"/>
          <p:cNvCxnSpPr>
            <a:stCxn id="13" idx="0"/>
          </p:cNvCxnSpPr>
          <p:nvPr/>
        </p:nvCxnSpPr>
        <p:spPr bwMode="auto">
          <a:xfrm>
            <a:off x="1981891" y="3591941"/>
            <a:ext cx="2209109" cy="1704778"/>
          </a:xfrm>
          <a:prstGeom prst="straightConnector1">
            <a:avLst/>
          </a:prstGeom>
          <a:noFill/>
          <a:ln w="12700" cap="flat" cmpd="sng" algn="ctr">
            <a:solidFill>
              <a:srgbClr val="FF0000"/>
            </a:solidFill>
            <a:prstDash val="solid"/>
            <a:round/>
            <a:headEnd type="none"/>
            <a:tailEnd type="none"/>
          </a:ln>
          <a:effectLst/>
        </p:spPr>
      </p:cxnSp>
      <p:sp>
        <p:nvSpPr>
          <p:cNvPr id="12" name="Title 1"/>
          <p:cNvSpPr>
            <a:spLocks noGrp="1"/>
          </p:cNvSpPr>
          <p:nvPr>
            <p:ph type="title"/>
          </p:nvPr>
        </p:nvSpPr>
        <p:spPr>
          <a:xfrm>
            <a:off x="0" y="0"/>
            <a:ext cx="9144000" cy="908050"/>
          </a:xfrm>
        </p:spPr>
        <p:txBody>
          <a:bodyPr/>
          <a:lstStyle/>
          <a:p>
            <a:r>
              <a:rPr lang="en-US" dirty="0"/>
              <a:t>NSLS II Construction</a:t>
            </a:r>
            <a:endParaRPr lang="en-US" sz="2800" dirty="0">
              <a:cs typeface="Osaka" charset="0"/>
            </a:endParaRPr>
          </a:p>
        </p:txBody>
      </p:sp>
      <p:cxnSp>
        <p:nvCxnSpPr>
          <p:cNvPr id="14" name="Straight Arrow Connector 13"/>
          <p:cNvCxnSpPr/>
          <p:nvPr/>
        </p:nvCxnSpPr>
        <p:spPr bwMode="auto">
          <a:xfrm>
            <a:off x="1976696" y="3586739"/>
            <a:ext cx="1675805" cy="204977"/>
          </a:xfrm>
          <a:prstGeom prst="straightConnector1">
            <a:avLst/>
          </a:prstGeom>
          <a:noFill/>
          <a:ln w="12700" cap="flat" cmpd="sng" algn="ctr">
            <a:solidFill>
              <a:srgbClr val="FF0000"/>
            </a:solidFill>
            <a:prstDash val="solid"/>
            <a:round/>
            <a:headEnd type="none"/>
            <a:tailEnd type="none"/>
          </a:ln>
          <a:effectLst/>
        </p:spPr>
      </p:cxnSp>
    </p:spTree>
    <p:extLst>
      <p:ext uri="{BB962C8B-B14F-4D97-AF65-F5344CB8AC3E}">
        <p14:creationId xmlns:p14="http://schemas.microsoft.com/office/powerpoint/2010/main" val="9492315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29117" y="1004887"/>
            <a:ext cx="8854016" cy="5150379"/>
          </a:xfrm>
        </p:spPr>
        <p:txBody>
          <a:bodyPr>
            <a:normAutofit/>
          </a:bodyPr>
          <a:lstStyle/>
          <a:p>
            <a:r>
              <a:rPr lang="en-US" dirty="0" smtClean="0"/>
              <a:t>Overviewed NSLS II project</a:t>
            </a:r>
          </a:p>
          <a:p>
            <a:r>
              <a:rPr lang="en-US" dirty="0" smtClean="0"/>
              <a:t>Virtual accelerator provided solid support</a:t>
            </a:r>
          </a:p>
          <a:p>
            <a:r>
              <a:rPr lang="en-US" dirty="0" smtClean="0"/>
              <a:t>2 technologies for middle services</a:t>
            </a:r>
          </a:p>
          <a:p>
            <a:pPr lvl="1"/>
            <a:r>
              <a:rPr lang="en-US" dirty="0" smtClean="0"/>
              <a:t>V4 service, and </a:t>
            </a:r>
            <a:r>
              <a:rPr lang="en-US" dirty="0" err="1" smtClean="0"/>
              <a:t>RESTful</a:t>
            </a:r>
            <a:r>
              <a:rPr lang="en-US" dirty="0" smtClean="0"/>
              <a:t> web services</a:t>
            </a:r>
          </a:p>
          <a:p>
            <a:pPr lvl="1"/>
            <a:r>
              <a:rPr lang="en-US" dirty="0" smtClean="0"/>
              <a:t>Satisfy various requirement</a:t>
            </a:r>
          </a:p>
          <a:p>
            <a:pPr lvl="1"/>
            <a:r>
              <a:rPr lang="en-US" dirty="0" smtClean="0"/>
              <a:t>Play critical role during commissioning</a:t>
            </a:r>
          </a:p>
          <a:p>
            <a:r>
              <a:rPr lang="en-US" dirty="0" smtClean="0"/>
              <a:t>Support beam commissioning well</a:t>
            </a:r>
          </a:p>
          <a:p>
            <a:pPr lvl="1"/>
            <a:r>
              <a:rPr lang="en-US" dirty="0" smtClean="0"/>
              <a:t>Beam to 3GeV on 2013-12-31</a:t>
            </a:r>
            <a:endParaRPr lang="en-US" dirty="0"/>
          </a:p>
        </p:txBody>
      </p:sp>
    </p:spTree>
    <p:extLst>
      <p:ext uri="{BB962C8B-B14F-4D97-AF65-F5344CB8AC3E}">
        <p14:creationId xmlns:p14="http://schemas.microsoft.com/office/powerpoint/2010/main" val="3833674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Virtual Accelerator</a:t>
            </a:r>
          </a:p>
        </p:txBody>
      </p:sp>
      <p:sp>
        <p:nvSpPr>
          <p:cNvPr id="3" name="Content Placeholder 2"/>
          <p:cNvSpPr>
            <a:spLocks noGrp="1"/>
          </p:cNvSpPr>
          <p:nvPr>
            <p:ph idx="1"/>
          </p:nvPr>
        </p:nvSpPr>
        <p:spPr>
          <a:xfrm>
            <a:off x="127216" y="1041431"/>
            <a:ext cx="8898169" cy="1029082"/>
          </a:xfrm>
        </p:spPr>
        <p:txBody>
          <a:bodyPr/>
          <a:lstStyle/>
          <a:p>
            <a:endParaRPr lang="en-US" dirty="0"/>
          </a:p>
        </p:txBody>
      </p:sp>
      <p:cxnSp>
        <p:nvCxnSpPr>
          <p:cNvPr id="8" name="Straight Connector 7"/>
          <p:cNvCxnSpPr>
            <a:cxnSpLocks noChangeShapeType="1"/>
          </p:cNvCxnSpPr>
          <p:nvPr/>
        </p:nvCxnSpPr>
        <p:spPr bwMode="auto">
          <a:xfrm flipH="1">
            <a:off x="7493000" y="5116627"/>
            <a:ext cx="0" cy="274637"/>
          </a:xfrm>
          <a:prstGeom prst="line">
            <a:avLst/>
          </a:prstGeom>
          <a:noFill/>
          <a:ln w="28575">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401638" y="5097577"/>
            <a:ext cx="8077200" cy="25400"/>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8" name="TextBox 39"/>
          <p:cNvSpPr txBox="1">
            <a:spLocks noChangeArrowheads="1"/>
          </p:cNvSpPr>
          <p:nvPr/>
        </p:nvSpPr>
        <p:spPr bwMode="auto">
          <a:xfrm>
            <a:off x="312738" y="5097577"/>
            <a:ext cx="1466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a:solidFill>
                  <a:srgbClr val="000000"/>
                </a:solidFill>
              </a:rPr>
              <a:t>Distributed Front-Ends</a:t>
            </a:r>
          </a:p>
        </p:txBody>
      </p:sp>
      <p:sp>
        <p:nvSpPr>
          <p:cNvPr id="36" name="Rectangle 129"/>
          <p:cNvSpPr>
            <a:spLocks noChangeArrowheads="1"/>
          </p:cNvSpPr>
          <p:nvPr/>
        </p:nvSpPr>
        <p:spPr bwMode="auto">
          <a:xfrm>
            <a:off x="6808788" y="5354752"/>
            <a:ext cx="1454150" cy="557212"/>
          </a:xfrm>
          <a:prstGeom prst="rect">
            <a:avLst/>
          </a:prstGeom>
          <a:solidFill>
            <a:srgbClr val="3366CC"/>
          </a:solidFill>
          <a:ln>
            <a:noFill/>
          </a:ln>
          <a:extLst/>
        </p:spPr>
        <p:txBody>
          <a:bodyPr/>
          <a:lstStyle/>
          <a:p>
            <a:pPr algn="ctr" defTabSz="457200" eaLnBrk="1" fontAlgn="auto" hangingPunct="1">
              <a:spcBef>
                <a:spcPts val="0"/>
              </a:spcBef>
              <a:spcAft>
                <a:spcPts val="0"/>
              </a:spcAft>
              <a:defRPr/>
            </a:pPr>
            <a:r>
              <a:rPr lang="en-US" sz="1400" dirty="0">
                <a:solidFill>
                  <a:srgbClr val="D9D9D9"/>
                </a:solidFill>
                <a:latin typeface="Calibri"/>
                <a:ea typeface="+mn-ea"/>
                <a:cs typeface="+mn-cs"/>
              </a:rPr>
              <a:t>CAS</a:t>
            </a:r>
            <a:br>
              <a:rPr lang="en-US" sz="1400" dirty="0">
                <a:solidFill>
                  <a:srgbClr val="D9D9D9"/>
                </a:solidFill>
                <a:latin typeface="Calibri"/>
                <a:ea typeface="+mn-ea"/>
                <a:cs typeface="+mn-cs"/>
              </a:rPr>
            </a:br>
            <a:endParaRPr lang="en-US" sz="400" dirty="0">
              <a:solidFill>
                <a:srgbClr val="D9D9D9"/>
              </a:solidFill>
              <a:latin typeface="Calibri"/>
              <a:ea typeface="+mn-ea"/>
              <a:cs typeface="+mn-cs"/>
            </a:endParaRPr>
          </a:p>
          <a:p>
            <a:pPr algn="ctr" defTabSz="457200" eaLnBrk="1" fontAlgn="auto" hangingPunct="1">
              <a:spcBef>
                <a:spcPts val="0"/>
              </a:spcBef>
              <a:spcAft>
                <a:spcPts val="0"/>
              </a:spcAft>
              <a:defRPr/>
            </a:pPr>
            <a:r>
              <a:rPr lang="en-US" sz="1400" dirty="0">
                <a:solidFill>
                  <a:srgbClr val="D9D9D9"/>
                </a:solidFill>
                <a:latin typeface="Calibri"/>
                <a:ea typeface="+mn-ea"/>
                <a:cs typeface="+mn-cs"/>
              </a:rPr>
              <a:t>JMS Service</a:t>
            </a:r>
          </a:p>
        </p:txBody>
      </p:sp>
      <p:cxnSp>
        <p:nvCxnSpPr>
          <p:cNvPr id="37" name="Straight Connector 36"/>
          <p:cNvCxnSpPr>
            <a:cxnSpLocks noChangeShapeType="1"/>
            <a:stCxn id="36" idx="1"/>
            <a:endCxn id="36" idx="3"/>
          </p:cNvCxnSpPr>
          <p:nvPr/>
        </p:nvCxnSpPr>
        <p:spPr bwMode="auto">
          <a:xfrm>
            <a:off x="6808788" y="5632564"/>
            <a:ext cx="1454150" cy="0"/>
          </a:xfrm>
          <a:prstGeom prst="line">
            <a:avLst/>
          </a:prstGeom>
          <a:noFill/>
          <a:ln w="28575">
            <a:solidFill>
              <a:srgbClr val="3366FF"/>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38" name="Rectangle 132"/>
          <p:cNvSpPr>
            <a:spLocks noChangeArrowheads="1"/>
          </p:cNvSpPr>
          <p:nvPr/>
        </p:nvSpPr>
        <p:spPr bwMode="auto">
          <a:xfrm>
            <a:off x="6808788" y="5908789"/>
            <a:ext cx="1457325" cy="209550"/>
          </a:xfrm>
          <a:prstGeom prst="rect">
            <a:avLst/>
          </a:prstGeom>
          <a:solidFill>
            <a:srgbClr val="660066"/>
          </a:solidFill>
          <a:ln>
            <a:noFill/>
          </a:ln>
          <a:extLst/>
        </p:spPr>
        <p:txBody>
          <a:bodyPr/>
          <a:lstStyle/>
          <a:p>
            <a:pPr algn="ctr" defTabSz="457200" eaLnBrk="1" fontAlgn="auto" hangingPunct="1">
              <a:spcBef>
                <a:spcPts val="0"/>
              </a:spcBef>
              <a:spcAft>
                <a:spcPts val="0"/>
              </a:spcAft>
              <a:defRPr/>
            </a:pPr>
            <a:r>
              <a:rPr lang="en-US" sz="1000" dirty="0">
                <a:solidFill>
                  <a:srgbClr val="D9D9D9"/>
                </a:solidFill>
                <a:latin typeface="Calibri"/>
                <a:ea typeface="+mn-ea"/>
                <a:cs typeface="+mn-cs"/>
              </a:rPr>
              <a:t>Tracy-III Simulation</a:t>
            </a:r>
          </a:p>
        </p:txBody>
      </p:sp>
      <p:cxnSp>
        <p:nvCxnSpPr>
          <p:cNvPr id="15" name="Straight Connector 14"/>
          <p:cNvCxnSpPr>
            <a:cxnSpLocks noChangeShapeType="1"/>
          </p:cNvCxnSpPr>
          <p:nvPr/>
        </p:nvCxnSpPr>
        <p:spPr bwMode="auto">
          <a:xfrm>
            <a:off x="695325" y="2492489"/>
            <a:ext cx="19050" cy="2605088"/>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7" name="TextBox 28"/>
          <p:cNvSpPr txBox="1">
            <a:spLocks noChangeArrowheads="1"/>
          </p:cNvSpPr>
          <p:nvPr/>
        </p:nvSpPr>
        <p:spPr bwMode="auto">
          <a:xfrm>
            <a:off x="360363" y="2249601"/>
            <a:ext cx="673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eaLnBrk="1" hangingPunct="1"/>
            <a:r>
              <a:rPr lang="en-US" sz="1000">
                <a:solidFill>
                  <a:srgbClr val="000000"/>
                </a:solidFill>
              </a:rPr>
              <a:t>Ethernet</a:t>
            </a:r>
          </a:p>
        </p:txBody>
      </p:sp>
      <p:cxnSp>
        <p:nvCxnSpPr>
          <p:cNvPr id="19" name="Straight Connector 18"/>
          <p:cNvCxnSpPr>
            <a:cxnSpLocks noChangeShapeType="1"/>
          </p:cNvCxnSpPr>
          <p:nvPr/>
        </p:nvCxnSpPr>
        <p:spPr bwMode="auto">
          <a:xfrm>
            <a:off x="433388" y="2498839"/>
            <a:ext cx="8077200" cy="23813"/>
          </a:xfrm>
          <a:prstGeom prst="line">
            <a:avLst/>
          </a:prstGeom>
          <a:noFill/>
          <a:ln w="38100">
            <a:solidFill>
              <a:srgbClr val="CC0000"/>
            </a:solidFill>
            <a:round/>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8962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Accelerator</a:t>
            </a:r>
            <a:endParaRPr lang="en-US" dirty="0"/>
          </a:p>
        </p:txBody>
      </p:sp>
      <p:sp>
        <p:nvSpPr>
          <p:cNvPr id="3" name="Content Placeholder 2"/>
          <p:cNvSpPr>
            <a:spLocks noGrp="1"/>
          </p:cNvSpPr>
          <p:nvPr>
            <p:ph idx="1"/>
          </p:nvPr>
        </p:nvSpPr>
        <p:spPr/>
        <p:txBody>
          <a:bodyPr>
            <a:normAutofit/>
          </a:bodyPr>
          <a:lstStyle/>
          <a:p>
            <a:r>
              <a:rPr lang="en-US" dirty="0"/>
              <a:t>An integrated accelerator simulation code</a:t>
            </a:r>
          </a:p>
          <a:p>
            <a:pPr lvl="1"/>
            <a:r>
              <a:rPr lang="en-US" dirty="0"/>
              <a:t>Provide </a:t>
            </a:r>
            <a:r>
              <a:rPr lang="en-US" dirty="0" smtClean="0"/>
              <a:t>real time accelerator </a:t>
            </a:r>
            <a:r>
              <a:rPr lang="en-US" dirty="0"/>
              <a:t>simulation </a:t>
            </a:r>
            <a:r>
              <a:rPr lang="en-US" dirty="0" smtClean="0"/>
              <a:t>results</a:t>
            </a:r>
            <a:endParaRPr lang="en-US" dirty="0"/>
          </a:p>
          <a:p>
            <a:r>
              <a:rPr lang="en-US" dirty="0" smtClean="0"/>
              <a:t>A standalone EPICS V3 IOC</a:t>
            </a:r>
          </a:p>
          <a:p>
            <a:r>
              <a:rPr lang="en-US" dirty="0" smtClean="0"/>
              <a:t>Virtual accelerator at NSLS II</a:t>
            </a:r>
          </a:p>
          <a:p>
            <a:pPr lvl="1"/>
            <a:r>
              <a:rPr lang="en-US" dirty="0" smtClean="0"/>
              <a:t>Uses Tracy-3 as simulation backend</a:t>
            </a:r>
          </a:p>
          <a:p>
            <a:pPr lvl="1"/>
            <a:r>
              <a:rPr lang="en-US" dirty="0" smtClean="0"/>
              <a:t>Provide realistic accelerator beam behavior</a:t>
            </a:r>
          </a:p>
          <a:p>
            <a:pPr lvl="2"/>
            <a:r>
              <a:rPr lang="en-US" dirty="0" smtClean="0"/>
              <a:t>Integrate </a:t>
            </a:r>
            <a:r>
              <a:rPr lang="en-US" dirty="0"/>
              <a:t>realistic </a:t>
            </a:r>
            <a:r>
              <a:rPr lang="en-US" dirty="0" smtClean="0"/>
              <a:t>lattice</a:t>
            </a:r>
          </a:p>
          <a:p>
            <a:pPr lvl="2"/>
            <a:r>
              <a:rPr lang="en-US" dirty="0" smtClean="0"/>
              <a:t>Integrate misalignment</a:t>
            </a:r>
          </a:p>
          <a:p>
            <a:pPr lvl="2"/>
            <a:r>
              <a:rPr lang="en-US" dirty="0" smtClean="0"/>
              <a:t>Emulated setting jitter for magnets</a:t>
            </a:r>
          </a:p>
        </p:txBody>
      </p:sp>
    </p:spTree>
    <p:extLst>
      <p:ext uri="{BB962C8B-B14F-4D97-AF65-F5344CB8AC3E}">
        <p14:creationId xmlns:p14="http://schemas.microsoft.com/office/powerpoint/2010/main" val="834225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Accelerator</a:t>
            </a:r>
            <a:endParaRPr lang="en-US" dirty="0"/>
          </a:p>
        </p:txBody>
      </p:sp>
      <p:sp>
        <p:nvSpPr>
          <p:cNvPr id="3" name="Content Placeholder 2"/>
          <p:cNvSpPr>
            <a:spLocks noGrp="1"/>
          </p:cNvSpPr>
          <p:nvPr>
            <p:ph idx="1"/>
          </p:nvPr>
        </p:nvSpPr>
        <p:spPr/>
        <p:txBody>
          <a:bodyPr/>
          <a:lstStyle/>
          <a:p>
            <a:r>
              <a:rPr lang="en-US" dirty="0" smtClean="0"/>
              <a:t>Main purpose</a:t>
            </a:r>
          </a:p>
          <a:p>
            <a:pPr lvl="1"/>
            <a:r>
              <a:rPr lang="en-GB" dirty="0" smtClean="0"/>
              <a:t>Support high level application development</a:t>
            </a:r>
          </a:p>
          <a:p>
            <a:pPr lvl="2"/>
            <a:r>
              <a:rPr lang="en-GB" dirty="0" smtClean="0"/>
              <a:t>Especially physics application development</a:t>
            </a:r>
          </a:p>
          <a:p>
            <a:pPr lvl="2"/>
            <a:r>
              <a:rPr lang="en-GB" dirty="0" smtClean="0"/>
              <a:t>All simulation results available via EPICS V3 PVs</a:t>
            </a:r>
          </a:p>
          <a:p>
            <a:pPr lvl="1"/>
            <a:r>
              <a:rPr lang="en-GB" dirty="0" smtClean="0"/>
              <a:t>Middle layer service development</a:t>
            </a:r>
          </a:p>
          <a:p>
            <a:pPr lvl="2"/>
            <a:r>
              <a:rPr lang="en-GB" dirty="0" smtClean="0"/>
              <a:t>Channel finder service</a:t>
            </a:r>
          </a:p>
          <a:p>
            <a:pPr lvl="2"/>
            <a:r>
              <a:rPr lang="en-GB" dirty="0" smtClean="0"/>
              <a:t>MASAR service</a:t>
            </a:r>
          </a:p>
          <a:p>
            <a:pPr lvl="2"/>
            <a:r>
              <a:rPr lang="en-GB" dirty="0" smtClean="0"/>
              <a:t>…</a:t>
            </a:r>
          </a:p>
          <a:p>
            <a:pPr lvl="1"/>
            <a:r>
              <a:rPr lang="en-GB" dirty="0" smtClean="0"/>
              <a:t>Other tool need EPICS V3 PVs</a:t>
            </a:r>
          </a:p>
        </p:txBody>
      </p:sp>
    </p:spTree>
    <p:extLst>
      <p:ext uri="{BB962C8B-B14F-4D97-AF65-F5344CB8AC3E}">
        <p14:creationId xmlns:p14="http://schemas.microsoft.com/office/powerpoint/2010/main" val="734501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249</TotalTime>
  <Words>3868</Words>
  <Application>Microsoft Macintosh PowerPoint</Application>
  <PresentationFormat>On-screen Show (4:3)</PresentationFormat>
  <Paragraphs>998</Paragraphs>
  <Slides>65</Slides>
  <Notes>17</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Office Theme</vt:lpstr>
      <vt:lpstr>Document</vt:lpstr>
      <vt:lpstr>Middle Layer Services at NSLS II  for Beam Commissioning and Operation</vt:lpstr>
      <vt:lpstr>Content</vt:lpstr>
      <vt:lpstr>NSLS II Overview</vt:lpstr>
      <vt:lpstr>NSLS II Overview</vt:lpstr>
      <vt:lpstr>NSLS II Controls Brief</vt:lpstr>
      <vt:lpstr>NSLS II Controls Brief</vt:lpstr>
      <vt:lpstr>Virtual Accelerator</vt:lpstr>
      <vt:lpstr>Virtual Accelerator</vt:lpstr>
      <vt:lpstr>Virtual Accelerator</vt:lpstr>
      <vt:lpstr>Virtual Accelerator</vt:lpstr>
      <vt:lpstr>Virtual Accelerator</vt:lpstr>
      <vt:lpstr>Virtual Accelerator</vt:lpstr>
      <vt:lpstr>Virtual Accelerator</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EPICS V4 based Middle Layer Service</vt:lpstr>
      <vt:lpstr>RESTful based Middle Layer Services</vt:lpstr>
      <vt:lpstr>RESTful based Middle Layer Services</vt:lpstr>
      <vt:lpstr>RESTful based Middle Layer Services</vt:lpstr>
      <vt:lpstr>RESTful based Middle Layer Services</vt:lpstr>
      <vt:lpstr>RESTful based Middle Layer Services</vt:lpstr>
      <vt:lpstr>PowerPoint Presentation</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RESTful based Middle Layer Services</vt:lpstr>
      <vt:lpstr>Middle Layer Services Integration</vt:lpstr>
      <vt:lpstr>Beam Commissioning</vt:lpstr>
      <vt:lpstr>Beam Commissioning</vt:lpstr>
      <vt:lpstr>Beam Commissioning</vt:lpstr>
      <vt:lpstr>Beam Commissioning</vt:lpstr>
      <vt:lpstr>Beam Commissioning</vt:lpstr>
      <vt:lpstr>Beam Commissioning</vt:lpstr>
      <vt:lpstr>NSLS II Construction</vt:lpstr>
      <vt:lpstr>NSLS II Construction</vt:lpstr>
      <vt:lpstr>NSLS II Construction</vt:lpstr>
      <vt:lpstr>NSLS II Construction</vt:lpstr>
      <vt:lpstr>Conclusion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Guobao Shen</dc:creator>
  <cp:lastModifiedBy>Guobao Shen</cp:lastModifiedBy>
  <cp:revision>372</cp:revision>
  <dcterms:created xsi:type="dcterms:W3CDTF">2014-01-22T01:38:21Z</dcterms:created>
  <dcterms:modified xsi:type="dcterms:W3CDTF">2014-02-04T23:49:54Z</dcterms:modified>
</cp:coreProperties>
</file>