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341" r:id="rId3"/>
    <p:sldId id="309" r:id="rId4"/>
    <p:sldId id="432" r:id="rId5"/>
    <p:sldId id="434" r:id="rId6"/>
    <p:sldId id="431" r:id="rId7"/>
    <p:sldId id="258" r:id="rId8"/>
    <p:sldId id="367" r:id="rId9"/>
    <p:sldId id="364" r:id="rId10"/>
    <p:sldId id="422" r:id="rId11"/>
    <p:sldId id="424" r:id="rId12"/>
    <p:sldId id="436" r:id="rId13"/>
    <p:sldId id="352" r:id="rId14"/>
    <p:sldId id="322" r:id="rId15"/>
    <p:sldId id="323" r:id="rId16"/>
    <p:sldId id="321" r:id="rId17"/>
    <p:sldId id="355" r:id="rId18"/>
    <p:sldId id="343" r:id="rId19"/>
    <p:sldId id="335" r:id="rId20"/>
    <p:sldId id="356" r:id="rId21"/>
    <p:sldId id="292" r:id="rId22"/>
    <p:sldId id="357" r:id="rId23"/>
    <p:sldId id="358" r:id="rId24"/>
    <p:sldId id="307" r:id="rId25"/>
    <p:sldId id="353" r:id="rId26"/>
    <p:sldId id="359" r:id="rId27"/>
    <p:sldId id="347" r:id="rId28"/>
    <p:sldId id="360" r:id="rId29"/>
    <p:sldId id="345" r:id="rId30"/>
    <p:sldId id="346" r:id="rId31"/>
    <p:sldId id="427" r:id="rId32"/>
    <p:sldId id="428" r:id="rId33"/>
    <p:sldId id="366" r:id="rId34"/>
    <p:sldId id="361" r:id="rId35"/>
    <p:sldId id="429" r:id="rId36"/>
    <p:sldId id="362" r:id="rId37"/>
    <p:sldId id="430" r:id="rId38"/>
    <p:sldId id="344" r:id="rId39"/>
    <p:sldId id="259" r:id="rId40"/>
    <p:sldId id="354" r:id="rId41"/>
    <p:sldId id="425" r:id="rId42"/>
    <p:sldId id="426" r:id="rId43"/>
    <p:sldId id="435" r:id="rId44"/>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40FF"/>
    <a:srgbClr val="00FDFF"/>
    <a:srgbClr val="D883FF"/>
    <a:srgbClr val="FF8AD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096"/>
    <p:restoredTop sz="95425"/>
  </p:normalViewPr>
  <p:slideViewPr>
    <p:cSldViewPr snapToGrid="0" snapToObjects="1">
      <p:cViewPr varScale="1">
        <p:scale>
          <a:sx n="174" d="100"/>
          <a:sy n="174" d="100"/>
        </p:scale>
        <p:origin x="1488"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CD6087-3789-7640-9D4A-D8E263C39C6C}" type="datetimeFigureOut">
              <a:rPr kumimoji="1" lang="ja-JP" altLang="en-US" smtClean="0"/>
              <a:t>2018/11/7</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CEA602-F182-E54E-841E-56A8A8E9207B}" type="slidenum">
              <a:rPr kumimoji="1" lang="ja-JP" altLang="en-US" smtClean="0"/>
              <a:t>‹#›</a:t>
            </a:fld>
            <a:endParaRPr kumimoji="1" lang="ja-JP" altLang="en-US"/>
          </a:p>
        </p:txBody>
      </p:sp>
    </p:spTree>
    <p:extLst>
      <p:ext uri="{BB962C8B-B14F-4D97-AF65-F5344CB8AC3E}">
        <p14:creationId xmlns:p14="http://schemas.microsoft.com/office/powerpoint/2010/main" val="11130854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76D9884-43B5-CA43-9ED1-F048B054C20A}" type="slidenum">
              <a:rPr lang="uk-UA"/>
              <a:t>2</a:t>
            </a:fld>
            <a:endParaRPr kumimoji="1" lang="uk-UA" altLang="ja-JP"/>
          </a:p>
        </p:txBody>
      </p:sp>
    </p:spTree>
    <p:extLst>
      <p:ext uri="{BB962C8B-B14F-4D97-AF65-F5344CB8AC3E}">
        <p14:creationId xmlns:p14="http://schemas.microsoft.com/office/powerpoint/2010/main" val="135788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A60510CB-B671-1841-954D-59DEF3EE06E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087FD48-299E-CB44-AB62-72EEB1579ED5}" type="slidenum">
              <a:rPr lang="en-GB" altLang="ja-JP"/>
              <a:pPr/>
              <a:t>13</a:t>
            </a:fld>
            <a:endParaRPr lang="en-GB" altLang="ja-JP"/>
          </a:p>
        </p:txBody>
      </p:sp>
      <p:sp>
        <p:nvSpPr>
          <p:cNvPr id="20482" name="Rectangle 2">
            <a:extLst>
              <a:ext uri="{FF2B5EF4-FFF2-40B4-BE49-F238E27FC236}">
                <a16:creationId xmlns:a16="http://schemas.microsoft.com/office/drawing/2014/main" id="{6DEA2B2A-F6BD-6A40-9973-6564687C7FC3}"/>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A215A465-564D-6345-95F5-40617D33EEFB}"/>
              </a:ext>
            </a:extLst>
          </p:cNvPr>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eaLnBrk="1" hangingPunct="1">
              <a:defRPr/>
            </a:pPr>
            <a:endParaRPr kumimoji="0" lang="en-US">
              <a:cs typeface="+mn-cs"/>
            </a:endParaRPr>
          </a:p>
        </p:txBody>
      </p:sp>
    </p:spTree>
    <p:extLst>
      <p:ext uri="{BB962C8B-B14F-4D97-AF65-F5344CB8AC3E}">
        <p14:creationId xmlns:p14="http://schemas.microsoft.com/office/powerpoint/2010/main" val="2980623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76D9884-43B5-CA43-9ED1-F048B054C20A}" type="slidenum">
              <a:t>17</a:t>
            </a:fld>
            <a:endParaRPr kumimoji="1" lang="ja-JP" altLang="en-US"/>
          </a:p>
        </p:txBody>
      </p:sp>
    </p:spTree>
    <p:extLst>
      <p:ext uri="{BB962C8B-B14F-4D97-AF65-F5344CB8AC3E}">
        <p14:creationId xmlns:p14="http://schemas.microsoft.com/office/powerpoint/2010/main" val="963919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76D9884-43B5-CA43-9ED1-F048B054C20A}" type="slidenum">
              <a:t>19</a:t>
            </a:fld>
            <a:endParaRPr kumimoji="1" lang="ja-JP" altLang="en-US"/>
          </a:p>
        </p:txBody>
      </p:sp>
    </p:spTree>
    <p:extLst>
      <p:ext uri="{BB962C8B-B14F-4D97-AF65-F5344CB8AC3E}">
        <p14:creationId xmlns:p14="http://schemas.microsoft.com/office/powerpoint/2010/main" val="889138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76D9884-43B5-CA43-9ED1-F048B054C20A}" type="slidenum">
              <a:t>21</a:t>
            </a:fld>
            <a:endParaRPr kumimoji="1" lang="ja-JP" altLang="en-US"/>
          </a:p>
        </p:txBody>
      </p:sp>
    </p:spTree>
    <p:extLst>
      <p:ext uri="{BB962C8B-B14F-4D97-AF65-F5344CB8AC3E}">
        <p14:creationId xmlns:p14="http://schemas.microsoft.com/office/powerpoint/2010/main" val="3725533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09058"/>
            <a:ext cx="7772400" cy="3088342"/>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4784912"/>
            <a:ext cx="6400800" cy="11713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マスター サブタイトルの書式設定</a:t>
            </a:r>
          </a:p>
        </p:txBody>
      </p:sp>
      <p:sp>
        <p:nvSpPr>
          <p:cNvPr id="4" name="日付プレースホルダー 3"/>
          <p:cNvSpPr>
            <a:spLocks noGrp="1"/>
          </p:cNvSpPr>
          <p:nvPr>
            <p:ph type="dt" sz="half" idx="10"/>
          </p:nvPr>
        </p:nvSpPr>
        <p:spPr/>
        <p:txBody>
          <a:bodyPr/>
          <a:lstStyle/>
          <a:p>
            <a:fld id="{5266D37D-0CE3-194E-B1D5-6F45821BBDF9}" type="datetime1">
              <a:t>2018/11/7</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POSIPOL workshop in LAL, Orsay (France) 2016/9/15,    "SuperKEKB positron source status" by Takuya Kamitani</a:t>
            </a:r>
            <a:endParaRPr kumimoji="1" lang="ja-JP" altLang="en-US"/>
          </a:p>
        </p:txBody>
      </p:sp>
      <p:sp>
        <p:nvSpPr>
          <p:cNvPr id="6" name="スライド番号プレースホルダー 5"/>
          <p:cNvSpPr>
            <a:spLocks noGrp="1"/>
          </p:cNvSpPr>
          <p:nvPr>
            <p:ph type="sldNum" sz="quarter" idx="12"/>
          </p:nvPr>
        </p:nvSpPr>
        <p:spPr/>
        <p:txBody>
          <a:bodyPr/>
          <a:lstStyle/>
          <a:p>
            <a:fld id="{A477A2B4-985F-9743-A71F-B8271216F56E}" type="slidenum">
              <a:rPr kumimoji="1" lang="ja-JP" altLang="en-US" smtClean="0"/>
              <a:t>‹#›</a:t>
            </a:fld>
            <a:endParaRPr kumimoji="1" lang="ja-JP" altLang="en-US"/>
          </a:p>
        </p:txBody>
      </p:sp>
    </p:spTree>
    <p:extLst>
      <p:ext uri="{BB962C8B-B14F-4D97-AF65-F5344CB8AC3E}">
        <p14:creationId xmlns:p14="http://schemas.microsoft.com/office/powerpoint/2010/main" val="4206449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C6C8F7A-9C7B-2C4A-971E-11A133CAD240}" type="datetime1">
              <a:t>2018/11/7</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POSIPOL workshop in LAL, Orsay (France) 2016/9/15,    "SuperKEKB positron source status" by Takuya Kamitani</a:t>
            </a:r>
            <a:endParaRPr kumimoji="1" lang="ja-JP" altLang="en-US"/>
          </a:p>
        </p:txBody>
      </p:sp>
      <p:sp>
        <p:nvSpPr>
          <p:cNvPr id="6" name="スライド番号プレースホルダー 5"/>
          <p:cNvSpPr>
            <a:spLocks noGrp="1"/>
          </p:cNvSpPr>
          <p:nvPr>
            <p:ph type="sldNum" sz="quarter" idx="12"/>
          </p:nvPr>
        </p:nvSpPr>
        <p:spPr/>
        <p:txBody>
          <a:bodyPr/>
          <a:lstStyle/>
          <a:p>
            <a:fld id="{A477A2B4-985F-9743-A71F-B8271216F56E}" type="slidenum">
              <a:rPr kumimoji="1" lang="ja-JP" altLang="en-US" smtClean="0"/>
              <a:t>‹#›</a:t>
            </a:fld>
            <a:endParaRPr kumimoji="1" lang="ja-JP" altLang="en-US"/>
          </a:p>
        </p:txBody>
      </p:sp>
    </p:spTree>
    <p:extLst>
      <p:ext uri="{BB962C8B-B14F-4D97-AF65-F5344CB8AC3E}">
        <p14:creationId xmlns:p14="http://schemas.microsoft.com/office/powerpoint/2010/main" val="2437019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3995D61-BF51-D044-ADB9-B70009DCF625}" type="datetime1">
              <a:t>2018/11/7</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POSIPOL workshop in LAL, Orsay (France) 2016/9/15,    "SuperKEKB positron source status" by Takuya Kamitani</a:t>
            </a:r>
            <a:endParaRPr kumimoji="1" lang="ja-JP" altLang="en-US"/>
          </a:p>
        </p:txBody>
      </p:sp>
      <p:sp>
        <p:nvSpPr>
          <p:cNvPr id="6" name="スライド番号プレースホルダー 5"/>
          <p:cNvSpPr>
            <a:spLocks noGrp="1"/>
          </p:cNvSpPr>
          <p:nvPr>
            <p:ph type="sldNum" sz="quarter" idx="12"/>
          </p:nvPr>
        </p:nvSpPr>
        <p:spPr/>
        <p:txBody>
          <a:bodyPr/>
          <a:lstStyle/>
          <a:p>
            <a:fld id="{A477A2B4-985F-9743-A71F-B8271216F56E}" type="slidenum">
              <a:rPr kumimoji="1" lang="ja-JP" altLang="en-US" smtClean="0"/>
              <a:t>‹#›</a:t>
            </a:fld>
            <a:endParaRPr kumimoji="1" lang="ja-JP" altLang="en-US"/>
          </a:p>
        </p:txBody>
      </p:sp>
    </p:spTree>
    <p:extLst>
      <p:ext uri="{BB962C8B-B14F-4D97-AF65-F5344CB8AC3E}">
        <p14:creationId xmlns:p14="http://schemas.microsoft.com/office/powerpoint/2010/main" val="806510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D12A61E-7F79-5D4D-97AF-50BBE472834B}" type="datetime1">
              <a:t>2018/11/7</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POSIPOL workshop in LAL, Orsay (France) 2016/9/15,    "SuperKEKB positron source status" by Takuya Kamitani</a:t>
            </a:r>
            <a:endParaRPr kumimoji="1" lang="ja-JP" altLang="en-US"/>
          </a:p>
        </p:txBody>
      </p:sp>
      <p:sp>
        <p:nvSpPr>
          <p:cNvPr id="6" name="スライド番号プレースホルダー 5"/>
          <p:cNvSpPr>
            <a:spLocks noGrp="1"/>
          </p:cNvSpPr>
          <p:nvPr>
            <p:ph type="sldNum" sz="quarter" idx="12"/>
          </p:nvPr>
        </p:nvSpPr>
        <p:spPr/>
        <p:txBody>
          <a:bodyPr/>
          <a:lstStyle/>
          <a:p>
            <a:fld id="{A477A2B4-985F-9743-A71F-B8271216F56E}" type="slidenum">
              <a:rPr kumimoji="1" lang="ja-JP" altLang="en-US" smtClean="0"/>
              <a:t>‹#›</a:t>
            </a:fld>
            <a:endParaRPr kumimoji="1" lang="ja-JP" altLang="en-US"/>
          </a:p>
        </p:txBody>
      </p:sp>
    </p:spTree>
    <p:extLst>
      <p:ext uri="{BB962C8B-B14F-4D97-AF65-F5344CB8AC3E}">
        <p14:creationId xmlns:p14="http://schemas.microsoft.com/office/powerpoint/2010/main" val="2212125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6C7C564-1865-544F-B945-CA54D8D96525}" type="datetime1">
              <a:t>2018/11/7</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POSIPOL workshop in LAL, Orsay (France) 2016/9/15,    "SuperKEKB positron source status" by Takuya Kamitani</a:t>
            </a:r>
            <a:endParaRPr kumimoji="1" lang="ja-JP" altLang="en-US"/>
          </a:p>
        </p:txBody>
      </p:sp>
      <p:sp>
        <p:nvSpPr>
          <p:cNvPr id="6" name="スライド番号プレースホルダー 5"/>
          <p:cNvSpPr>
            <a:spLocks noGrp="1"/>
          </p:cNvSpPr>
          <p:nvPr>
            <p:ph type="sldNum" sz="quarter" idx="12"/>
          </p:nvPr>
        </p:nvSpPr>
        <p:spPr/>
        <p:txBody>
          <a:bodyPr/>
          <a:lstStyle/>
          <a:p>
            <a:fld id="{A477A2B4-985F-9743-A71F-B8271216F56E}" type="slidenum">
              <a:rPr kumimoji="1" lang="ja-JP" altLang="en-US" smtClean="0"/>
              <a:t>‹#›</a:t>
            </a:fld>
            <a:endParaRPr kumimoji="1" lang="ja-JP" altLang="en-US"/>
          </a:p>
        </p:txBody>
      </p:sp>
    </p:spTree>
    <p:extLst>
      <p:ext uri="{BB962C8B-B14F-4D97-AF65-F5344CB8AC3E}">
        <p14:creationId xmlns:p14="http://schemas.microsoft.com/office/powerpoint/2010/main" val="3066770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8280F085-C0E1-D846-8B89-A4911B1CE6E3}" type="datetime1">
              <a:t>2018/11/7</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a:t>POSIPOL workshop in LAL, Orsay (France) 2016/9/15,    "SuperKEKB positron source status" by Takuya Kamitani</a:t>
            </a:r>
            <a:endParaRPr kumimoji="1" lang="ja-JP" altLang="en-US"/>
          </a:p>
        </p:txBody>
      </p:sp>
      <p:sp>
        <p:nvSpPr>
          <p:cNvPr id="7" name="スライド番号プレースホルダー 6"/>
          <p:cNvSpPr>
            <a:spLocks noGrp="1"/>
          </p:cNvSpPr>
          <p:nvPr>
            <p:ph type="sldNum" sz="quarter" idx="12"/>
          </p:nvPr>
        </p:nvSpPr>
        <p:spPr/>
        <p:txBody>
          <a:bodyPr/>
          <a:lstStyle/>
          <a:p>
            <a:fld id="{A477A2B4-985F-9743-A71F-B8271216F56E}" type="slidenum">
              <a:rPr kumimoji="1" lang="ja-JP" altLang="en-US" smtClean="0"/>
              <a:t>‹#›</a:t>
            </a:fld>
            <a:endParaRPr kumimoji="1" lang="ja-JP" altLang="en-US"/>
          </a:p>
        </p:txBody>
      </p:sp>
    </p:spTree>
    <p:extLst>
      <p:ext uri="{BB962C8B-B14F-4D97-AF65-F5344CB8AC3E}">
        <p14:creationId xmlns:p14="http://schemas.microsoft.com/office/powerpoint/2010/main" val="2471136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E0B68B0-B92D-254D-B742-FCAA01CB78AE}" type="datetime1">
              <a:t>2018/11/7</a:t>
            </a:fld>
            <a:endParaRPr kumimoji="1" lang="ja-JP" altLang="en-US"/>
          </a:p>
        </p:txBody>
      </p:sp>
      <p:sp>
        <p:nvSpPr>
          <p:cNvPr id="8" name="フッター プレースホルダー 7"/>
          <p:cNvSpPr>
            <a:spLocks noGrp="1"/>
          </p:cNvSpPr>
          <p:nvPr>
            <p:ph type="ftr" sz="quarter" idx="11"/>
          </p:nvPr>
        </p:nvSpPr>
        <p:spPr/>
        <p:txBody>
          <a:bodyPr/>
          <a:lstStyle/>
          <a:p>
            <a:r>
              <a:rPr kumimoji="1" lang="en-US" altLang="ja-JP"/>
              <a:t>POSIPOL workshop in LAL, Orsay (France) 2016/9/15,    "SuperKEKB positron source status" by Takuya Kamitani</a:t>
            </a:r>
            <a:endParaRPr kumimoji="1" lang="ja-JP" altLang="en-US"/>
          </a:p>
        </p:txBody>
      </p:sp>
      <p:sp>
        <p:nvSpPr>
          <p:cNvPr id="9" name="スライド番号プレースホルダー 8"/>
          <p:cNvSpPr>
            <a:spLocks noGrp="1"/>
          </p:cNvSpPr>
          <p:nvPr>
            <p:ph type="sldNum" sz="quarter" idx="12"/>
          </p:nvPr>
        </p:nvSpPr>
        <p:spPr/>
        <p:txBody>
          <a:bodyPr/>
          <a:lstStyle/>
          <a:p>
            <a:fld id="{A477A2B4-985F-9743-A71F-B8271216F56E}" type="slidenum">
              <a:rPr kumimoji="1" lang="ja-JP" altLang="en-US" smtClean="0"/>
              <a:t>‹#›</a:t>
            </a:fld>
            <a:endParaRPr kumimoji="1" lang="ja-JP" altLang="en-US"/>
          </a:p>
        </p:txBody>
      </p:sp>
    </p:spTree>
    <p:extLst>
      <p:ext uri="{BB962C8B-B14F-4D97-AF65-F5344CB8AC3E}">
        <p14:creationId xmlns:p14="http://schemas.microsoft.com/office/powerpoint/2010/main" val="1542729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A2814F5D-ACB0-8544-8384-F8C874B87A9E}" type="datetime1">
              <a:t>2018/11/7</a:t>
            </a:fld>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a:t>POSIPOL workshop in LAL, Orsay (France) 2016/9/15,    "SuperKEKB positron source status" by Takuya Kamitani</a:t>
            </a:r>
            <a:endParaRPr kumimoji="1" lang="ja-JP" altLang="en-US"/>
          </a:p>
        </p:txBody>
      </p:sp>
      <p:sp>
        <p:nvSpPr>
          <p:cNvPr id="5" name="スライド番号プレースホルダー 4"/>
          <p:cNvSpPr>
            <a:spLocks noGrp="1"/>
          </p:cNvSpPr>
          <p:nvPr>
            <p:ph type="sldNum" sz="quarter" idx="12"/>
          </p:nvPr>
        </p:nvSpPr>
        <p:spPr/>
        <p:txBody>
          <a:bodyPr/>
          <a:lstStyle/>
          <a:p>
            <a:fld id="{A477A2B4-985F-9743-A71F-B8271216F56E}" type="slidenum">
              <a:rPr kumimoji="1" lang="ja-JP" altLang="en-US" smtClean="0"/>
              <a:t>‹#›</a:t>
            </a:fld>
            <a:endParaRPr kumimoji="1" lang="ja-JP" altLang="en-US"/>
          </a:p>
        </p:txBody>
      </p:sp>
    </p:spTree>
    <p:extLst>
      <p:ext uri="{BB962C8B-B14F-4D97-AF65-F5344CB8AC3E}">
        <p14:creationId xmlns:p14="http://schemas.microsoft.com/office/powerpoint/2010/main" val="1760139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94A3621-0F54-2A48-B84B-37EE36C12949}" type="datetime1">
              <a:t>2018/11/7</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a:t>POSIPOL workshop in LAL, Orsay (France) 2016/9/15,    "SuperKEKB positron source status" by Takuya Kamitani</a:t>
            </a:r>
            <a:endParaRPr kumimoji="1" lang="ja-JP" altLang="en-US"/>
          </a:p>
        </p:txBody>
      </p:sp>
      <p:sp>
        <p:nvSpPr>
          <p:cNvPr id="4" name="スライド番号プレースホルダー 3"/>
          <p:cNvSpPr>
            <a:spLocks noGrp="1"/>
          </p:cNvSpPr>
          <p:nvPr>
            <p:ph type="sldNum" sz="quarter" idx="12"/>
          </p:nvPr>
        </p:nvSpPr>
        <p:spPr/>
        <p:txBody>
          <a:bodyPr/>
          <a:lstStyle/>
          <a:p>
            <a:fld id="{A477A2B4-985F-9743-A71F-B8271216F56E}" type="slidenum">
              <a:rPr kumimoji="1" lang="ja-JP" altLang="en-US" smtClean="0"/>
              <a:t>‹#›</a:t>
            </a:fld>
            <a:endParaRPr kumimoji="1" lang="ja-JP" altLang="en-US"/>
          </a:p>
        </p:txBody>
      </p:sp>
    </p:spTree>
    <p:extLst>
      <p:ext uri="{BB962C8B-B14F-4D97-AF65-F5344CB8AC3E}">
        <p14:creationId xmlns:p14="http://schemas.microsoft.com/office/powerpoint/2010/main" val="318912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2EBF64C-E96B-3A41-BD5B-5335A6032097}" type="datetime1">
              <a:t>2018/11/7</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a:t>POSIPOL workshop in LAL, Orsay (France) 2016/9/15,    "SuperKEKB positron source status" by Takuya Kamitani</a:t>
            </a:r>
            <a:endParaRPr kumimoji="1" lang="ja-JP" altLang="en-US"/>
          </a:p>
        </p:txBody>
      </p:sp>
      <p:sp>
        <p:nvSpPr>
          <p:cNvPr id="7" name="スライド番号プレースホルダー 6"/>
          <p:cNvSpPr>
            <a:spLocks noGrp="1"/>
          </p:cNvSpPr>
          <p:nvPr>
            <p:ph type="sldNum" sz="quarter" idx="12"/>
          </p:nvPr>
        </p:nvSpPr>
        <p:spPr/>
        <p:txBody>
          <a:bodyPr/>
          <a:lstStyle/>
          <a:p>
            <a:fld id="{A477A2B4-985F-9743-A71F-B8271216F56E}" type="slidenum">
              <a:rPr kumimoji="1" lang="ja-JP" altLang="en-US" smtClean="0"/>
              <a:t>‹#›</a:t>
            </a:fld>
            <a:endParaRPr kumimoji="1" lang="ja-JP" altLang="en-US"/>
          </a:p>
        </p:txBody>
      </p:sp>
    </p:spTree>
    <p:extLst>
      <p:ext uri="{BB962C8B-B14F-4D97-AF65-F5344CB8AC3E}">
        <p14:creationId xmlns:p14="http://schemas.microsoft.com/office/powerpoint/2010/main" val="3433487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115B939-9E78-9645-AFEF-FC473456BE80}" type="datetime1">
              <a:t>2018/11/7</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a:t>POSIPOL workshop in LAL, Orsay (France) 2016/9/15,    "SuperKEKB positron source status" by Takuya Kamitani</a:t>
            </a:r>
            <a:endParaRPr kumimoji="1" lang="ja-JP" altLang="en-US"/>
          </a:p>
        </p:txBody>
      </p:sp>
      <p:sp>
        <p:nvSpPr>
          <p:cNvPr id="7" name="スライド番号プレースホルダー 6"/>
          <p:cNvSpPr>
            <a:spLocks noGrp="1"/>
          </p:cNvSpPr>
          <p:nvPr>
            <p:ph type="sldNum" sz="quarter" idx="12"/>
          </p:nvPr>
        </p:nvSpPr>
        <p:spPr/>
        <p:txBody>
          <a:bodyPr/>
          <a:lstStyle/>
          <a:p>
            <a:fld id="{A477A2B4-985F-9743-A71F-B8271216F56E}" type="slidenum">
              <a:rPr kumimoji="1" lang="ja-JP" altLang="en-US" smtClean="0"/>
              <a:t>‹#›</a:t>
            </a:fld>
            <a:endParaRPr kumimoji="1" lang="ja-JP" altLang="en-US"/>
          </a:p>
        </p:txBody>
      </p:sp>
    </p:spTree>
    <p:extLst>
      <p:ext uri="{BB962C8B-B14F-4D97-AF65-F5344CB8AC3E}">
        <p14:creationId xmlns:p14="http://schemas.microsoft.com/office/powerpoint/2010/main" val="1301261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0" y="0"/>
            <a:ext cx="9144000" cy="821765"/>
          </a:xfrm>
          <a:prstGeom prst="rect">
            <a:avLst/>
          </a:prstGeom>
          <a:solidFill>
            <a:srgbClr val="0000FF"/>
          </a:solidFill>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156882" y="939800"/>
            <a:ext cx="8987118" cy="5689600"/>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7010400" y="6629400"/>
            <a:ext cx="2133600" cy="228600"/>
          </a:xfrm>
          <a:prstGeom prst="rect">
            <a:avLst/>
          </a:prstGeom>
        </p:spPr>
        <p:txBody>
          <a:bodyPr vert="horz" lIns="91440" tIns="45720" rIns="91440" bIns="45720" rtlCol="0" anchor="ctr"/>
          <a:lstStyle>
            <a:lvl1pPr algn="l">
              <a:defRPr sz="1200">
                <a:solidFill>
                  <a:srgbClr val="FFFFFF"/>
                </a:solidFill>
              </a:defRPr>
            </a:lvl1pPr>
          </a:lstStyle>
          <a:p>
            <a:fld id="{E8177B27-5332-AF4F-9EAF-AB4B225B2BC6}" type="datetime1">
              <a:t>2018/11/7</a:t>
            </a:fld>
            <a:endParaRPr lang="ja-JP" altLang="en-US"/>
          </a:p>
        </p:txBody>
      </p:sp>
      <p:sp>
        <p:nvSpPr>
          <p:cNvPr id="5" name="フッター プレースホルダー 4"/>
          <p:cNvSpPr>
            <a:spLocks noGrp="1"/>
          </p:cNvSpPr>
          <p:nvPr>
            <p:ph type="ftr" sz="quarter" idx="3"/>
          </p:nvPr>
        </p:nvSpPr>
        <p:spPr>
          <a:xfrm>
            <a:off x="0" y="6629400"/>
            <a:ext cx="9144000" cy="228600"/>
          </a:xfrm>
          <a:prstGeom prst="rect">
            <a:avLst/>
          </a:prstGeom>
          <a:solidFill>
            <a:srgbClr val="0000FF"/>
          </a:solidFill>
        </p:spPr>
        <p:txBody>
          <a:bodyPr vert="horz" lIns="91440" tIns="45720" rIns="91440" bIns="45720" rtlCol="0" anchor="ctr"/>
          <a:lstStyle>
            <a:lvl1pPr algn="ctr">
              <a:defRPr sz="1200">
                <a:solidFill>
                  <a:schemeClr val="tx1">
                    <a:tint val="75000"/>
                  </a:schemeClr>
                </a:solidFill>
              </a:defRPr>
            </a:lvl1pPr>
          </a:lstStyle>
          <a:p>
            <a:r>
              <a:rPr kumimoji="1" lang="en-US" altLang="ja-JP" dirty="0"/>
              <a:t>POSIPOL workshop in LAL, Orsay (France) 2016/9/15,    "SuperKEKB positron source status" by Takuya Kamitani</a:t>
            </a:r>
            <a:endParaRPr kumimoji="1" lang="ja-JP" altLang="en-US" dirty="0"/>
          </a:p>
        </p:txBody>
      </p:sp>
      <p:sp>
        <p:nvSpPr>
          <p:cNvPr id="6" name="スライド番号プレースホルダー 5"/>
          <p:cNvSpPr>
            <a:spLocks noGrp="1"/>
          </p:cNvSpPr>
          <p:nvPr>
            <p:ph type="sldNum" sz="quarter" idx="4"/>
          </p:nvPr>
        </p:nvSpPr>
        <p:spPr>
          <a:xfrm>
            <a:off x="8674100" y="0"/>
            <a:ext cx="4699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77A2B4-985F-9743-A71F-B8271216F56E}" type="slidenum">
              <a:rPr kumimoji="1" lang="ja-JP" altLang="en-US" smtClean="0"/>
              <a:t>‹#›</a:t>
            </a:fld>
            <a:endParaRPr kumimoji="1" lang="ja-JP" altLang="en-US"/>
          </a:p>
        </p:txBody>
      </p:sp>
    </p:spTree>
    <p:extLst>
      <p:ext uri="{BB962C8B-B14F-4D97-AF65-F5344CB8AC3E}">
        <p14:creationId xmlns:p14="http://schemas.microsoft.com/office/powerpoint/2010/main" val="1721433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kumimoji="1" sz="36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2"/>
        </a:buClr>
        <a:buFont typeface="Wingdings" charset="2"/>
        <a:buChar char="l"/>
        <a:defRPr kumimoji="1"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3"/>
        </a:buClr>
        <a:buFont typeface="Wingdings" charset="2"/>
        <a:buChar char="v"/>
        <a:defRPr kumimoji="1"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err="1"/>
              <a:t>Linac</a:t>
            </a:r>
            <a:r>
              <a:rPr lang="ja-JP" altLang="en-US"/>
              <a:t>ビーム調整のための基礎知識</a:t>
            </a:r>
            <a:endParaRPr kumimoji="1" lang="ja-JP" altLang="en-US"/>
          </a:p>
        </p:txBody>
      </p:sp>
      <p:sp>
        <p:nvSpPr>
          <p:cNvPr id="3" name="サブタイトル 2"/>
          <p:cNvSpPr>
            <a:spLocks noGrp="1"/>
          </p:cNvSpPr>
          <p:nvPr>
            <p:ph type="subTitle" idx="1"/>
          </p:nvPr>
        </p:nvSpPr>
        <p:spPr/>
        <p:txBody>
          <a:bodyPr/>
          <a:lstStyle/>
          <a:p>
            <a:r>
              <a:rPr kumimoji="1" lang="en-US" altLang="ja-JP" dirty="0"/>
              <a:t>2018. 11. 07</a:t>
            </a:r>
          </a:p>
          <a:p>
            <a:r>
              <a:rPr lang="ja-JP" altLang="en-US"/>
              <a:t>紙谷　琢哉</a:t>
            </a:r>
            <a:endParaRPr kumimoji="1" lang="ja-JP" altLang="en-US"/>
          </a:p>
        </p:txBody>
      </p:sp>
      <p:sp>
        <p:nvSpPr>
          <p:cNvPr id="4" name="テキスト ボックス 3">
            <a:extLst>
              <a:ext uri="{FF2B5EF4-FFF2-40B4-BE49-F238E27FC236}">
                <a16:creationId xmlns:a16="http://schemas.microsoft.com/office/drawing/2014/main" id="{7762E0CE-A92B-0042-9FA1-BC60442EEF8B}"/>
              </a:ext>
            </a:extLst>
          </p:cNvPr>
          <p:cNvSpPr txBox="1"/>
          <p:nvPr/>
        </p:nvSpPr>
        <p:spPr>
          <a:xfrm>
            <a:off x="6514684" y="276447"/>
            <a:ext cx="2515432" cy="369332"/>
          </a:xfrm>
          <a:prstGeom prst="rect">
            <a:avLst/>
          </a:prstGeom>
          <a:noFill/>
        </p:spPr>
        <p:txBody>
          <a:bodyPr wrap="none" rtlCol="0">
            <a:spAutoFit/>
          </a:bodyPr>
          <a:lstStyle/>
          <a:p>
            <a:r>
              <a:rPr kumimoji="1" lang="en-US" altLang="ja-JP" dirty="0"/>
              <a:t>LCG</a:t>
            </a:r>
            <a:r>
              <a:rPr kumimoji="1" lang="ja-JP" altLang="en-US"/>
              <a:t>メンバーへの説明会</a:t>
            </a:r>
            <a:endParaRPr kumimoji="1" lang="en-US" altLang="ja-JP" dirty="0"/>
          </a:p>
        </p:txBody>
      </p:sp>
    </p:spTree>
    <p:extLst>
      <p:ext uri="{BB962C8B-B14F-4D97-AF65-F5344CB8AC3E}">
        <p14:creationId xmlns:p14="http://schemas.microsoft.com/office/powerpoint/2010/main" val="13813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タイトル 1"/>
          <p:cNvSpPr>
            <a:spLocks noGrp="1"/>
          </p:cNvSpPr>
          <p:nvPr>
            <p:ph type="title"/>
          </p:nvPr>
        </p:nvSpPr>
        <p:spPr/>
        <p:txBody>
          <a:bodyPr/>
          <a:lstStyle/>
          <a:p>
            <a:r>
              <a:rPr lang="ja-JP" altLang="en-US"/>
              <a:t>陽電子生成部</a:t>
            </a:r>
            <a:endParaRPr lang="ja-JP" altLang="en-US" dirty="0"/>
          </a:p>
        </p:txBody>
      </p:sp>
      <p:pic>
        <p:nvPicPr>
          <p:cNvPr id="2" name="図 1" descr="KEK-ULFO-0100-0000-2-2.pdf"/>
          <p:cNvPicPr>
            <a:picLocks noChangeAspect="1"/>
          </p:cNvPicPr>
          <p:nvPr/>
        </p:nvPicPr>
        <p:blipFill rotWithShape="1">
          <a:blip r:embed="rId2">
            <a:extLst>
              <a:ext uri="{28A0092B-C50C-407E-A947-70E740481C1C}">
                <a14:useLocalDpi xmlns:a14="http://schemas.microsoft.com/office/drawing/2010/main" val="0"/>
              </a:ext>
            </a:extLst>
          </a:blip>
          <a:srcRect l="1478" t="12495" r="6781" b="22575"/>
          <a:stretch/>
        </p:blipFill>
        <p:spPr>
          <a:xfrm rot="5400000">
            <a:off x="1975508" y="1019063"/>
            <a:ext cx="5240456" cy="5248682"/>
          </a:xfrm>
          <a:prstGeom prst="rect">
            <a:avLst/>
          </a:prstGeom>
        </p:spPr>
      </p:pic>
      <p:sp>
        <p:nvSpPr>
          <p:cNvPr id="8" name="テキスト ボックス 7"/>
          <p:cNvSpPr txBox="1"/>
          <p:nvPr/>
        </p:nvSpPr>
        <p:spPr>
          <a:xfrm>
            <a:off x="856993" y="3330290"/>
            <a:ext cx="1339134" cy="923330"/>
          </a:xfrm>
          <a:prstGeom prst="rect">
            <a:avLst/>
          </a:prstGeom>
          <a:noFill/>
        </p:spPr>
        <p:txBody>
          <a:bodyPr wrap="none" lIns="0" tIns="0" rIns="0" bIns="0" rtlCol="0">
            <a:spAutoFit/>
          </a:bodyPr>
          <a:lstStyle/>
          <a:p>
            <a:r>
              <a:rPr lang="en-US" altLang="ja-JP" sz="2000" b="1" dirty="0">
                <a:solidFill>
                  <a:srgbClr val="00B050"/>
                </a:solidFill>
                <a:latin typeface="Arial"/>
                <a:cs typeface="Arial"/>
              </a:rPr>
              <a:t>positron</a:t>
            </a:r>
          </a:p>
          <a:p>
            <a:r>
              <a:rPr lang="en-US" altLang="ja-JP" sz="2000" b="1" dirty="0">
                <a:solidFill>
                  <a:srgbClr val="00B050"/>
                </a:solidFill>
                <a:latin typeface="Arial"/>
                <a:cs typeface="Arial"/>
              </a:rPr>
              <a:t>production</a:t>
            </a:r>
          </a:p>
          <a:p>
            <a:r>
              <a:rPr lang="en-US" altLang="ja-JP" sz="2000" b="1" dirty="0">
                <a:solidFill>
                  <a:srgbClr val="00B050"/>
                </a:solidFill>
                <a:latin typeface="Arial"/>
                <a:cs typeface="Arial"/>
              </a:rPr>
              <a:t>Target</a:t>
            </a:r>
            <a:endParaRPr kumimoji="1" lang="ja-JP" altLang="en-US" sz="2000" b="1" dirty="0">
              <a:solidFill>
                <a:srgbClr val="00B050"/>
              </a:solidFill>
              <a:latin typeface="Arial"/>
              <a:cs typeface="Arial"/>
            </a:endParaRPr>
          </a:p>
        </p:txBody>
      </p:sp>
      <p:cxnSp>
        <p:nvCxnSpPr>
          <p:cNvPr id="9" name="直線矢印コネクタ 8"/>
          <p:cNvCxnSpPr/>
          <p:nvPr/>
        </p:nvCxnSpPr>
        <p:spPr>
          <a:xfrm>
            <a:off x="1665959" y="4109577"/>
            <a:ext cx="2636397" cy="56263"/>
          </a:xfrm>
          <a:prstGeom prst="straightConnector1">
            <a:avLst/>
          </a:prstGeom>
          <a:ln>
            <a:solidFill>
              <a:srgbClr val="00B050"/>
            </a:solidFill>
            <a:tailEnd type="none"/>
          </a:ln>
        </p:spPr>
        <p:style>
          <a:lnRef idx="2">
            <a:schemeClr val="accent1"/>
          </a:lnRef>
          <a:fillRef idx="0">
            <a:schemeClr val="accent1"/>
          </a:fillRef>
          <a:effectRef idx="1">
            <a:schemeClr val="accent1"/>
          </a:effectRef>
          <a:fontRef idx="minor">
            <a:schemeClr val="tx1"/>
          </a:fontRef>
        </p:style>
      </p:cxnSp>
      <p:sp>
        <p:nvSpPr>
          <p:cNvPr id="11" name="テキスト ボックス 10"/>
          <p:cNvSpPr txBox="1"/>
          <p:nvPr/>
        </p:nvSpPr>
        <p:spPr>
          <a:xfrm>
            <a:off x="3815807" y="4887485"/>
            <a:ext cx="1800493" cy="595035"/>
          </a:xfrm>
          <a:prstGeom prst="rect">
            <a:avLst/>
          </a:prstGeom>
          <a:noFill/>
        </p:spPr>
        <p:txBody>
          <a:bodyPr wrap="none" rtlCol="0">
            <a:spAutoFit/>
          </a:bodyPr>
          <a:lstStyle/>
          <a:p>
            <a:pPr>
              <a:lnSpc>
                <a:spcPct val="80000"/>
              </a:lnSpc>
            </a:pPr>
            <a:r>
              <a:rPr kumimoji="1" lang="en-US" altLang="ja-JP" sz="2000" b="1" dirty="0">
                <a:solidFill>
                  <a:srgbClr val="FF6FCF"/>
                </a:solidFill>
                <a:latin typeface="Arial"/>
                <a:cs typeface="Arial"/>
              </a:rPr>
              <a:t>Flux </a:t>
            </a:r>
          </a:p>
          <a:p>
            <a:pPr>
              <a:lnSpc>
                <a:spcPct val="80000"/>
              </a:lnSpc>
            </a:pPr>
            <a:r>
              <a:rPr kumimoji="1" lang="en-US" altLang="ja-JP" sz="2000" b="1" dirty="0">
                <a:solidFill>
                  <a:srgbClr val="FF6FCF"/>
                </a:solidFill>
                <a:latin typeface="Arial"/>
                <a:cs typeface="Arial"/>
              </a:rPr>
              <a:t>Concentrator</a:t>
            </a:r>
            <a:endParaRPr kumimoji="1" lang="ja-JP" altLang="en-US" sz="2000" b="1" dirty="0">
              <a:solidFill>
                <a:srgbClr val="FF6FCF"/>
              </a:solidFill>
              <a:latin typeface="Arial"/>
              <a:cs typeface="Arial"/>
            </a:endParaRPr>
          </a:p>
        </p:txBody>
      </p:sp>
      <p:cxnSp>
        <p:nvCxnSpPr>
          <p:cNvPr id="12" name="直線矢印コネクタ 11"/>
          <p:cNvCxnSpPr/>
          <p:nvPr/>
        </p:nvCxnSpPr>
        <p:spPr>
          <a:xfrm flipV="1">
            <a:off x="4414886" y="4286402"/>
            <a:ext cx="48227" cy="634963"/>
          </a:xfrm>
          <a:prstGeom prst="straightConnector1">
            <a:avLst/>
          </a:prstGeom>
          <a:ln>
            <a:solidFill>
              <a:srgbClr val="FF6FCF"/>
            </a:solidFill>
            <a:tailEnd type="none"/>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1516679" y="5305121"/>
            <a:ext cx="996938" cy="595035"/>
          </a:xfrm>
          <a:prstGeom prst="rect">
            <a:avLst/>
          </a:prstGeom>
          <a:noFill/>
        </p:spPr>
        <p:txBody>
          <a:bodyPr wrap="none" rtlCol="0">
            <a:spAutoFit/>
          </a:bodyPr>
          <a:lstStyle/>
          <a:p>
            <a:pPr>
              <a:lnSpc>
                <a:spcPct val="80000"/>
              </a:lnSpc>
            </a:pPr>
            <a:r>
              <a:rPr kumimoji="1" lang="en-US" altLang="ja-JP" sz="2000" b="1" dirty="0">
                <a:solidFill>
                  <a:srgbClr val="00B0F0"/>
                </a:solidFill>
                <a:latin typeface="Arial"/>
                <a:cs typeface="Arial"/>
              </a:rPr>
              <a:t>Bridge</a:t>
            </a:r>
          </a:p>
          <a:p>
            <a:pPr>
              <a:lnSpc>
                <a:spcPct val="80000"/>
              </a:lnSpc>
            </a:pPr>
            <a:r>
              <a:rPr lang="en-US" altLang="ja-JP" sz="2000" b="1" dirty="0">
                <a:solidFill>
                  <a:srgbClr val="00B0F0"/>
                </a:solidFill>
                <a:latin typeface="Arial"/>
                <a:cs typeface="Arial"/>
              </a:rPr>
              <a:t>Coils</a:t>
            </a:r>
            <a:endParaRPr kumimoji="1" lang="ja-JP" altLang="en-US" sz="2000" b="1" dirty="0">
              <a:solidFill>
                <a:srgbClr val="00B0F0"/>
              </a:solidFill>
              <a:latin typeface="Arial"/>
              <a:cs typeface="Arial"/>
            </a:endParaRPr>
          </a:p>
        </p:txBody>
      </p:sp>
      <p:cxnSp>
        <p:nvCxnSpPr>
          <p:cNvPr id="17" name="直線矢印コネクタ 16"/>
          <p:cNvCxnSpPr/>
          <p:nvPr/>
        </p:nvCxnSpPr>
        <p:spPr>
          <a:xfrm flipV="1">
            <a:off x="2489503" y="4342664"/>
            <a:ext cx="896544" cy="1131375"/>
          </a:xfrm>
          <a:prstGeom prst="straightConnector1">
            <a:avLst/>
          </a:prstGeom>
          <a:ln>
            <a:solidFill>
              <a:srgbClr val="00B0F0"/>
            </a:solidFill>
            <a:tailEnd type="none"/>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flipV="1">
            <a:off x="2521654" y="4736503"/>
            <a:ext cx="1386850" cy="721461"/>
          </a:xfrm>
          <a:prstGeom prst="straightConnector1">
            <a:avLst/>
          </a:prstGeom>
          <a:ln>
            <a:solidFill>
              <a:srgbClr val="00B0F0"/>
            </a:solidFill>
            <a:tailEnd type="none"/>
          </a:ln>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652272" y="1748340"/>
            <a:ext cx="969316" cy="923330"/>
          </a:xfrm>
          <a:prstGeom prst="rect">
            <a:avLst/>
          </a:prstGeom>
          <a:noFill/>
        </p:spPr>
        <p:txBody>
          <a:bodyPr wrap="none" lIns="0" tIns="0" rIns="0" bIns="0" rtlCol="0">
            <a:spAutoFit/>
          </a:bodyPr>
          <a:lstStyle/>
          <a:p>
            <a:r>
              <a:rPr lang="en-US" altLang="ja-JP" sz="2000" b="1" dirty="0">
                <a:solidFill>
                  <a:srgbClr val="0000FF"/>
                </a:solidFill>
                <a:latin typeface="Arial"/>
                <a:cs typeface="Arial"/>
              </a:rPr>
              <a:t>primary </a:t>
            </a:r>
          </a:p>
          <a:p>
            <a:r>
              <a:rPr kumimoji="1" lang="en-US" altLang="ja-JP" sz="2000" b="1" dirty="0">
                <a:solidFill>
                  <a:srgbClr val="0000FF"/>
                </a:solidFill>
                <a:latin typeface="Arial"/>
                <a:cs typeface="Arial"/>
              </a:rPr>
              <a:t>e- beam</a:t>
            </a:r>
          </a:p>
          <a:p>
            <a:r>
              <a:rPr lang="en-US" altLang="ja-JP" sz="2000" b="1" dirty="0">
                <a:solidFill>
                  <a:srgbClr val="0000FF"/>
                </a:solidFill>
                <a:latin typeface="Arial"/>
                <a:cs typeface="Arial"/>
              </a:rPr>
              <a:t>3.3 </a:t>
            </a:r>
            <a:r>
              <a:rPr lang="en-US" altLang="ja-JP" sz="2000" b="1" dirty="0" err="1">
                <a:solidFill>
                  <a:srgbClr val="0000FF"/>
                </a:solidFill>
                <a:latin typeface="Arial"/>
                <a:cs typeface="Arial"/>
              </a:rPr>
              <a:t>GeV</a:t>
            </a:r>
            <a:endParaRPr kumimoji="1" lang="ja-JP" altLang="en-US" sz="2000" b="1" dirty="0">
              <a:solidFill>
                <a:srgbClr val="0000FF"/>
              </a:solidFill>
              <a:latin typeface="Arial"/>
              <a:cs typeface="Arial"/>
            </a:endParaRPr>
          </a:p>
        </p:txBody>
      </p:sp>
      <p:cxnSp>
        <p:nvCxnSpPr>
          <p:cNvPr id="24" name="直線矢印コネクタ 23"/>
          <p:cNvCxnSpPr/>
          <p:nvPr/>
        </p:nvCxnSpPr>
        <p:spPr>
          <a:xfrm>
            <a:off x="1690072" y="2574415"/>
            <a:ext cx="2644436" cy="1503013"/>
          </a:xfrm>
          <a:prstGeom prst="straightConnector1">
            <a:avLst/>
          </a:prstGeom>
          <a:ln w="38100" cmpd="sng">
            <a:solidFill>
              <a:srgbClr val="0000FF"/>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p:nvPr/>
        </p:nvCxnSpPr>
        <p:spPr>
          <a:xfrm>
            <a:off x="4446719" y="4173566"/>
            <a:ext cx="3231513" cy="1832862"/>
          </a:xfrm>
          <a:prstGeom prst="straightConnector1">
            <a:avLst/>
          </a:prstGeom>
          <a:ln w="38100" cmpd="sng">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7672410" y="6038305"/>
            <a:ext cx="1104945" cy="307777"/>
          </a:xfrm>
          <a:prstGeom prst="rect">
            <a:avLst/>
          </a:prstGeom>
          <a:noFill/>
        </p:spPr>
        <p:txBody>
          <a:bodyPr wrap="none" lIns="0" tIns="0" rIns="0" bIns="0" rtlCol="0">
            <a:spAutoFit/>
          </a:bodyPr>
          <a:lstStyle/>
          <a:p>
            <a:r>
              <a:rPr lang="en-US" altLang="ja-JP" sz="2000" b="1" dirty="0">
                <a:solidFill>
                  <a:srgbClr val="FF0000"/>
                </a:solidFill>
                <a:latin typeface="Arial"/>
                <a:cs typeface="Arial"/>
              </a:rPr>
              <a:t> </a:t>
            </a:r>
            <a:r>
              <a:rPr kumimoji="1" lang="en-US" altLang="ja-JP" sz="2000" b="1" dirty="0">
                <a:solidFill>
                  <a:srgbClr val="FF0000"/>
                </a:solidFill>
                <a:latin typeface="Arial"/>
                <a:cs typeface="Arial"/>
              </a:rPr>
              <a:t>e+ beam</a:t>
            </a:r>
            <a:endParaRPr kumimoji="1" lang="ja-JP" altLang="en-US" sz="2000" b="1" dirty="0">
              <a:solidFill>
                <a:srgbClr val="FF0000"/>
              </a:solidFill>
              <a:latin typeface="Arial"/>
              <a:cs typeface="Arial"/>
            </a:endParaRPr>
          </a:p>
        </p:txBody>
      </p:sp>
      <p:sp>
        <p:nvSpPr>
          <p:cNvPr id="7" name="フリーフォーム 6"/>
          <p:cNvSpPr/>
          <p:nvPr/>
        </p:nvSpPr>
        <p:spPr>
          <a:xfrm>
            <a:off x="4459346" y="3935016"/>
            <a:ext cx="393610" cy="326793"/>
          </a:xfrm>
          <a:custGeom>
            <a:avLst/>
            <a:gdLst>
              <a:gd name="connsiteX0" fmla="*/ 0 w 393610"/>
              <a:gd name="connsiteY0" fmla="*/ 0 h 326793"/>
              <a:gd name="connsiteX1" fmla="*/ 7427 w 393610"/>
              <a:gd name="connsiteY1" fmla="*/ 215386 h 326793"/>
              <a:gd name="connsiteX2" fmla="*/ 378757 w 393610"/>
              <a:gd name="connsiteY2" fmla="*/ 326793 h 326793"/>
              <a:gd name="connsiteX3" fmla="*/ 393610 w 393610"/>
              <a:gd name="connsiteY3" fmla="*/ 200532 h 326793"/>
              <a:gd name="connsiteX4" fmla="*/ 0 w 393610"/>
              <a:gd name="connsiteY4" fmla="*/ 0 h 32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610" h="326793">
                <a:moveTo>
                  <a:pt x="0" y="0"/>
                </a:moveTo>
                <a:lnTo>
                  <a:pt x="7427" y="215386"/>
                </a:lnTo>
                <a:lnTo>
                  <a:pt x="378757" y="326793"/>
                </a:lnTo>
                <a:lnTo>
                  <a:pt x="393610" y="200532"/>
                </a:lnTo>
                <a:lnTo>
                  <a:pt x="0" y="0"/>
                </a:lnTo>
                <a:close/>
              </a:path>
            </a:pathLst>
          </a:custGeom>
          <a:noFill/>
          <a:ln w="12700" cmpd="sng">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4273681" y="4194965"/>
            <a:ext cx="460449" cy="311938"/>
          </a:xfrm>
          <a:custGeom>
            <a:avLst/>
            <a:gdLst>
              <a:gd name="connsiteX0" fmla="*/ 148532 w 460449"/>
              <a:gd name="connsiteY0" fmla="*/ 0 h 311938"/>
              <a:gd name="connsiteX1" fmla="*/ 0 w 460449"/>
              <a:gd name="connsiteY1" fmla="*/ 103979 h 311938"/>
              <a:gd name="connsiteX2" fmla="*/ 341624 w 460449"/>
              <a:gd name="connsiteY2" fmla="*/ 311938 h 311938"/>
              <a:gd name="connsiteX3" fmla="*/ 460449 w 460449"/>
              <a:gd name="connsiteY3" fmla="*/ 245094 h 311938"/>
              <a:gd name="connsiteX4" fmla="*/ 148532 w 460449"/>
              <a:gd name="connsiteY4" fmla="*/ 0 h 31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49" h="311938">
                <a:moveTo>
                  <a:pt x="148532" y="0"/>
                </a:moveTo>
                <a:lnTo>
                  <a:pt x="0" y="103979"/>
                </a:lnTo>
                <a:lnTo>
                  <a:pt x="341624" y="311938"/>
                </a:lnTo>
                <a:lnTo>
                  <a:pt x="460449" y="245094"/>
                </a:lnTo>
                <a:lnTo>
                  <a:pt x="148532" y="0"/>
                </a:lnTo>
                <a:close/>
              </a:path>
            </a:pathLst>
          </a:custGeom>
          <a:noFill/>
          <a:ln w="12700" cmpd="sng">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6287193" y="1023176"/>
            <a:ext cx="2884123" cy="1200329"/>
          </a:xfrm>
          <a:prstGeom prst="rect">
            <a:avLst/>
          </a:prstGeom>
          <a:noFill/>
        </p:spPr>
        <p:txBody>
          <a:bodyPr wrap="none" rtlCol="0">
            <a:spAutoFit/>
          </a:bodyPr>
          <a:lstStyle/>
          <a:p>
            <a:r>
              <a:rPr kumimoji="1" lang="en-US" altLang="ja-JP" b="1" dirty="0">
                <a:solidFill>
                  <a:srgbClr val="FF00FF"/>
                </a:solidFill>
                <a:latin typeface="Arial" charset="0"/>
                <a:ea typeface="Arial" charset="0"/>
                <a:cs typeface="Arial" charset="0"/>
              </a:rPr>
              <a:t>FC field: 3.5 T @ 12kA</a:t>
            </a:r>
          </a:p>
          <a:p>
            <a:r>
              <a:rPr lang="en-US" altLang="ja-JP" b="1" dirty="0">
                <a:solidFill>
                  <a:srgbClr val="FF00FF"/>
                </a:solidFill>
                <a:latin typeface="Arial" charset="0"/>
                <a:ea typeface="Arial" charset="0"/>
                <a:cs typeface="Arial" charset="0"/>
              </a:rPr>
              <a:t>		</a:t>
            </a:r>
            <a:r>
              <a:rPr lang="en-US" altLang="ja-JP" b="1" dirty="0">
                <a:solidFill>
                  <a:srgbClr val="0432FF"/>
                </a:solidFill>
                <a:latin typeface="Arial" charset="0"/>
                <a:ea typeface="Arial" charset="0"/>
                <a:cs typeface="Arial" charset="0"/>
              </a:rPr>
              <a:t>  (pulsed)</a:t>
            </a:r>
            <a:endParaRPr kumimoji="1" lang="en-US" altLang="ja-JP" b="1" dirty="0">
              <a:solidFill>
                <a:srgbClr val="0432FF"/>
              </a:solidFill>
              <a:latin typeface="Arial" charset="0"/>
              <a:ea typeface="Arial" charset="0"/>
              <a:cs typeface="Arial" charset="0"/>
            </a:endParaRPr>
          </a:p>
          <a:p>
            <a:r>
              <a:rPr lang="en-US" altLang="ja-JP" b="1" dirty="0" err="1">
                <a:solidFill>
                  <a:srgbClr val="FF00FF"/>
                </a:solidFill>
                <a:latin typeface="Arial" charset="0"/>
                <a:ea typeface="Arial" charset="0"/>
                <a:cs typeface="Arial" charset="0"/>
              </a:rPr>
              <a:t>Brdige</a:t>
            </a:r>
            <a:r>
              <a:rPr lang="en-US" altLang="ja-JP" b="1" dirty="0">
                <a:solidFill>
                  <a:srgbClr val="FF00FF"/>
                </a:solidFill>
                <a:latin typeface="Arial" charset="0"/>
                <a:ea typeface="Arial" charset="0"/>
                <a:cs typeface="Arial" charset="0"/>
              </a:rPr>
              <a:t> coil: 1.0 T @600A</a:t>
            </a:r>
          </a:p>
          <a:p>
            <a:r>
              <a:rPr kumimoji="1" lang="en-US" altLang="ja-JP" b="1" dirty="0">
                <a:solidFill>
                  <a:srgbClr val="FF00FF"/>
                </a:solidFill>
                <a:latin typeface="Arial" charset="0"/>
                <a:ea typeface="Arial" charset="0"/>
                <a:cs typeface="Arial" charset="0"/>
              </a:rPr>
              <a:t>			</a:t>
            </a:r>
            <a:r>
              <a:rPr kumimoji="1" lang="en-US" altLang="ja-JP" b="1" dirty="0">
                <a:solidFill>
                  <a:srgbClr val="0432FF"/>
                </a:solidFill>
                <a:latin typeface="Arial" charset="0"/>
                <a:ea typeface="Arial" charset="0"/>
                <a:cs typeface="Arial" charset="0"/>
              </a:rPr>
              <a:t>(static)</a:t>
            </a:r>
            <a:endParaRPr kumimoji="1" lang="ja-JP" altLang="en-US" b="1" dirty="0">
              <a:solidFill>
                <a:srgbClr val="0432FF"/>
              </a:solidFill>
              <a:latin typeface="Arial" charset="0"/>
              <a:ea typeface="Arial" charset="0"/>
              <a:cs typeface="Arial" charset="0"/>
            </a:endParaRPr>
          </a:p>
        </p:txBody>
      </p:sp>
    </p:spTree>
    <p:extLst>
      <p:ext uri="{BB962C8B-B14F-4D97-AF65-F5344CB8AC3E}">
        <p14:creationId xmlns:p14="http://schemas.microsoft.com/office/powerpoint/2010/main" val="3900834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target-offset概念図v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5149"/>
            <a:ext cx="8988552" cy="4700016"/>
          </a:xfrm>
          <a:prstGeom prst="rect">
            <a:avLst/>
          </a:prstGeom>
        </p:spPr>
      </p:pic>
      <p:sp>
        <p:nvSpPr>
          <p:cNvPr id="2" name="タイトル 1"/>
          <p:cNvSpPr>
            <a:spLocks noGrp="1"/>
          </p:cNvSpPr>
          <p:nvPr>
            <p:ph type="title"/>
          </p:nvPr>
        </p:nvSpPr>
        <p:spPr/>
        <p:txBody>
          <a:bodyPr/>
          <a:lstStyle/>
          <a:p>
            <a:r>
              <a:rPr kumimoji="1" lang="en-US" altLang="ja-JP" dirty="0"/>
              <a:t>target offset &amp; beam hole</a:t>
            </a:r>
            <a:endParaRPr kumimoji="1" lang="ja-JP" altLang="en-US" dirty="0"/>
          </a:p>
        </p:txBody>
      </p:sp>
      <p:sp>
        <p:nvSpPr>
          <p:cNvPr id="3" name="テキスト ボックス 2"/>
          <p:cNvSpPr txBox="1"/>
          <p:nvPr/>
        </p:nvSpPr>
        <p:spPr>
          <a:xfrm>
            <a:off x="3845823" y="3766316"/>
            <a:ext cx="1472879" cy="494494"/>
          </a:xfrm>
          <a:prstGeom prst="rect">
            <a:avLst/>
          </a:prstGeom>
          <a:noFill/>
        </p:spPr>
        <p:txBody>
          <a:bodyPr wrap="none" rtlCol="0">
            <a:spAutoFit/>
          </a:bodyPr>
          <a:lstStyle/>
          <a:p>
            <a:pPr>
              <a:lnSpc>
                <a:spcPct val="80000"/>
              </a:lnSpc>
            </a:pPr>
            <a:r>
              <a:rPr kumimoji="1" lang="en-US" altLang="ja-JP" sz="1600" b="1" dirty="0">
                <a:solidFill>
                  <a:srgbClr val="FF0000"/>
                </a:solidFill>
                <a:latin typeface="Arial"/>
                <a:cs typeface="Arial"/>
              </a:rPr>
              <a:t>Flux </a:t>
            </a:r>
          </a:p>
          <a:p>
            <a:pPr>
              <a:lnSpc>
                <a:spcPct val="80000"/>
              </a:lnSpc>
            </a:pPr>
            <a:r>
              <a:rPr kumimoji="1" lang="en-US" altLang="ja-JP" sz="1600" b="1" dirty="0">
                <a:solidFill>
                  <a:srgbClr val="FF0000"/>
                </a:solidFill>
                <a:latin typeface="Arial"/>
                <a:cs typeface="Arial"/>
              </a:rPr>
              <a:t>Concentrator</a:t>
            </a:r>
            <a:endParaRPr kumimoji="1" lang="ja-JP" altLang="en-US" sz="1600" b="1" dirty="0">
              <a:solidFill>
                <a:srgbClr val="FF0000"/>
              </a:solidFill>
              <a:latin typeface="Arial"/>
              <a:cs typeface="Arial"/>
            </a:endParaRPr>
          </a:p>
        </p:txBody>
      </p:sp>
      <p:sp>
        <p:nvSpPr>
          <p:cNvPr id="5" name="テキスト ボックス 4"/>
          <p:cNvSpPr txBox="1"/>
          <p:nvPr/>
        </p:nvSpPr>
        <p:spPr>
          <a:xfrm>
            <a:off x="5575557" y="2755899"/>
            <a:ext cx="447846" cy="369332"/>
          </a:xfrm>
          <a:prstGeom prst="rect">
            <a:avLst/>
          </a:prstGeom>
          <a:noFill/>
        </p:spPr>
        <p:txBody>
          <a:bodyPr wrap="none" rtlCol="0">
            <a:spAutoFit/>
          </a:bodyPr>
          <a:lstStyle/>
          <a:p>
            <a:r>
              <a:rPr kumimoji="1" lang="en-US" altLang="ja-JP" b="1" dirty="0">
                <a:solidFill>
                  <a:srgbClr val="FF0000"/>
                </a:solidFill>
                <a:latin typeface="Arial"/>
                <a:cs typeface="Arial"/>
              </a:rPr>
              <a:t>e+</a:t>
            </a:r>
            <a:endParaRPr kumimoji="1" lang="ja-JP" altLang="en-US" b="1" dirty="0">
              <a:solidFill>
                <a:srgbClr val="FF0000"/>
              </a:solidFill>
              <a:latin typeface="Arial"/>
              <a:cs typeface="Arial"/>
            </a:endParaRPr>
          </a:p>
        </p:txBody>
      </p:sp>
      <p:sp>
        <p:nvSpPr>
          <p:cNvPr id="6" name="テキスト ボックス 5"/>
          <p:cNvSpPr txBox="1"/>
          <p:nvPr/>
        </p:nvSpPr>
        <p:spPr>
          <a:xfrm>
            <a:off x="4401451" y="3185661"/>
            <a:ext cx="1403073" cy="369332"/>
          </a:xfrm>
          <a:prstGeom prst="rect">
            <a:avLst/>
          </a:prstGeom>
          <a:noFill/>
        </p:spPr>
        <p:txBody>
          <a:bodyPr wrap="none" rtlCol="0">
            <a:spAutoFit/>
          </a:bodyPr>
          <a:lstStyle/>
          <a:p>
            <a:r>
              <a:rPr kumimoji="1" lang="en-US" altLang="ja-JP" b="1" dirty="0">
                <a:solidFill>
                  <a:srgbClr val="0000FF"/>
                </a:solidFill>
                <a:latin typeface="Arial"/>
                <a:cs typeface="Arial"/>
              </a:rPr>
              <a:t>injection e</a:t>
            </a:r>
            <a:r>
              <a:rPr lang="en-US" altLang="ja-JP" b="1" dirty="0">
                <a:solidFill>
                  <a:srgbClr val="0000FF"/>
                </a:solidFill>
                <a:latin typeface="Arial"/>
                <a:cs typeface="Arial"/>
              </a:rPr>
              <a:t>-</a:t>
            </a:r>
            <a:endParaRPr kumimoji="1" lang="ja-JP" altLang="en-US" b="1" dirty="0">
              <a:solidFill>
                <a:srgbClr val="0000FF"/>
              </a:solidFill>
              <a:latin typeface="Arial"/>
              <a:cs typeface="Arial"/>
            </a:endParaRPr>
          </a:p>
        </p:txBody>
      </p:sp>
      <p:sp>
        <p:nvSpPr>
          <p:cNvPr id="8" name="テキスト ボックス 7"/>
          <p:cNvSpPr txBox="1"/>
          <p:nvPr/>
        </p:nvSpPr>
        <p:spPr>
          <a:xfrm>
            <a:off x="258740" y="2244786"/>
            <a:ext cx="1300844" cy="369332"/>
          </a:xfrm>
          <a:prstGeom prst="rect">
            <a:avLst/>
          </a:prstGeom>
          <a:noFill/>
        </p:spPr>
        <p:txBody>
          <a:bodyPr wrap="none" rtlCol="0">
            <a:spAutoFit/>
          </a:bodyPr>
          <a:lstStyle/>
          <a:p>
            <a:r>
              <a:rPr lang="en-US" altLang="ja-JP" b="1" dirty="0">
                <a:solidFill>
                  <a:srgbClr val="0000FF"/>
                </a:solidFill>
                <a:latin typeface="Arial"/>
                <a:cs typeface="Arial"/>
              </a:rPr>
              <a:t>primary</a:t>
            </a:r>
            <a:r>
              <a:rPr kumimoji="1" lang="en-US" altLang="ja-JP" b="1" dirty="0">
                <a:solidFill>
                  <a:srgbClr val="0000FF"/>
                </a:solidFill>
                <a:latin typeface="Arial"/>
                <a:cs typeface="Arial"/>
              </a:rPr>
              <a:t> e</a:t>
            </a:r>
            <a:r>
              <a:rPr lang="en-US" altLang="ja-JP" b="1" dirty="0">
                <a:solidFill>
                  <a:srgbClr val="0000FF"/>
                </a:solidFill>
                <a:latin typeface="Arial"/>
                <a:cs typeface="Arial"/>
              </a:rPr>
              <a:t>-</a:t>
            </a:r>
            <a:endParaRPr kumimoji="1" lang="ja-JP" altLang="en-US" b="1" dirty="0">
              <a:solidFill>
                <a:srgbClr val="0000FF"/>
              </a:solidFill>
              <a:latin typeface="Arial"/>
              <a:cs typeface="Arial"/>
            </a:endParaRPr>
          </a:p>
        </p:txBody>
      </p:sp>
      <p:sp>
        <p:nvSpPr>
          <p:cNvPr id="9" name="テキスト ボックス 8"/>
          <p:cNvSpPr txBox="1"/>
          <p:nvPr/>
        </p:nvSpPr>
        <p:spPr>
          <a:xfrm>
            <a:off x="3389493" y="1215132"/>
            <a:ext cx="1295502" cy="276999"/>
          </a:xfrm>
          <a:prstGeom prst="rect">
            <a:avLst/>
          </a:prstGeom>
          <a:noFill/>
        </p:spPr>
        <p:txBody>
          <a:bodyPr wrap="none" lIns="0" tIns="0" rIns="0" bIns="0" rtlCol="0">
            <a:spAutoFit/>
          </a:bodyPr>
          <a:lstStyle/>
          <a:p>
            <a:r>
              <a:rPr lang="en-US" altLang="ja-JP" b="1" dirty="0">
                <a:solidFill>
                  <a:schemeClr val="bg1">
                    <a:lumMod val="65000"/>
                  </a:schemeClr>
                </a:solidFill>
                <a:latin typeface="Arial"/>
                <a:cs typeface="Arial"/>
              </a:rPr>
              <a:t>bridge coils</a:t>
            </a:r>
            <a:endParaRPr kumimoji="1" lang="ja-JP" altLang="en-US" b="1" dirty="0">
              <a:solidFill>
                <a:schemeClr val="bg1">
                  <a:lumMod val="65000"/>
                </a:schemeClr>
              </a:solidFill>
              <a:latin typeface="Arial"/>
              <a:cs typeface="Arial"/>
            </a:endParaRPr>
          </a:p>
        </p:txBody>
      </p:sp>
      <p:cxnSp>
        <p:nvCxnSpPr>
          <p:cNvPr id="10" name="直線コネクタ 9"/>
          <p:cNvCxnSpPr/>
          <p:nvPr/>
        </p:nvCxnSpPr>
        <p:spPr>
          <a:xfrm>
            <a:off x="973333" y="2616167"/>
            <a:ext cx="173680" cy="455934"/>
          </a:xfrm>
          <a:prstGeom prst="line">
            <a:avLst/>
          </a:prstGeom>
          <a:ln w="12700"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3459106" y="2514547"/>
            <a:ext cx="570068" cy="246221"/>
          </a:xfrm>
          <a:prstGeom prst="rect">
            <a:avLst/>
          </a:prstGeom>
          <a:noFill/>
        </p:spPr>
        <p:txBody>
          <a:bodyPr wrap="none" lIns="0" tIns="0" rIns="0" bIns="0" rtlCol="0">
            <a:spAutoFit/>
          </a:bodyPr>
          <a:lstStyle/>
          <a:p>
            <a:r>
              <a:rPr lang="en-US" altLang="ja-JP" sz="1600" b="1" dirty="0">
                <a:solidFill>
                  <a:srgbClr val="800000"/>
                </a:solidFill>
                <a:latin typeface="Arial"/>
                <a:cs typeface="Arial"/>
              </a:rPr>
              <a:t>target</a:t>
            </a:r>
            <a:endParaRPr kumimoji="1" lang="ja-JP" altLang="en-US" sz="1600" b="1" dirty="0">
              <a:solidFill>
                <a:srgbClr val="800000"/>
              </a:solidFill>
              <a:latin typeface="Arial"/>
              <a:cs typeface="Arial"/>
            </a:endParaRPr>
          </a:p>
        </p:txBody>
      </p:sp>
      <p:sp>
        <p:nvSpPr>
          <p:cNvPr id="13" name="テキスト ボックス 12"/>
          <p:cNvSpPr txBox="1"/>
          <p:nvPr/>
        </p:nvSpPr>
        <p:spPr>
          <a:xfrm>
            <a:off x="3381747" y="3279274"/>
            <a:ext cx="536004" cy="402161"/>
          </a:xfrm>
          <a:prstGeom prst="rect">
            <a:avLst/>
          </a:prstGeom>
          <a:noFill/>
        </p:spPr>
        <p:txBody>
          <a:bodyPr wrap="none" lIns="0" tIns="0" rIns="0" bIns="0" rtlCol="0">
            <a:spAutoFit/>
          </a:bodyPr>
          <a:lstStyle/>
          <a:p>
            <a:pPr>
              <a:lnSpc>
                <a:spcPct val="80000"/>
              </a:lnSpc>
            </a:pPr>
            <a:r>
              <a:rPr lang="en-US" altLang="ja-JP" sz="1600" b="1" dirty="0">
                <a:latin typeface="Arial"/>
                <a:cs typeface="Arial"/>
              </a:rPr>
              <a:t>beam</a:t>
            </a:r>
          </a:p>
          <a:p>
            <a:pPr>
              <a:lnSpc>
                <a:spcPct val="80000"/>
              </a:lnSpc>
            </a:pPr>
            <a:r>
              <a:rPr lang="en-US" altLang="ja-JP" sz="1600" b="1" dirty="0">
                <a:latin typeface="Arial"/>
                <a:cs typeface="Arial"/>
              </a:rPr>
              <a:t>hole</a:t>
            </a:r>
            <a:endParaRPr kumimoji="1" lang="ja-JP" altLang="en-US" sz="1600" b="1" dirty="0">
              <a:latin typeface="Arial"/>
              <a:cs typeface="Arial"/>
            </a:endParaRPr>
          </a:p>
        </p:txBody>
      </p:sp>
      <p:sp>
        <p:nvSpPr>
          <p:cNvPr id="15" name="テキスト ボックス 14"/>
          <p:cNvSpPr txBox="1"/>
          <p:nvPr/>
        </p:nvSpPr>
        <p:spPr>
          <a:xfrm>
            <a:off x="304528" y="4006955"/>
            <a:ext cx="961990" cy="276999"/>
          </a:xfrm>
          <a:prstGeom prst="rect">
            <a:avLst/>
          </a:prstGeom>
          <a:noFill/>
        </p:spPr>
        <p:txBody>
          <a:bodyPr wrap="none" lIns="0" tIns="0" rIns="0" bIns="0" rtlCol="0">
            <a:spAutoFit/>
          </a:bodyPr>
          <a:lstStyle/>
          <a:p>
            <a:r>
              <a:rPr lang="en-US" altLang="ja-JP" b="1" dirty="0">
                <a:solidFill>
                  <a:srgbClr val="FF00FF"/>
                </a:solidFill>
                <a:latin typeface="Arial"/>
                <a:cs typeface="Arial"/>
              </a:rPr>
              <a:t>pulse ST</a:t>
            </a:r>
            <a:endParaRPr kumimoji="1" lang="ja-JP" altLang="en-US" b="1" dirty="0">
              <a:solidFill>
                <a:srgbClr val="FF00FF"/>
              </a:solidFill>
              <a:latin typeface="Arial"/>
              <a:cs typeface="Arial"/>
            </a:endParaRPr>
          </a:p>
        </p:txBody>
      </p:sp>
      <p:sp>
        <p:nvSpPr>
          <p:cNvPr id="16" name="テキスト ボックス 15"/>
          <p:cNvSpPr txBox="1"/>
          <p:nvPr/>
        </p:nvSpPr>
        <p:spPr>
          <a:xfrm>
            <a:off x="1864131" y="2184685"/>
            <a:ext cx="769366" cy="276999"/>
          </a:xfrm>
          <a:prstGeom prst="rect">
            <a:avLst/>
          </a:prstGeom>
          <a:noFill/>
        </p:spPr>
        <p:txBody>
          <a:bodyPr wrap="none" lIns="0" tIns="0" rIns="0" bIns="0" rtlCol="0">
            <a:spAutoFit/>
          </a:bodyPr>
          <a:lstStyle/>
          <a:p>
            <a:r>
              <a:rPr lang="en-US" altLang="ja-JP" b="1" dirty="0">
                <a:solidFill>
                  <a:srgbClr val="008000"/>
                </a:solidFill>
                <a:latin typeface="Arial"/>
                <a:cs typeface="Arial"/>
              </a:rPr>
              <a:t>DC QM</a:t>
            </a:r>
            <a:endParaRPr kumimoji="1" lang="ja-JP" altLang="en-US" b="1" dirty="0">
              <a:solidFill>
                <a:srgbClr val="008000"/>
              </a:solidFill>
              <a:latin typeface="Arial"/>
              <a:cs typeface="Arial"/>
            </a:endParaRPr>
          </a:p>
        </p:txBody>
      </p:sp>
      <p:sp>
        <p:nvSpPr>
          <p:cNvPr id="17" name="テキスト ボックス 16"/>
          <p:cNvSpPr txBox="1"/>
          <p:nvPr/>
        </p:nvSpPr>
        <p:spPr>
          <a:xfrm>
            <a:off x="1922454" y="4352845"/>
            <a:ext cx="1038859" cy="276999"/>
          </a:xfrm>
          <a:prstGeom prst="rect">
            <a:avLst/>
          </a:prstGeom>
          <a:noFill/>
        </p:spPr>
        <p:txBody>
          <a:bodyPr wrap="none" lIns="0" tIns="0" rIns="0" bIns="0" rtlCol="0">
            <a:spAutoFit/>
          </a:bodyPr>
          <a:lstStyle/>
          <a:p>
            <a:r>
              <a:rPr lang="en-US" altLang="ja-JP" b="1" dirty="0">
                <a:solidFill>
                  <a:srgbClr val="00FFFF"/>
                </a:solidFill>
                <a:latin typeface="Arial"/>
                <a:cs typeface="Arial"/>
              </a:rPr>
              <a:t>pulse QM</a:t>
            </a:r>
            <a:endParaRPr kumimoji="1" lang="ja-JP" altLang="en-US" b="1" dirty="0">
              <a:solidFill>
                <a:srgbClr val="00FFFF"/>
              </a:solidFill>
              <a:latin typeface="Arial"/>
              <a:cs typeface="Arial"/>
            </a:endParaRPr>
          </a:p>
        </p:txBody>
      </p:sp>
      <p:cxnSp>
        <p:nvCxnSpPr>
          <p:cNvPr id="18" name="直線コネクタ 17"/>
          <p:cNvCxnSpPr/>
          <p:nvPr/>
        </p:nvCxnSpPr>
        <p:spPr>
          <a:xfrm>
            <a:off x="823166" y="3582859"/>
            <a:ext cx="56091" cy="492041"/>
          </a:xfrm>
          <a:prstGeom prst="line">
            <a:avLst/>
          </a:prstGeom>
          <a:ln w="12700"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flipH="1">
            <a:off x="879257" y="3575019"/>
            <a:ext cx="531884" cy="499881"/>
          </a:xfrm>
          <a:prstGeom prst="line">
            <a:avLst/>
          </a:prstGeom>
          <a:ln w="12700"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直線コネクタ 23"/>
          <p:cNvCxnSpPr/>
          <p:nvPr/>
        </p:nvCxnSpPr>
        <p:spPr>
          <a:xfrm flipH="1">
            <a:off x="2441884" y="3846933"/>
            <a:ext cx="519429" cy="594811"/>
          </a:xfrm>
          <a:prstGeom prst="line">
            <a:avLst/>
          </a:prstGeom>
          <a:ln w="12700"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a:off x="1669851" y="3833738"/>
            <a:ext cx="772033" cy="591068"/>
          </a:xfrm>
          <a:prstGeom prst="line">
            <a:avLst/>
          </a:prstGeom>
          <a:ln w="12700"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31" name="テキスト ボックス 30"/>
          <p:cNvSpPr txBox="1"/>
          <p:nvPr/>
        </p:nvSpPr>
        <p:spPr>
          <a:xfrm>
            <a:off x="470671" y="1154266"/>
            <a:ext cx="1258999" cy="461665"/>
          </a:xfrm>
          <a:prstGeom prst="rect">
            <a:avLst/>
          </a:prstGeom>
          <a:solidFill>
            <a:schemeClr val="bg2"/>
          </a:solidFill>
        </p:spPr>
        <p:txBody>
          <a:bodyPr wrap="none" rtlCol="0">
            <a:spAutoFit/>
          </a:bodyPr>
          <a:lstStyle/>
          <a:p>
            <a:r>
              <a:rPr kumimoji="1" lang="en-US" altLang="ja-JP" sz="2400" dirty="0"/>
              <a:t>top view</a:t>
            </a:r>
            <a:endParaRPr kumimoji="1" lang="ja-JP" altLang="en-US" sz="2400" dirty="0"/>
          </a:p>
        </p:txBody>
      </p:sp>
      <p:sp>
        <p:nvSpPr>
          <p:cNvPr id="32" name="テキスト ボックス 31"/>
          <p:cNvSpPr txBox="1"/>
          <p:nvPr/>
        </p:nvSpPr>
        <p:spPr>
          <a:xfrm>
            <a:off x="6636754" y="1248853"/>
            <a:ext cx="1352203" cy="461665"/>
          </a:xfrm>
          <a:prstGeom prst="rect">
            <a:avLst/>
          </a:prstGeom>
          <a:solidFill>
            <a:schemeClr val="bg2"/>
          </a:solidFill>
        </p:spPr>
        <p:txBody>
          <a:bodyPr wrap="none" rtlCol="0">
            <a:spAutoFit/>
          </a:bodyPr>
          <a:lstStyle/>
          <a:p>
            <a:r>
              <a:rPr kumimoji="1" lang="en-US" altLang="ja-JP" sz="2400" dirty="0"/>
              <a:t>rear view</a:t>
            </a:r>
            <a:endParaRPr kumimoji="1" lang="ja-JP" altLang="en-US" sz="2400" dirty="0"/>
          </a:p>
        </p:txBody>
      </p:sp>
      <p:sp>
        <p:nvSpPr>
          <p:cNvPr id="34" name="テキスト ボックス 33"/>
          <p:cNvSpPr txBox="1"/>
          <p:nvPr/>
        </p:nvSpPr>
        <p:spPr>
          <a:xfrm>
            <a:off x="298226" y="5269972"/>
            <a:ext cx="8560072" cy="923330"/>
          </a:xfrm>
          <a:prstGeom prst="rect">
            <a:avLst/>
          </a:prstGeom>
          <a:noFill/>
        </p:spPr>
        <p:txBody>
          <a:bodyPr wrap="square" rtlCol="0">
            <a:spAutoFit/>
          </a:bodyPr>
          <a:lstStyle/>
          <a:p>
            <a:pPr marL="271463" indent="-271463">
              <a:buFont typeface="Wingdings" charset="2"/>
              <a:buChar char="l"/>
            </a:pPr>
            <a:r>
              <a:rPr kumimoji="1" lang="en-US" altLang="ja-JP" b="1" dirty="0">
                <a:solidFill>
                  <a:srgbClr val="0000FF"/>
                </a:solidFill>
                <a:latin typeface="Arial"/>
                <a:cs typeface="Arial"/>
              </a:rPr>
              <a:t>injection e- beam : </a:t>
            </a:r>
            <a:r>
              <a:rPr kumimoji="1" lang="en-US" altLang="ja-JP" b="1" dirty="0">
                <a:solidFill>
                  <a:srgbClr val="FF0000"/>
                </a:solidFill>
                <a:latin typeface="Arial"/>
                <a:cs typeface="Arial"/>
              </a:rPr>
              <a:t>on axis </a:t>
            </a:r>
            <a:r>
              <a:rPr kumimoji="1" lang="en-US" altLang="ja-JP" b="1" dirty="0">
                <a:solidFill>
                  <a:srgbClr val="0000FF"/>
                </a:solidFill>
                <a:latin typeface="Arial"/>
                <a:cs typeface="Arial"/>
              </a:rPr>
              <a:t>to preserve low </a:t>
            </a:r>
            <a:r>
              <a:rPr kumimoji="1" lang="en-US" altLang="ja-JP" b="1" dirty="0" err="1">
                <a:solidFill>
                  <a:srgbClr val="0000FF"/>
                </a:solidFill>
                <a:latin typeface="Arial"/>
                <a:cs typeface="Arial"/>
              </a:rPr>
              <a:t>emittance</a:t>
            </a:r>
            <a:endParaRPr kumimoji="1" lang="en-US" altLang="ja-JP" b="1" dirty="0">
              <a:solidFill>
                <a:srgbClr val="0000FF"/>
              </a:solidFill>
              <a:latin typeface="Arial"/>
              <a:cs typeface="Arial"/>
            </a:endParaRPr>
          </a:p>
          <a:p>
            <a:pPr marL="271463" indent="-271463">
              <a:buFont typeface="Wingdings" charset="2"/>
              <a:buChar char="l"/>
            </a:pPr>
            <a:r>
              <a:rPr lang="en-US" altLang="ja-JP" b="1" dirty="0">
                <a:solidFill>
                  <a:srgbClr val="0000FF"/>
                </a:solidFill>
                <a:latin typeface="Arial"/>
                <a:cs typeface="Arial"/>
              </a:rPr>
              <a:t>primary e- beam   : </a:t>
            </a:r>
            <a:r>
              <a:rPr lang="en-US" altLang="ja-JP" b="1" dirty="0">
                <a:solidFill>
                  <a:srgbClr val="FF0000"/>
                </a:solidFill>
                <a:latin typeface="Arial"/>
                <a:cs typeface="Arial"/>
              </a:rPr>
              <a:t>2.5 mm off axis </a:t>
            </a:r>
            <a:r>
              <a:rPr lang="en-US" altLang="ja-JP" b="1" dirty="0">
                <a:solidFill>
                  <a:srgbClr val="0000FF"/>
                </a:solidFill>
                <a:latin typeface="Arial"/>
                <a:cs typeface="Arial"/>
              </a:rPr>
              <a:t>to minimize e+ yield degradation</a:t>
            </a:r>
            <a:br>
              <a:rPr lang="en-US" altLang="ja-JP" b="1" dirty="0">
                <a:solidFill>
                  <a:srgbClr val="0000FF"/>
                </a:solidFill>
                <a:latin typeface="Arial"/>
                <a:cs typeface="Arial"/>
              </a:rPr>
            </a:br>
            <a:r>
              <a:rPr lang="en-US" altLang="ja-JP" b="1" dirty="0">
                <a:solidFill>
                  <a:srgbClr val="000000"/>
                </a:solidFill>
                <a:latin typeface="Arial"/>
                <a:cs typeface="Arial"/>
              </a:rPr>
              <a:t> (target offset 3.5 mm, FC offset 2.0mm)</a:t>
            </a:r>
            <a:endParaRPr lang="en-US" altLang="ja-JP" dirty="0">
              <a:solidFill>
                <a:srgbClr val="FF0000"/>
              </a:solidFill>
              <a:latin typeface="Arial"/>
              <a:cs typeface="Arial"/>
            </a:endParaRPr>
          </a:p>
        </p:txBody>
      </p:sp>
      <p:sp>
        <p:nvSpPr>
          <p:cNvPr id="23" name="テキスト ボックス 22"/>
          <p:cNvSpPr txBox="1"/>
          <p:nvPr/>
        </p:nvSpPr>
        <p:spPr>
          <a:xfrm>
            <a:off x="8313649" y="2457893"/>
            <a:ext cx="868747" cy="646331"/>
          </a:xfrm>
          <a:prstGeom prst="rect">
            <a:avLst/>
          </a:prstGeom>
          <a:noFill/>
        </p:spPr>
        <p:txBody>
          <a:bodyPr wrap="none" rtlCol="0">
            <a:spAutoFit/>
          </a:bodyPr>
          <a:lstStyle/>
          <a:p>
            <a:r>
              <a:rPr kumimoji="1" lang="en-US" altLang="ja-JP" sz="1200" dirty="0">
                <a:latin typeface="Arial"/>
                <a:cs typeface="Arial"/>
              </a:rPr>
              <a:t>target </a:t>
            </a:r>
          </a:p>
          <a:p>
            <a:r>
              <a:rPr kumimoji="1" lang="en-US" altLang="ja-JP" sz="1200" dirty="0">
                <a:latin typeface="Arial"/>
                <a:cs typeface="Arial"/>
              </a:rPr>
              <a:t>offset</a:t>
            </a:r>
          </a:p>
          <a:p>
            <a:r>
              <a:rPr lang="en-US" altLang="ja-JP" sz="1200" dirty="0">
                <a:latin typeface="Arial"/>
                <a:cs typeface="Arial"/>
              </a:rPr>
              <a:t>    3.5 mm</a:t>
            </a:r>
            <a:endParaRPr kumimoji="1" lang="ja-JP" altLang="en-US" sz="1200" dirty="0">
              <a:latin typeface="Arial"/>
              <a:cs typeface="Arial"/>
            </a:endParaRPr>
          </a:p>
        </p:txBody>
      </p:sp>
      <p:sp>
        <p:nvSpPr>
          <p:cNvPr id="26" name="テキスト ボックス 25"/>
          <p:cNvSpPr txBox="1"/>
          <p:nvPr/>
        </p:nvSpPr>
        <p:spPr>
          <a:xfrm>
            <a:off x="8049489" y="3219893"/>
            <a:ext cx="806155" cy="461665"/>
          </a:xfrm>
          <a:prstGeom prst="rect">
            <a:avLst/>
          </a:prstGeom>
          <a:noFill/>
        </p:spPr>
        <p:txBody>
          <a:bodyPr wrap="none" rtlCol="0">
            <a:spAutoFit/>
          </a:bodyPr>
          <a:lstStyle/>
          <a:p>
            <a:r>
              <a:rPr lang="en-US" altLang="ja-JP" sz="1200" dirty="0">
                <a:latin typeface="Arial"/>
                <a:cs typeface="Arial"/>
              </a:rPr>
              <a:t>2.0 mm</a:t>
            </a:r>
          </a:p>
          <a:p>
            <a:r>
              <a:rPr lang="en-US" altLang="ja-JP" sz="1200" dirty="0">
                <a:latin typeface="Arial"/>
                <a:cs typeface="Arial"/>
              </a:rPr>
              <a:t>FC offset</a:t>
            </a:r>
          </a:p>
        </p:txBody>
      </p:sp>
      <p:sp>
        <p:nvSpPr>
          <p:cNvPr id="27" name="テキスト ボックス 26"/>
          <p:cNvSpPr txBox="1"/>
          <p:nvPr/>
        </p:nvSpPr>
        <p:spPr>
          <a:xfrm>
            <a:off x="6972529" y="4144453"/>
            <a:ext cx="1005729" cy="461665"/>
          </a:xfrm>
          <a:prstGeom prst="rect">
            <a:avLst/>
          </a:prstGeom>
          <a:noFill/>
        </p:spPr>
        <p:txBody>
          <a:bodyPr wrap="none" rtlCol="0">
            <a:spAutoFit/>
          </a:bodyPr>
          <a:lstStyle/>
          <a:p>
            <a:r>
              <a:rPr lang="en-US" altLang="ja-JP" sz="1200" dirty="0">
                <a:latin typeface="Arial"/>
                <a:cs typeface="Arial"/>
              </a:rPr>
              <a:t>7.0 mm</a:t>
            </a:r>
          </a:p>
          <a:p>
            <a:r>
              <a:rPr lang="en-US" altLang="ja-JP" sz="1200" dirty="0">
                <a:latin typeface="Arial"/>
                <a:cs typeface="Arial"/>
              </a:rPr>
              <a:t>FC aperture</a:t>
            </a:r>
          </a:p>
        </p:txBody>
      </p:sp>
      <p:sp>
        <p:nvSpPr>
          <p:cNvPr id="28" name="テキスト ボックス 27"/>
          <p:cNvSpPr txBox="1"/>
          <p:nvPr/>
        </p:nvSpPr>
        <p:spPr>
          <a:xfrm>
            <a:off x="2835377" y="2329829"/>
            <a:ext cx="672760" cy="246221"/>
          </a:xfrm>
          <a:prstGeom prst="rect">
            <a:avLst/>
          </a:prstGeom>
          <a:noFill/>
        </p:spPr>
        <p:txBody>
          <a:bodyPr wrap="none" lIns="0" tIns="0" rIns="0" bIns="0" rtlCol="0">
            <a:spAutoFit/>
          </a:bodyPr>
          <a:lstStyle/>
          <a:p>
            <a:r>
              <a:rPr lang="en-US" altLang="ja-JP" sz="1600" b="1" dirty="0">
                <a:solidFill>
                  <a:srgbClr val="800000"/>
                </a:solidFill>
                <a:latin typeface="Arial"/>
                <a:cs typeface="Arial"/>
              </a:rPr>
              <a:t>spoiler</a:t>
            </a:r>
            <a:endParaRPr kumimoji="1" lang="ja-JP" altLang="en-US" sz="1600" b="1" dirty="0">
              <a:solidFill>
                <a:srgbClr val="800000"/>
              </a:solidFill>
              <a:latin typeface="Arial"/>
              <a:cs typeface="Arial"/>
            </a:endParaRPr>
          </a:p>
        </p:txBody>
      </p:sp>
      <p:sp>
        <p:nvSpPr>
          <p:cNvPr id="30" name="テキスト ボックス 29"/>
          <p:cNvSpPr txBox="1"/>
          <p:nvPr/>
        </p:nvSpPr>
        <p:spPr>
          <a:xfrm>
            <a:off x="6058734" y="1717508"/>
            <a:ext cx="787395" cy="646331"/>
          </a:xfrm>
          <a:prstGeom prst="rect">
            <a:avLst/>
          </a:prstGeom>
          <a:noFill/>
        </p:spPr>
        <p:txBody>
          <a:bodyPr wrap="none" rtlCol="0">
            <a:spAutoFit/>
          </a:bodyPr>
          <a:lstStyle/>
          <a:p>
            <a:r>
              <a:rPr lang="en-US" altLang="ja-JP" sz="1200" dirty="0">
                <a:latin typeface="Arial"/>
                <a:cs typeface="Arial"/>
              </a:rPr>
              <a:t>target </a:t>
            </a:r>
          </a:p>
          <a:p>
            <a:r>
              <a:rPr lang="en-US" altLang="ja-JP" sz="1200" dirty="0">
                <a:latin typeface="Arial"/>
                <a:cs typeface="Arial"/>
              </a:rPr>
              <a:t>diameter</a:t>
            </a:r>
          </a:p>
          <a:p>
            <a:r>
              <a:rPr lang="en-US" altLang="ja-JP" sz="1200" dirty="0">
                <a:latin typeface="Arial"/>
                <a:cs typeface="Arial"/>
              </a:rPr>
              <a:t>4.0 mm</a:t>
            </a:r>
          </a:p>
        </p:txBody>
      </p:sp>
      <p:sp>
        <p:nvSpPr>
          <p:cNvPr id="33" name="テキスト ボックス 32"/>
          <p:cNvSpPr txBox="1"/>
          <p:nvPr/>
        </p:nvSpPr>
        <p:spPr>
          <a:xfrm>
            <a:off x="5999462" y="3508459"/>
            <a:ext cx="787395" cy="646331"/>
          </a:xfrm>
          <a:prstGeom prst="rect">
            <a:avLst/>
          </a:prstGeom>
          <a:noFill/>
        </p:spPr>
        <p:txBody>
          <a:bodyPr wrap="none" rtlCol="0">
            <a:spAutoFit/>
          </a:bodyPr>
          <a:lstStyle/>
          <a:p>
            <a:r>
              <a:rPr lang="en-US" altLang="ja-JP" sz="1200" dirty="0">
                <a:latin typeface="Arial"/>
                <a:cs typeface="Arial"/>
              </a:rPr>
              <a:t>hole</a:t>
            </a:r>
          </a:p>
          <a:p>
            <a:r>
              <a:rPr lang="en-US" altLang="ja-JP" sz="1200" dirty="0">
                <a:latin typeface="Arial"/>
                <a:cs typeface="Arial"/>
              </a:rPr>
              <a:t>diameter</a:t>
            </a:r>
          </a:p>
          <a:p>
            <a:r>
              <a:rPr lang="en-US" altLang="ja-JP" sz="1200" dirty="0">
                <a:latin typeface="Arial"/>
                <a:cs typeface="Arial"/>
              </a:rPr>
              <a:t>2.0 mm</a:t>
            </a:r>
          </a:p>
        </p:txBody>
      </p:sp>
      <p:cxnSp>
        <p:nvCxnSpPr>
          <p:cNvPr id="35" name="直線コネクタ 34"/>
          <p:cNvCxnSpPr/>
          <p:nvPr/>
        </p:nvCxnSpPr>
        <p:spPr>
          <a:xfrm>
            <a:off x="6480231" y="2306010"/>
            <a:ext cx="708750" cy="563413"/>
          </a:xfrm>
          <a:prstGeom prst="line">
            <a:avLst/>
          </a:prstGeom>
          <a:ln w="12700"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 name="直線コネクタ 35"/>
          <p:cNvCxnSpPr/>
          <p:nvPr/>
        </p:nvCxnSpPr>
        <p:spPr>
          <a:xfrm flipV="1">
            <a:off x="6452052" y="3190861"/>
            <a:ext cx="744769" cy="572318"/>
          </a:xfrm>
          <a:prstGeom prst="line">
            <a:avLst/>
          </a:prstGeom>
          <a:ln w="12700"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37" name="テキスト ボックス 36"/>
          <p:cNvSpPr txBox="1"/>
          <p:nvPr/>
        </p:nvSpPr>
        <p:spPr>
          <a:xfrm>
            <a:off x="4964292" y="1367533"/>
            <a:ext cx="949028" cy="276999"/>
          </a:xfrm>
          <a:prstGeom prst="rect">
            <a:avLst/>
          </a:prstGeom>
          <a:noFill/>
        </p:spPr>
        <p:txBody>
          <a:bodyPr wrap="none" lIns="0" tIns="0" rIns="0" bIns="0" rtlCol="0">
            <a:spAutoFit/>
          </a:bodyPr>
          <a:lstStyle/>
          <a:p>
            <a:r>
              <a:rPr lang="en-US" altLang="ja-JP" b="1" dirty="0">
                <a:solidFill>
                  <a:srgbClr val="66CCFF"/>
                </a:solidFill>
                <a:latin typeface="Arial"/>
                <a:cs typeface="Arial"/>
              </a:rPr>
              <a:t>solenoid</a:t>
            </a:r>
            <a:endParaRPr kumimoji="1" lang="ja-JP" altLang="en-US" b="1" dirty="0">
              <a:solidFill>
                <a:srgbClr val="66CCFF"/>
              </a:solidFill>
              <a:latin typeface="Arial"/>
              <a:cs typeface="Arial"/>
            </a:endParaRPr>
          </a:p>
        </p:txBody>
      </p:sp>
      <p:sp>
        <p:nvSpPr>
          <p:cNvPr id="38" name="テキスト ボックス 37"/>
          <p:cNvSpPr txBox="1"/>
          <p:nvPr/>
        </p:nvSpPr>
        <p:spPr>
          <a:xfrm>
            <a:off x="5159023" y="2248066"/>
            <a:ext cx="782265" cy="430887"/>
          </a:xfrm>
          <a:prstGeom prst="rect">
            <a:avLst/>
          </a:prstGeom>
          <a:noFill/>
        </p:spPr>
        <p:txBody>
          <a:bodyPr wrap="none" lIns="0" tIns="0" rIns="0" bIns="0" rtlCol="0">
            <a:spAutoFit/>
          </a:bodyPr>
          <a:lstStyle/>
          <a:p>
            <a:r>
              <a:rPr lang="en-US" altLang="ja-JP" sz="1400" b="1" dirty="0" err="1">
                <a:latin typeface="Arial"/>
                <a:cs typeface="Arial"/>
              </a:rPr>
              <a:t>Accel</a:t>
            </a:r>
            <a:r>
              <a:rPr lang="en-US" altLang="ja-JP" sz="1400" b="1" dirty="0">
                <a:latin typeface="Arial"/>
                <a:cs typeface="Arial"/>
              </a:rPr>
              <a:t>. </a:t>
            </a:r>
          </a:p>
          <a:p>
            <a:r>
              <a:rPr lang="en-US" altLang="ja-JP" sz="1400" b="1" dirty="0">
                <a:latin typeface="Arial"/>
                <a:cs typeface="Arial"/>
              </a:rPr>
              <a:t>structure</a:t>
            </a:r>
            <a:endParaRPr kumimoji="1" lang="ja-JP" altLang="en-US" sz="1400" b="1" dirty="0">
              <a:latin typeface="Arial"/>
              <a:cs typeface="Arial"/>
            </a:endParaRPr>
          </a:p>
        </p:txBody>
      </p:sp>
    </p:spTree>
    <p:extLst>
      <p:ext uri="{BB962C8B-B14F-4D97-AF65-F5344CB8AC3E}">
        <p14:creationId xmlns:p14="http://schemas.microsoft.com/office/powerpoint/2010/main" val="1574717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加速ユニットとは？</a:t>
            </a:r>
            <a:endParaRPr kumimoji="1" lang="ja-JP" altLang="en-US">
              <a:latin typeface="+mn-ea"/>
              <a:ea typeface="+mn-ea"/>
            </a:endParaRPr>
          </a:p>
        </p:txBody>
      </p:sp>
      <p:pic>
        <p:nvPicPr>
          <p:cNvPr id="8" name="図 243" descr="SKB-DR-layout.png"/>
          <p:cNvPicPr>
            <a:picLocks noChangeAspect="1"/>
          </p:cNvPicPr>
          <p:nvPr/>
        </p:nvPicPr>
        <p:blipFill>
          <a:blip r:embed="rId2">
            <a:extLst>
              <a:ext uri="{28A0092B-C50C-407E-A947-70E740481C1C}">
                <a14:useLocalDpi xmlns:a14="http://schemas.microsoft.com/office/drawing/2010/main" val="0"/>
              </a:ext>
            </a:extLst>
          </a:blip>
          <a:srcRect l="65739" r="1974" b="8899"/>
          <a:stretch>
            <a:fillRect/>
          </a:stretch>
        </p:blipFill>
        <p:spPr bwMode="auto">
          <a:xfrm>
            <a:off x="4288832" y="4232497"/>
            <a:ext cx="1068387"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141"/>
          <p:cNvSpPr>
            <a:spLocks noChangeArrowheads="1"/>
          </p:cNvSpPr>
          <p:nvPr/>
        </p:nvSpPr>
        <p:spPr bwMode="auto">
          <a:xfrm>
            <a:off x="6524032" y="6175597"/>
            <a:ext cx="39687" cy="107950"/>
          </a:xfrm>
          <a:prstGeom prst="rect">
            <a:avLst/>
          </a:prstGeom>
          <a:solidFill>
            <a:srgbClr val="00FF00"/>
          </a:solidFill>
          <a:ln w="9360">
            <a:solidFill>
              <a:srgbClr val="00FF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11" name="Line 91"/>
          <p:cNvSpPr>
            <a:spLocks noChangeShapeType="1"/>
          </p:cNvSpPr>
          <p:nvPr/>
        </p:nvSpPr>
        <p:spPr bwMode="auto">
          <a:xfrm>
            <a:off x="1097957" y="6229572"/>
            <a:ext cx="7920037" cy="1588"/>
          </a:xfrm>
          <a:prstGeom prst="line">
            <a:avLst/>
          </a:prstGeom>
          <a:noFill/>
          <a:ln w="25560">
            <a:solidFill>
              <a:srgbClr val="BBE0E3"/>
            </a:solidFill>
            <a:miter lim="800000"/>
            <a:headEnd/>
            <a:tailEnd type="triangle" w="med" len="med"/>
          </a:ln>
          <a:effectLst>
            <a:outerShdw blurRad="63500" dist="20160" dir="5400000" algn="ctr" rotWithShape="0">
              <a:srgbClr val="000000">
                <a:alpha val="38034"/>
              </a:srgbClr>
            </a:outerShdw>
          </a:effectLst>
        </p:spPr>
        <p:txBody>
          <a:bodyPr/>
          <a:lstStyle/>
          <a:p>
            <a:pPr>
              <a:defRPr/>
            </a:pPr>
            <a:endParaRPr lang="ja-JP" altLang="en-US">
              <a:latin typeface="Arial"/>
              <a:ea typeface="ＭＳ Ｐゴシック" pitchFamily="-112" charset="-128"/>
              <a:cs typeface="Arial"/>
            </a:endParaRPr>
          </a:p>
        </p:txBody>
      </p:sp>
      <p:sp>
        <p:nvSpPr>
          <p:cNvPr id="12" name="Rectangle 108"/>
          <p:cNvSpPr>
            <a:spLocks noChangeArrowheads="1"/>
          </p:cNvSpPr>
          <p:nvPr/>
        </p:nvSpPr>
        <p:spPr bwMode="auto">
          <a:xfrm>
            <a:off x="1977432" y="6175597"/>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13" name="Line 87"/>
          <p:cNvSpPr>
            <a:spLocks noChangeShapeType="1"/>
          </p:cNvSpPr>
          <p:nvPr/>
        </p:nvSpPr>
        <p:spPr bwMode="auto">
          <a:xfrm>
            <a:off x="1097957" y="4789710"/>
            <a:ext cx="1677987" cy="1587"/>
          </a:xfrm>
          <a:prstGeom prst="line">
            <a:avLst/>
          </a:prstGeom>
          <a:noFill/>
          <a:ln w="25560">
            <a:solidFill>
              <a:srgbClr val="BBE0E3"/>
            </a:solidFill>
            <a:miter lim="800000"/>
            <a:headEnd/>
            <a:tailEnd/>
          </a:ln>
          <a:effectLst>
            <a:outerShdw blurRad="63500" dist="20160" dir="5400000" algn="ctr" rotWithShape="0">
              <a:srgbClr val="000000">
                <a:alpha val="38034"/>
              </a:srgbClr>
            </a:outerShdw>
          </a:effectLst>
        </p:spPr>
        <p:txBody>
          <a:bodyPr/>
          <a:lstStyle/>
          <a:p>
            <a:pPr>
              <a:defRPr/>
            </a:pPr>
            <a:endParaRPr lang="ja-JP" altLang="en-US">
              <a:latin typeface="Arial"/>
              <a:ea typeface="ＭＳ Ｐゴシック" pitchFamily="-112" charset="-128"/>
              <a:cs typeface="Arial"/>
            </a:endParaRPr>
          </a:p>
        </p:txBody>
      </p:sp>
      <p:sp>
        <p:nvSpPr>
          <p:cNvPr id="14" name="AutoShape 88"/>
          <p:cNvSpPr>
            <a:spLocks/>
          </p:cNvSpPr>
          <p:nvPr/>
        </p:nvSpPr>
        <p:spPr bwMode="auto">
          <a:xfrm flipH="1">
            <a:off x="595293" y="4789710"/>
            <a:ext cx="1256726" cy="1439862"/>
          </a:xfrm>
          <a:custGeom>
            <a:avLst/>
            <a:gdLst>
              <a:gd name="T0" fmla="*/ 719931 w 1439862"/>
              <a:gd name="T1" fmla="*/ 0 h 1439863"/>
              <a:gd name="T2" fmla="*/ 719931 w 1439862"/>
              <a:gd name="T3" fmla="*/ 719932 h 1439863"/>
              <a:gd name="T4" fmla="*/ 1439402 w 1439862"/>
              <a:gd name="T5" fmla="*/ 694206 h 1439863"/>
              <a:gd name="T6" fmla="*/ 719931 w 1439862"/>
              <a:gd name="T7" fmla="*/ 0 h 1439863"/>
              <a:gd name="T8" fmla="*/ 1439402 w 1439862"/>
              <a:gd name="T9" fmla="*/ 694206 h 1439863"/>
            </a:gdLst>
            <a:ahLst/>
            <a:cxnLst>
              <a:cxn ang="0">
                <a:pos x="T0" y="T1"/>
              </a:cxn>
              <a:cxn ang="0">
                <a:pos x="T2" y="T3"/>
              </a:cxn>
              <a:cxn ang="0">
                <a:pos x="T4" y="T5"/>
              </a:cxn>
            </a:cxnLst>
            <a:rect l="T6" t="T7" r="T8" b="T9"/>
            <a:pathLst>
              <a:path w="1439862" h="1439863" stroke="0">
                <a:moveTo>
                  <a:pt x="719931" y="0"/>
                </a:moveTo>
                <a:lnTo>
                  <a:pt x="719931" y="-1"/>
                </a:lnTo>
                <a:cubicBezTo>
                  <a:pt x="1107526" y="-1"/>
                  <a:pt x="1425552" y="306858"/>
                  <a:pt x="1439402" y="694206"/>
                </a:cubicBezTo>
                <a:lnTo>
                  <a:pt x="719931" y="719932"/>
                </a:lnTo>
                <a:close/>
              </a:path>
              <a:path w="1439862" h="1439863" fill="none">
                <a:moveTo>
                  <a:pt x="719931" y="0"/>
                </a:moveTo>
                <a:lnTo>
                  <a:pt x="719931" y="-1"/>
                </a:lnTo>
                <a:cubicBezTo>
                  <a:pt x="1107526" y="-1"/>
                  <a:pt x="1425552" y="306858"/>
                  <a:pt x="1439402" y="694206"/>
                </a:cubicBezTo>
              </a:path>
            </a:pathLst>
          </a:custGeom>
          <a:noFill/>
          <a:ln w="25560">
            <a:solidFill>
              <a:srgbClr val="BBE0E3"/>
            </a:solidFill>
            <a:miter lim="800000"/>
            <a:headEnd/>
            <a:tailEnd type="triangle" w="med" len="med"/>
          </a:ln>
          <a:effectLst>
            <a:outerShdw blurRad="63500" dist="20160" dir="5400000" algn="ctr" rotWithShape="0">
              <a:srgbClr val="000000">
                <a:alpha val="38034"/>
              </a:srgbClr>
            </a:outerShdw>
          </a:effectLst>
        </p:spPr>
        <p:txBody>
          <a:bodyPr wrap="none" anchor="ctr"/>
          <a:lstStyle/>
          <a:p>
            <a:pPr>
              <a:defRPr/>
            </a:pPr>
            <a:endParaRPr lang="ja-JP" altLang="en-US">
              <a:cs typeface="Arial" charset="0"/>
            </a:endParaRPr>
          </a:p>
        </p:txBody>
      </p:sp>
      <p:sp>
        <p:nvSpPr>
          <p:cNvPr id="15" name="AutoShape 89"/>
          <p:cNvSpPr>
            <a:spLocks noChangeArrowheads="1"/>
          </p:cNvSpPr>
          <p:nvPr/>
        </p:nvSpPr>
        <p:spPr bwMode="auto">
          <a:xfrm rot="16200000" flipH="1">
            <a:off x="505312" y="4879690"/>
            <a:ext cx="1439862" cy="1259901"/>
          </a:xfrm>
          <a:custGeom>
            <a:avLst/>
            <a:gdLst>
              <a:gd name="T0" fmla="*/ 719931 w 1439863"/>
              <a:gd name="T1" fmla="*/ 0 h 1439862"/>
              <a:gd name="T2" fmla="*/ 719932 w 1439863"/>
              <a:gd name="T3" fmla="*/ 719931 h 1439862"/>
              <a:gd name="T4" fmla="*/ 1439403 w 1439863"/>
              <a:gd name="T5" fmla="*/ 694206 h 1439862"/>
              <a:gd name="T6" fmla="*/ 719931 w 1439863"/>
              <a:gd name="T7" fmla="*/ 0 h 1439862"/>
              <a:gd name="T8" fmla="*/ 1439403 w 1439863"/>
              <a:gd name="T9" fmla="*/ 694206 h 1439862"/>
            </a:gdLst>
            <a:ahLst/>
            <a:cxnLst>
              <a:cxn ang="0">
                <a:pos x="T0" y="T1"/>
              </a:cxn>
              <a:cxn ang="0">
                <a:pos x="T2" y="T3"/>
              </a:cxn>
              <a:cxn ang="0">
                <a:pos x="T4" y="T5"/>
              </a:cxn>
            </a:cxnLst>
            <a:rect l="T6" t="T7" r="T8" b="T9"/>
            <a:pathLst>
              <a:path w="1439863" h="1439862" stroke="0">
                <a:moveTo>
                  <a:pt x="719931" y="0"/>
                </a:moveTo>
                <a:lnTo>
                  <a:pt x="719931" y="-1"/>
                </a:lnTo>
                <a:cubicBezTo>
                  <a:pt x="1107526" y="-1"/>
                  <a:pt x="1425552" y="306857"/>
                  <a:pt x="1439403" y="694204"/>
                </a:cubicBezTo>
                <a:lnTo>
                  <a:pt x="719932" y="719931"/>
                </a:lnTo>
                <a:close/>
              </a:path>
              <a:path w="1439863" h="1439862" fill="none">
                <a:moveTo>
                  <a:pt x="719931" y="0"/>
                </a:moveTo>
                <a:lnTo>
                  <a:pt x="719931" y="-1"/>
                </a:lnTo>
                <a:cubicBezTo>
                  <a:pt x="1107526" y="-1"/>
                  <a:pt x="1425552" y="306857"/>
                  <a:pt x="1439403" y="694204"/>
                </a:cubicBezTo>
              </a:path>
            </a:pathLst>
          </a:custGeom>
          <a:noFill/>
          <a:ln w="25560">
            <a:solidFill>
              <a:srgbClr val="BBE0E3"/>
            </a:solidFill>
            <a:miter lim="800000"/>
            <a:headEnd/>
            <a:tailEnd/>
          </a:ln>
          <a:effectLst>
            <a:outerShdw blurRad="63500" dist="20160" dir="5400000" algn="ctr" rotWithShape="0">
              <a:srgbClr val="000000">
                <a:alpha val="38034"/>
              </a:srgbClr>
            </a:outerShdw>
          </a:effectLst>
        </p:spPr>
        <p:txBody>
          <a:bodyPr wrap="none" anchor="ctr"/>
          <a:lstStyle/>
          <a:p>
            <a:pPr>
              <a:defRPr/>
            </a:pPr>
            <a:endParaRPr lang="ja-JP" altLang="en-US">
              <a:cs typeface="Arial" charset="0"/>
            </a:endParaRPr>
          </a:p>
        </p:txBody>
      </p:sp>
      <p:sp>
        <p:nvSpPr>
          <p:cNvPr id="16" name="Line 90"/>
          <p:cNvSpPr>
            <a:spLocks noChangeShapeType="1"/>
          </p:cNvSpPr>
          <p:nvPr/>
        </p:nvSpPr>
        <p:spPr bwMode="auto">
          <a:xfrm>
            <a:off x="603869" y="5453285"/>
            <a:ext cx="1587" cy="61912"/>
          </a:xfrm>
          <a:prstGeom prst="line">
            <a:avLst/>
          </a:prstGeom>
          <a:noFill/>
          <a:ln w="25560">
            <a:solidFill>
              <a:srgbClr val="BBE0E3"/>
            </a:solidFill>
            <a:miter lim="800000"/>
            <a:headEnd/>
            <a:tailEnd/>
          </a:ln>
          <a:effectLst>
            <a:outerShdw blurRad="63500" dist="20160" dir="5400000" algn="ctr" rotWithShape="0">
              <a:srgbClr val="000000">
                <a:alpha val="38034"/>
              </a:srgbClr>
            </a:outerShdw>
          </a:effectLst>
        </p:spPr>
        <p:txBody>
          <a:bodyPr/>
          <a:lstStyle/>
          <a:p>
            <a:pPr>
              <a:defRPr/>
            </a:pPr>
            <a:endParaRPr lang="ja-JP" altLang="en-US">
              <a:latin typeface="Arial"/>
              <a:ea typeface="ＭＳ Ｐゴシック" pitchFamily="-112" charset="-128"/>
              <a:cs typeface="Arial"/>
            </a:endParaRPr>
          </a:p>
        </p:txBody>
      </p:sp>
      <p:sp>
        <p:nvSpPr>
          <p:cNvPr id="17" name="AutoShape 92"/>
          <p:cNvSpPr>
            <a:spLocks noChangeArrowheads="1"/>
          </p:cNvSpPr>
          <p:nvPr/>
        </p:nvSpPr>
        <p:spPr bwMode="auto">
          <a:xfrm>
            <a:off x="1097957" y="4637310"/>
            <a:ext cx="1066800" cy="30480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18" name="Rectangle 93"/>
          <p:cNvSpPr>
            <a:spLocks noChangeArrowheads="1"/>
          </p:cNvSpPr>
          <p:nvPr/>
        </p:nvSpPr>
        <p:spPr bwMode="auto">
          <a:xfrm>
            <a:off x="1174157" y="473573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19" name="Rectangle 94"/>
          <p:cNvSpPr>
            <a:spLocks noChangeArrowheads="1"/>
          </p:cNvSpPr>
          <p:nvPr/>
        </p:nvSpPr>
        <p:spPr bwMode="auto">
          <a:xfrm>
            <a:off x="1288457" y="473573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0" name="Rectangle 95"/>
          <p:cNvSpPr>
            <a:spLocks noChangeArrowheads="1"/>
          </p:cNvSpPr>
          <p:nvPr/>
        </p:nvSpPr>
        <p:spPr bwMode="auto">
          <a:xfrm>
            <a:off x="1402757" y="473573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1" name="Rectangle 96"/>
          <p:cNvSpPr>
            <a:spLocks noChangeArrowheads="1"/>
          </p:cNvSpPr>
          <p:nvPr/>
        </p:nvSpPr>
        <p:spPr bwMode="auto">
          <a:xfrm>
            <a:off x="1518644" y="4735735"/>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2" name="Rectangle 97"/>
          <p:cNvSpPr>
            <a:spLocks noChangeArrowheads="1"/>
          </p:cNvSpPr>
          <p:nvPr/>
        </p:nvSpPr>
        <p:spPr bwMode="auto">
          <a:xfrm>
            <a:off x="1632944" y="4737322"/>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3" name="Rectangle 98"/>
          <p:cNvSpPr>
            <a:spLocks noChangeArrowheads="1"/>
          </p:cNvSpPr>
          <p:nvPr/>
        </p:nvSpPr>
        <p:spPr bwMode="auto">
          <a:xfrm>
            <a:off x="1747244" y="473573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4" name="Rectangle 99"/>
          <p:cNvSpPr>
            <a:spLocks noChangeArrowheads="1"/>
          </p:cNvSpPr>
          <p:nvPr/>
        </p:nvSpPr>
        <p:spPr bwMode="auto">
          <a:xfrm>
            <a:off x="1861544" y="4737322"/>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5" name="Rectangle 100"/>
          <p:cNvSpPr>
            <a:spLocks noChangeArrowheads="1"/>
          </p:cNvSpPr>
          <p:nvPr/>
        </p:nvSpPr>
        <p:spPr bwMode="auto">
          <a:xfrm>
            <a:off x="1975844" y="4737322"/>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6" name="AutoShape 101"/>
          <p:cNvSpPr>
            <a:spLocks noChangeArrowheads="1"/>
          </p:cNvSpPr>
          <p:nvPr/>
        </p:nvSpPr>
        <p:spPr bwMode="auto">
          <a:xfrm>
            <a:off x="1099544" y="6077172"/>
            <a:ext cx="1141413" cy="30480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7" name="Rectangle 102"/>
          <p:cNvSpPr>
            <a:spLocks noChangeArrowheads="1"/>
          </p:cNvSpPr>
          <p:nvPr/>
        </p:nvSpPr>
        <p:spPr bwMode="auto">
          <a:xfrm>
            <a:off x="1175744" y="6175597"/>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8" name="Rectangle 103"/>
          <p:cNvSpPr>
            <a:spLocks noChangeArrowheads="1"/>
          </p:cNvSpPr>
          <p:nvPr/>
        </p:nvSpPr>
        <p:spPr bwMode="auto">
          <a:xfrm>
            <a:off x="1290044" y="6175597"/>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9" name="Rectangle 104"/>
          <p:cNvSpPr>
            <a:spLocks noChangeArrowheads="1"/>
          </p:cNvSpPr>
          <p:nvPr/>
        </p:nvSpPr>
        <p:spPr bwMode="auto">
          <a:xfrm>
            <a:off x="1404344" y="6175597"/>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0" name="Rectangle 105"/>
          <p:cNvSpPr>
            <a:spLocks noChangeArrowheads="1"/>
          </p:cNvSpPr>
          <p:nvPr/>
        </p:nvSpPr>
        <p:spPr bwMode="auto">
          <a:xfrm>
            <a:off x="1518644" y="6175597"/>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1" name="Rectangle 106"/>
          <p:cNvSpPr>
            <a:spLocks noChangeArrowheads="1"/>
          </p:cNvSpPr>
          <p:nvPr/>
        </p:nvSpPr>
        <p:spPr bwMode="auto">
          <a:xfrm>
            <a:off x="1634532" y="6177185"/>
            <a:ext cx="74612"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2" name="Rectangle 107"/>
          <p:cNvSpPr>
            <a:spLocks noChangeArrowheads="1"/>
          </p:cNvSpPr>
          <p:nvPr/>
        </p:nvSpPr>
        <p:spPr bwMode="auto">
          <a:xfrm>
            <a:off x="1748832" y="6175597"/>
            <a:ext cx="74612"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3" name="Rectangle 108"/>
          <p:cNvSpPr>
            <a:spLocks noChangeArrowheads="1"/>
          </p:cNvSpPr>
          <p:nvPr/>
        </p:nvSpPr>
        <p:spPr bwMode="auto">
          <a:xfrm>
            <a:off x="1863132" y="617718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4" name="AutoShape 110"/>
          <p:cNvSpPr>
            <a:spLocks noChangeArrowheads="1"/>
          </p:cNvSpPr>
          <p:nvPr/>
        </p:nvSpPr>
        <p:spPr bwMode="auto">
          <a:xfrm>
            <a:off x="2393357" y="6078760"/>
            <a:ext cx="1066800" cy="30480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5" name="Rectangle 111"/>
          <p:cNvSpPr>
            <a:spLocks noChangeArrowheads="1"/>
          </p:cNvSpPr>
          <p:nvPr/>
        </p:nvSpPr>
        <p:spPr bwMode="auto">
          <a:xfrm>
            <a:off x="2469557" y="617718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6" name="Rectangle 112"/>
          <p:cNvSpPr>
            <a:spLocks noChangeArrowheads="1"/>
          </p:cNvSpPr>
          <p:nvPr/>
        </p:nvSpPr>
        <p:spPr bwMode="auto">
          <a:xfrm>
            <a:off x="2583857" y="617718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7" name="Rectangle 113"/>
          <p:cNvSpPr>
            <a:spLocks noChangeArrowheads="1"/>
          </p:cNvSpPr>
          <p:nvPr/>
        </p:nvSpPr>
        <p:spPr bwMode="auto">
          <a:xfrm>
            <a:off x="2698157" y="617718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9" name="Rectangle 115"/>
          <p:cNvSpPr>
            <a:spLocks noChangeArrowheads="1"/>
          </p:cNvSpPr>
          <p:nvPr/>
        </p:nvSpPr>
        <p:spPr bwMode="auto">
          <a:xfrm>
            <a:off x="2928344" y="6178772"/>
            <a:ext cx="74613" cy="107950"/>
          </a:xfrm>
          <a:prstGeom prst="rect">
            <a:avLst/>
          </a:prstGeom>
          <a:solidFill>
            <a:srgbClr val="FF0000"/>
          </a:solidFill>
          <a:ln w="9360">
            <a:solidFill>
              <a:srgbClr val="FF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0" name="Rectangle 116"/>
          <p:cNvSpPr>
            <a:spLocks noChangeArrowheads="1"/>
          </p:cNvSpPr>
          <p:nvPr/>
        </p:nvSpPr>
        <p:spPr bwMode="auto">
          <a:xfrm>
            <a:off x="3042644" y="6182322"/>
            <a:ext cx="76200" cy="107950"/>
          </a:xfrm>
          <a:prstGeom prst="rect">
            <a:avLst/>
          </a:prstGeom>
          <a:solidFill>
            <a:srgbClr val="FF0000"/>
          </a:solidFill>
          <a:ln w="9360">
            <a:solidFill>
              <a:srgbClr val="FF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1" name="Rectangle 117"/>
          <p:cNvSpPr>
            <a:spLocks noChangeArrowheads="1"/>
          </p:cNvSpPr>
          <p:nvPr/>
        </p:nvSpPr>
        <p:spPr bwMode="auto">
          <a:xfrm>
            <a:off x="3156944" y="6178772"/>
            <a:ext cx="76200" cy="107950"/>
          </a:xfrm>
          <a:prstGeom prst="rect">
            <a:avLst/>
          </a:prstGeom>
          <a:solidFill>
            <a:srgbClr val="00FFFF"/>
          </a:solidFill>
          <a:ln w="9360">
            <a:solidFill>
              <a:srgbClr val="00FF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2" name="AutoShape 119"/>
          <p:cNvSpPr>
            <a:spLocks noChangeArrowheads="1"/>
          </p:cNvSpPr>
          <p:nvPr/>
        </p:nvSpPr>
        <p:spPr bwMode="auto">
          <a:xfrm>
            <a:off x="3612557" y="6078760"/>
            <a:ext cx="1066800" cy="30480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3" name="Rectangle 120"/>
          <p:cNvSpPr>
            <a:spLocks noChangeArrowheads="1"/>
          </p:cNvSpPr>
          <p:nvPr/>
        </p:nvSpPr>
        <p:spPr bwMode="auto">
          <a:xfrm>
            <a:off x="3688757" y="6177185"/>
            <a:ext cx="76200" cy="107950"/>
          </a:xfrm>
          <a:prstGeom prst="rect">
            <a:avLst/>
          </a:prstGeom>
          <a:solidFill>
            <a:schemeClr val="tx1"/>
          </a:solidFill>
          <a:ln w="9360">
            <a:solidFill>
              <a:schemeClr val="tx1"/>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4" name="Rectangle 121"/>
          <p:cNvSpPr>
            <a:spLocks noChangeArrowheads="1"/>
          </p:cNvSpPr>
          <p:nvPr/>
        </p:nvSpPr>
        <p:spPr bwMode="auto">
          <a:xfrm>
            <a:off x="3803057" y="617718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5" name="Rectangle 122"/>
          <p:cNvSpPr>
            <a:spLocks noChangeArrowheads="1"/>
          </p:cNvSpPr>
          <p:nvPr/>
        </p:nvSpPr>
        <p:spPr bwMode="auto">
          <a:xfrm>
            <a:off x="3917357" y="617718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6" name="Rectangle 123"/>
          <p:cNvSpPr>
            <a:spLocks noChangeArrowheads="1"/>
          </p:cNvSpPr>
          <p:nvPr/>
        </p:nvSpPr>
        <p:spPr bwMode="auto">
          <a:xfrm>
            <a:off x="4033244" y="6177185"/>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7" name="Rectangle 124"/>
          <p:cNvSpPr>
            <a:spLocks noChangeArrowheads="1"/>
          </p:cNvSpPr>
          <p:nvPr/>
        </p:nvSpPr>
        <p:spPr bwMode="auto">
          <a:xfrm>
            <a:off x="4147544" y="6178772"/>
            <a:ext cx="74613" cy="107950"/>
          </a:xfrm>
          <a:prstGeom prst="rect">
            <a:avLst/>
          </a:prstGeom>
          <a:solidFill>
            <a:srgbClr val="7F7F7F">
              <a:alpha val="29999"/>
            </a:srgbClr>
          </a:solidFill>
          <a:ln w="9525">
            <a:noFill/>
            <a:round/>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8" name="Rectangle 125"/>
          <p:cNvSpPr>
            <a:spLocks noChangeArrowheads="1"/>
          </p:cNvSpPr>
          <p:nvPr/>
        </p:nvSpPr>
        <p:spPr bwMode="auto">
          <a:xfrm>
            <a:off x="4261844" y="617718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9" name="Rectangle 126"/>
          <p:cNvSpPr>
            <a:spLocks noChangeArrowheads="1"/>
          </p:cNvSpPr>
          <p:nvPr/>
        </p:nvSpPr>
        <p:spPr bwMode="auto">
          <a:xfrm>
            <a:off x="4376144" y="6178772"/>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0" name="Rectangle 127"/>
          <p:cNvSpPr>
            <a:spLocks noChangeArrowheads="1"/>
          </p:cNvSpPr>
          <p:nvPr/>
        </p:nvSpPr>
        <p:spPr bwMode="auto">
          <a:xfrm>
            <a:off x="4490444" y="6178772"/>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1" name="AutoShape 128"/>
          <p:cNvSpPr>
            <a:spLocks noChangeArrowheads="1"/>
          </p:cNvSpPr>
          <p:nvPr/>
        </p:nvSpPr>
        <p:spPr bwMode="auto">
          <a:xfrm>
            <a:off x="4831757" y="6078760"/>
            <a:ext cx="1066800" cy="30480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2" name="Rectangle 130"/>
          <p:cNvSpPr>
            <a:spLocks noChangeArrowheads="1"/>
          </p:cNvSpPr>
          <p:nvPr/>
        </p:nvSpPr>
        <p:spPr bwMode="auto">
          <a:xfrm>
            <a:off x="5022257" y="617718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3" name="Rectangle 131"/>
          <p:cNvSpPr>
            <a:spLocks noChangeArrowheads="1"/>
          </p:cNvSpPr>
          <p:nvPr/>
        </p:nvSpPr>
        <p:spPr bwMode="auto">
          <a:xfrm>
            <a:off x="5136557" y="617718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4" name="Rectangle 132"/>
          <p:cNvSpPr>
            <a:spLocks noChangeArrowheads="1"/>
          </p:cNvSpPr>
          <p:nvPr/>
        </p:nvSpPr>
        <p:spPr bwMode="auto">
          <a:xfrm>
            <a:off x="5252444" y="6177185"/>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5" name="Rectangle 133"/>
          <p:cNvSpPr>
            <a:spLocks noChangeArrowheads="1"/>
          </p:cNvSpPr>
          <p:nvPr/>
        </p:nvSpPr>
        <p:spPr bwMode="auto">
          <a:xfrm>
            <a:off x="5366744" y="6178772"/>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6" name="Rectangle 134"/>
          <p:cNvSpPr>
            <a:spLocks noChangeArrowheads="1"/>
          </p:cNvSpPr>
          <p:nvPr/>
        </p:nvSpPr>
        <p:spPr bwMode="auto">
          <a:xfrm>
            <a:off x="5481044" y="617718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7" name="Rectangle 135"/>
          <p:cNvSpPr>
            <a:spLocks noChangeArrowheads="1"/>
          </p:cNvSpPr>
          <p:nvPr/>
        </p:nvSpPr>
        <p:spPr bwMode="auto">
          <a:xfrm>
            <a:off x="5595344" y="6178772"/>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8" name="Rectangle 136"/>
          <p:cNvSpPr>
            <a:spLocks noChangeArrowheads="1"/>
          </p:cNvSpPr>
          <p:nvPr/>
        </p:nvSpPr>
        <p:spPr bwMode="auto">
          <a:xfrm>
            <a:off x="5709644" y="6178772"/>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9" name="AutoShape 137"/>
          <p:cNvSpPr>
            <a:spLocks noChangeArrowheads="1"/>
          </p:cNvSpPr>
          <p:nvPr/>
        </p:nvSpPr>
        <p:spPr bwMode="auto">
          <a:xfrm>
            <a:off x="6050957" y="6077172"/>
            <a:ext cx="1066800" cy="30480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0" name="Rectangle 138"/>
          <p:cNvSpPr>
            <a:spLocks noChangeArrowheads="1"/>
          </p:cNvSpPr>
          <p:nvPr/>
        </p:nvSpPr>
        <p:spPr bwMode="auto">
          <a:xfrm>
            <a:off x="6127157" y="6175597"/>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1" name="Rectangle 139"/>
          <p:cNvSpPr>
            <a:spLocks noChangeArrowheads="1"/>
          </p:cNvSpPr>
          <p:nvPr/>
        </p:nvSpPr>
        <p:spPr bwMode="auto">
          <a:xfrm>
            <a:off x="6241457" y="6175597"/>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2" name="Rectangle 140"/>
          <p:cNvSpPr>
            <a:spLocks noChangeArrowheads="1"/>
          </p:cNvSpPr>
          <p:nvPr/>
        </p:nvSpPr>
        <p:spPr bwMode="auto">
          <a:xfrm>
            <a:off x="6355757" y="6175597"/>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3" name="Rectangle 141"/>
          <p:cNvSpPr>
            <a:spLocks noChangeArrowheads="1"/>
          </p:cNvSpPr>
          <p:nvPr/>
        </p:nvSpPr>
        <p:spPr bwMode="auto">
          <a:xfrm>
            <a:off x="6458944" y="6175597"/>
            <a:ext cx="39688" cy="107950"/>
          </a:xfrm>
          <a:prstGeom prst="rect">
            <a:avLst/>
          </a:prstGeom>
          <a:solidFill>
            <a:srgbClr val="00FF00"/>
          </a:solidFill>
          <a:ln w="9360">
            <a:solidFill>
              <a:srgbClr val="00FF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4" name="Rectangle 142"/>
          <p:cNvSpPr>
            <a:spLocks noChangeArrowheads="1"/>
          </p:cNvSpPr>
          <p:nvPr/>
        </p:nvSpPr>
        <p:spPr bwMode="auto">
          <a:xfrm>
            <a:off x="6585944" y="6177185"/>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5" name="Rectangle 143"/>
          <p:cNvSpPr>
            <a:spLocks noChangeArrowheads="1"/>
          </p:cNvSpPr>
          <p:nvPr/>
        </p:nvSpPr>
        <p:spPr bwMode="auto">
          <a:xfrm>
            <a:off x="6700244" y="6175597"/>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6" name="Rectangle 144"/>
          <p:cNvSpPr>
            <a:spLocks noChangeArrowheads="1"/>
          </p:cNvSpPr>
          <p:nvPr/>
        </p:nvSpPr>
        <p:spPr bwMode="auto">
          <a:xfrm>
            <a:off x="6814544" y="617718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7" name="Rectangle 145"/>
          <p:cNvSpPr>
            <a:spLocks noChangeArrowheads="1"/>
          </p:cNvSpPr>
          <p:nvPr/>
        </p:nvSpPr>
        <p:spPr bwMode="auto">
          <a:xfrm>
            <a:off x="6928844" y="617718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8" name="AutoShape 146"/>
          <p:cNvSpPr>
            <a:spLocks noChangeArrowheads="1"/>
          </p:cNvSpPr>
          <p:nvPr/>
        </p:nvSpPr>
        <p:spPr bwMode="auto">
          <a:xfrm>
            <a:off x="7270157" y="6078760"/>
            <a:ext cx="957262" cy="30480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9" name="Rectangle 147"/>
          <p:cNvSpPr>
            <a:spLocks noChangeArrowheads="1"/>
          </p:cNvSpPr>
          <p:nvPr/>
        </p:nvSpPr>
        <p:spPr bwMode="auto">
          <a:xfrm>
            <a:off x="7346357" y="617718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0" name="Rectangle 148"/>
          <p:cNvSpPr>
            <a:spLocks noChangeArrowheads="1"/>
          </p:cNvSpPr>
          <p:nvPr/>
        </p:nvSpPr>
        <p:spPr bwMode="auto">
          <a:xfrm>
            <a:off x="7460657" y="617718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1" name="Rectangle 149"/>
          <p:cNvSpPr>
            <a:spLocks noChangeArrowheads="1"/>
          </p:cNvSpPr>
          <p:nvPr/>
        </p:nvSpPr>
        <p:spPr bwMode="auto">
          <a:xfrm>
            <a:off x="7574957" y="617718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2" name="Rectangle 150"/>
          <p:cNvSpPr>
            <a:spLocks noChangeArrowheads="1"/>
          </p:cNvSpPr>
          <p:nvPr/>
        </p:nvSpPr>
        <p:spPr bwMode="auto">
          <a:xfrm>
            <a:off x="7690844" y="6177185"/>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3" name="Rectangle 151"/>
          <p:cNvSpPr>
            <a:spLocks noChangeArrowheads="1"/>
          </p:cNvSpPr>
          <p:nvPr/>
        </p:nvSpPr>
        <p:spPr bwMode="auto">
          <a:xfrm>
            <a:off x="7805144" y="6178772"/>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4" name="Rectangle 152"/>
          <p:cNvSpPr>
            <a:spLocks noChangeArrowheads="1"/>
          </p:cNvSpPr>
          <p:nvPr/>
        </p:nvSpPr>
        <p:spPr bwMode="auto">
          <a:xfrm>
            <a:off x="7919444" y="617718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5" name="Rectangle 153"/>
          <p:cNvSpPr>
            <a:spLocks noChangeArrowheads="1"/>
          </p:cNvSpPr>
          <p:nvPr/>
        </p:nvSpPr>
        <p:spPr bwMode="auto">
          <a:xfrm>
            <a:off x="8033744" y="6178772"/>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6" name="Rectangle 154"/>
          <p:cNvSpPr>
            <a:spLocks noChangeArrowheads="1"/>
          </p:cNvSpPr>
          <p:nvPr/>
        </p:nvSpPr>
        <p:spPr bwMode="auto">
          <a:xfrm>
            <a:off x="8148044" y="6178772"/>
            <a:ext cx="76200" cy="107950"/>
          </a:xfrm>
          <a:prstGeom prst="rect">
            <a:avLst/>
          </a:prstGeom>
          <a:solidFill>
            <a:srgbClr val="7F7F7F">
              <a:alpha val="29999"/>
            </a:srgbClr>
          </a:solidFill>
          <a:ln w="9525">
            <a:noFill/>
            <a:round/>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7" name="AutoShape 155"/>
          <p:cNvSpPr>
            <a:spLocks noChangeArrowheads="1"/>
          </p:cNvSpPr>
          <p:nvPr/>
        </p:nvSpPr>
        <p:spPr bwMode="auto">
          <a:xfrm>
            <a:off x="2355257" y="4638897"/>
            <a:ext cx="573087" cy="30480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8" name="Rectangle 156"/>
          <p:cNvSpPr>
            <a:spLocks noChangeArrowheads="1"/>
          </p:cNvSpPr>
          <p:nvPr/>
        </p:nvSpPr>
        <p:spPr bwMode="auto">
          <a:xfrm>
            <a:off x="2431457" y="4737322"/>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9" name="Rectangle 157"/>
          <p:cNvSpPr>
            <a:spLocks noChangeArrowheads="1"/>
          </p:cNvSpPr>
          <p:nvPr/>
        </p:nvSpPr>
        <p:spPr bwMode="auto">
          <a:xfrm>
            <a:off x="2545757" y="4737322"/>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80" name="Rectangle 158"/>
          <p:cNvSpPr>
            <a:spLocks noChangeArrowheads="1"/>
          </p:cNvSpPr>
          <p:nvPr/>
        </p:nvSpPr>
        <p:spPr bwMode="auto">
          <a:xfrm>
            <a:off x="2661644" y="4737322"/>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81" name="Rectangle 168"/>
          <p:cNvSpPr>
            <a:spLocks noChangeArrowheads="1"/>
          </p:cNvSpPr>
          <p:nvPr/>
        </p:nvSpPr>
        <p:spPr bwMode="auto">
          <a:xfrm>
            <a:off x="2091732" y="6175597"/>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82" name="Line 169"/>
          <p:cNvSpPr>
            <a:spLocks noChangeShapeType="1"/>
          </p:cNvSpPr>
          <p:nvPr/>
        </p:nvSpPr>
        <p:spPr bwMode="auto">
          <a:xfrm flipV="1">
            <a:off x="4707932" y="6061297"/>
            <a:ext cx="192087" cy="173038"/>
          </a:xfrm>
          <a:prstGeom prst="line">
            <a:avLst/>
          </a:prstGeom>
          <a:noFill/>
          <a:ln w="44323">
            <a:solidFill>
              <a:srgbClr val="FF6FCF"/>
            </a:solidFill>
            <a:miter lim="800000"/>
            <a:headEnd/>
            <a:tailEnd/>
          </a:ln>
          <a:effectLst>
            <a:outerShdw blurRad="63500" dist="20160" dir="5400000" algn="ctr" rotWithShape="0">
              <a:srgbClr val="000000">
                <a:alpha val="38034"/>
              </a:srgbClr>
            </a:outerShdw>
          </a:effectLst>
        </p:spPr>
        <p:txBody>
          <a:bodyPr/>
          <a:lstStyle/>
          <a:p>
            <a:pPr>
              <a:defRPr/>
            </a:pPr>
            <a:endParaRPr lang="ja-JP" altLang="en-US">
              <a:latin typeface="Arial"/>
              <a:ea typeface="ＭＳ Ｐゴシック" pitchFamily="-112" charset="-128"/>
              <a:cs typeface="Arial"/>
            </a:endParaRPr>
          </a:p>
        </p:txBody>
      </p:sp>
      <p:sp>
        <p:nvSpPr>
          <p:cNvPr id="84" name="AutoShape 177"/>
          <p:cNvSpPr>
            <a:spLocks/>
          </p:cNvSpPr>
          <p:nvPr/>
        </p:nvSpPr>
        <p:spPr bwMode="auto">
          <a:xfrm>
            <a:off x="599006" y="4873847"/>
            <a:ext cx="819028" cy="1250950"/>
          </a:xfrm>
          <a:custGeom>
            <a:avLst/>
            <a:gdLst>
              <a:gd name="T0" fmla="*/ 175447 w 1042988"/>
              <a:gd name="T1" fmla="*/ 1093403 h 1250950"/>
              <a:gd name="T2" fmla="*/ 521494 w 1042988"/>
              <a:gd name="T3" fmla="*/ 625475 h 1250950"/>
              <a:gd name="T4" fmla="*/ 71582 w 1042988"/>
              <a:gd name="T5" fmla="*/ 309201 h 1250950"/>
              <a:gd name="T6" fmla="*/ 0 w 1042988"/>
              <a:gd name="T7" fmla="*/ 309201 h 1250950"/>
              <a:gd name="T8" fmla="*/ 175447 w 1042988"/>
              <a:gd name="T9" fmla="*/ 1093403 h 1250950"/>
            </a:gdLst>
            <a:ahLst/>
            <a:cxnLst>
              <a:cxn ang="0">
                <a:pos x="T0" y="T1"/>
              </a:cxn>
              <a:cxn ang="0">
                <a:pos x="T2" y="T3"/>
              </a:cxn>
              <a:cxn ang="0">
                <a:pos x="T4" y="T5"/>
              </a:cxn>
            </a:cxnLst>
            <a:rect l="T6" t="T7" r="T8" b="T9"/>
            <a:pathLst>
              <a:path w="1042988" h="1250950" stroke="0">
                <a:moveTo>
                  <a:pt x="175447" y="1093403"/>
                </a:moveTo>
                <a:lnTo>
                  <a:pt x="175447" y="1093402"/>
                </a:lnTo>
                <a:cubicBezTo>
                  <a:pt x="63864" y="974696"/>
                  <a:pt x="0" y="804366"/>
                  <a:pt x="0" y="625475"/>
                </a:cubicBezTo>
                <a:cubicBezTo>
                  <a:pt x="0" y="514293"/>
                  <a:pt x="24708" y="405121"/>
                  <a:pt x="71582" y="309201"/>
                </a:cubicBezTo>
                <a:lnTo>
                  <a:pt x="521494" y="625475"/>
                </a:lnTo>
                <a:close/>
              </a:path>
              <a:path w="1042988" h="1250950" fill="none">
                <a:moveTo>
                  <a:pt x="175447" y="1093403"/>
                </a:moveTo>
                <a:lnTo>
                  <a:pt x="175447" y="1093402"/>
                </a:lnTo>
                <a:cubicBezTo>
                  <a:pt x="63864" y="974696"/>
                  <a:pt x="0" y="804366"/>
                  <a:pt x="0" y="625475"/>
                </a:cubicBezTo>
                <a:cubicBezTo>
                  <a:pt x="0" y="514293"/>
                  <a:pt x="24708" y="405121"/>
                  <a:pt x="71582" y="309201"/>
                </a:cubicBezTo>
              </a:path>
            </a:pathLst>
          </a:custGeom>
          <a:noFill/>
          <a:ln w="57023">
            <a:solidFill>
              <a:srgbClr val="31859C"/>
            </a:solidFill>
            <a:round/>
            <a:headEnd type="triangle" w="med" len="med"/>
            <a:tailEnd/>
          </a:ln>
          <a:effectLst>
            <a:outerShdw blurRad="63500" dist="20160" dir="5400000" algn="ctr" rotWithShape="0">
              <a:srgbClr val="000000">
                <a:alpha val="38034"/>
              </a:srgbClr>
            </a:outerShdw>
          </a:effectLst>
        </p:spPr>
        <p:txBody>
          <a:bodyPr wrap="none" anchor="ctr"/>
          <a:lstStyle/>
          <a:p>
            <a:pPr>
              <a:defRPr/>
            </a:pPr>
            <a:endParaRPr lang="ja-JP" altLang="en-US">
              <a:cs typeface="Arial" charset="0"/>
            </a:endParaRPr>
          </a:p>
        </p:txBody>
      </p:sp>
      <p:sp>
        <p:nvSpPr>
          <p:cNvPr id="97" name="Line 1"/>
          <p:cNvSpPr>
            <a:spLocks noChangeShapeType="1"/>
          </p:cNvSpPr>
          <p:nvPr/>
        </p:nvSpPr>
        <p:spPr bwMode="auto">
          <a:xfrm flipH="1" flipV="1">
            <a:off x="4747619" y="6061297"/>
            <a:ext cx="192088" cy="182563"/>
          </a:xfrm>
          <a:prstGeom prst="line">
            <a:avLst/>
          </a:prstGeom>
          <a:noFill/>
          <a:ln w="44323">
            <a:solidFill>
              <a:srgbClr val="FF6FCF"/>
            </a:solidFill>
            <a:miter lim="800000"/>
            <a:headEnd/>
            <a:tailEnd/>
          </a:ln>
          <a:effectLst>
            <a:outerShdw blurRad="63500" dist="20160" dir="5400000" algn="ctr" rotWithShape="0">
              <a:srgbClr val="000000">
                <a:alpha val="38034"/>
              </a:srgbClr>
            </a:outerShdw>
          </a:effectLst>
        </p:spPr>
        <p:txBody>
          <a:bodyPr/>
          <a:lstStyle/>
          <a:p>
            <a:pPr>
              <a:defRPr/>
            </a:pPr>
            <a:endParaRPr lang="ja-JP" altLang="en-US">
              <a:latin typeface="Arial"/>
              <a:ea typeface="ＭＳ Ｐゴシック" pitchFamily="-112" charset="-128"/>
              <a:cs typeface="Arial"/>
            </a:endParaRPr>
          </a:p>
        </p:txBody>
      </p:sp>
      <p:cxnSp>
        <p:nvCxnSpPr>
          <p:cNvPr id="99" name="直線コネクタ 98"/>
          <p:cNvCxnSpPr/>
          <p:nvPr/>
        </p:nvCxnSpPr>
        <p:spPr>
          <a:xfrm rot="5400000">
            <a:off x="4966694" y="5731097"/>
            <a:ext cx="136525" cy="34925"/>
          </a:xfrm>
          <a:prstGeom prst="line">
            <a:avLst/>
          </a:prstGeom>
          <a:ln w="76200">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00" name="直線コネクタ 99"/>
          <p:cNvCxnSpPr/>
          <p:nvPr/>
        </p:nvCxnSpPr>
        <p:spPr>
          <a:xfrm>
            <a:off x="4428532" y="5451697"/>
            <a:ext cx="14287" cy="13970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sp>
        <p:nvSpPr>
          <p:cNvPr id="110" name="テキスト ボックス 212"/>
          <p:cNvSpPr txBox="1">
            <a:spLocks noChangeArrowheads="1"/>
          </p:cNvSpPr>
          <p:nvPr/>
        </p:nvSpPr>
        <p:spPr bwMode="auto">
          <a:xfrm>
            <a:off x="2461619" y="6445745"/>
            <a:ext cx="1920593" cy="444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80000"/>
              </a:lnSpc>
            </a:pPr>
            <a:r>
              <a:rPr lang="en-US" altLang="ja-JP" sz="1400" b="1" dirty="0">
                <a:solidFill>
                  <a:srgbClr val="FF0000"/>
                </a:solidFill>
                <a:cs typeface="Arial" charset="0"/>
              </a:rPr>
              <a:t>e+ target &amp; </a:t>
            </a:r>
          </a:p>
          <a:p>
            <a:pPr>
              <a:lnSpc>
                <a:spcPct val="80000"/>
              </a:lnSpc>
            </a:pPr>
            <a:r>
              <a:rPr lang="en-US" altLang="ja-JP" sz="1400" b="1" dirty="0">
                <a:solidFill>
                  <a:srgbClr val="FF0000"/>
                </a:solidFill>
                <a:cs typeface="Arial" charset="0"/>
              </a:rPr>
              <a:t>LAS capture section</a:t>
            </a:r>
            <a:endParaRPr lang="ja-JP" altLang="en-US" sz="1400" b="1" dirty="0">
              <a:solidFill>
                <a:srgbClr val="FF0000"/>
              </a:solidFill>
              <a:cs typeface="Arial" charset="0"/>
            </a:endParaRPr>
          </a:p>
        </p:txBody>
      </p:sp>
      <p:sp>
        <p:nvSpPr>
          <p:cNvPr id="123" name="Rectangle 159"/>
          <p:cNvSpPr>
            <a:spLocks noChangeArrowheads="1"/>
          </p:cNvSpPr>
          <p:nvPr/>
        </p:nvSpPr>
        <p:spPr bwMode="auto">
          <a:xfrm>
            <a:off x="2783932" y="4753296"/>
            <a:ext cx="53975" cy="107950"/>
          </a:xfrm>
          <a:prstGeom prst="rect">
            <a:avLst/>
          </a:prstGeom>
          <a:solidFill>
            <a:srgbClr val="00FF00"/>
          </a:solidFill>
          <a:ln w="9360">
            <a:solidFill>
              <a:srgbClr val="00FF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124" name="Rectangle 159"/>
          <p:cNvSpPr>
            <a:spLocks noChangeArrowheads="1"/>
          </p:cNvSpPr>
          <p:nvPr/>
        </p:nvSpPr>
        <p:spPr bwMode="auto">
          <a:xfrm>
            <a:off x="2784564" y="4626140"/>
            <a:ext cx="53975" cy="107950"/>
          </a:xfrm>
          <a:prstGeom prst="rect">
            <a:avLst/>
          </a:prstGeom>
          <a:solidFill>
            <a:srgbClr val="FF6600"/>
          </a:solidFill>
          <a:ln w="9360">
            <a:solidFill>
              <a:srgbClr val="FF66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128" name="テキスト ボックス 127"/>
          <p:cNvSpPr txBox="1"/>
          <p:nvPr/>
        </p:nvSpPr>
        <p:spPr>
          <a:xfrm>
            <a:off x="2366399" y="4911024"/>
            <a:ext cx="351378" cy="369332"/>
          </a:xfrm>
          <a:prstGeom prst="rect">
            <a:avLst/>
          </a:prstGeom>
          <a:noFill/>
        </p:spPr>
        <p:txBody>
          <a:bodyPr wrap="none" rtlCol="0">
            <a:spAutoFit/>
          </a:bodyPr>
          <a:lstStyle/>
          <a:p>
            <a:r>
              <a:rPr lang="en-US" altLang="ja-JP" b="1" dirty="0">
                <a:latin typeface="Arial"/>
                <a:cs typeface="Arial"/>
              </a:rPr>
              <a:t>A</a:t>
            </a:r>
            <a:endParaRPr kumimoji="1" lang="ja-JP" altLang="en-US" b="1" dirty="0">
              <a:latin typeface="Arial"/>
              <a:cs typeface="Arial"/>
            </a:endParaRPr>
          </a:p>
        </p:txBody>
      </p:sp>
      <p:sp>
        <p:nvSpPr>
          <p:cNvPr id="129" name="テキスト ボックス 128"/>
          <p:cNvSpPr txBox="1"/>
          <p:nvPr/>
        </p:nvSpPr>
        <p:spPr>
          <a:xfrm>
            <a:off x="1040678" y="4882449"/>
            <a:ext cx="351378" cy="369332"/>
          </a:xfrm>
          <a:prstGeom prst="rect">
            <a:avLst/>
          </a:prstGeom>
          <a:noFill/>
        </p:spPr>
        <p:txBody>
          <a:bodyPr wrap="none" rtlCol="0">
            <a:spAutoFit/>
          </a:bodyPr>
          <a:lstStyle/>
          <a:p>
            <a:r>
              <a:rPr lang="en-US" altLang="ja-JP" b="1" dirty="0">
                <a:latin typeface="Arial"/>
                <a:cs typeface="Arial"/>
              </a:rPr>
              <a:t>B</a:t>
            </a:r>
            <a:endParaRPr kumimoji="1" lang="ja-JP" altLang="en-US" b="1" dirty="0">
              <a:latin typeface="Arial"/>
              <a:cs typeface="Arial"/>
            </a:endParaRPr>
          </a:p>
        </p:txBody>
      </p:sp>
      <p:sp>
        <p:nvSpPr>
          <p:cNvPr id="130" name="テキスト ボックス 129"/>
          <p:cNvSpPr txBox="1"/>
          <p:nvPr/>
        </p:nvSpPr>
        <p:spPr>
          <a:xfrm>
            <a:off x="1038583" y="6381259"/>
            <a:ext cx="351378" cy="369332"/>
          </a:xfrm>
          <a:prstGeom prst="rect">
            <a:avLst/>
          </a:prstGeom>
          <a:noFill/>
        </p:spPr>
        <p:txBody>
          <a:bodyPr wrap="none" rtlCol="0">
            <a:spAutoFit/>
          </a:bodyPr>
          <a:lstStyle/>
          <a:p>
            <a:r>
              <a:rPr lang="en-US" altLang="ja-JP" b="1" dirty="0">
                <a:latin typeface="Arial"/>
                <a:cs typeface="Arial"/>
              </a:rPr>
              <a:t>C</a:t>
            </a:r>
            <a:endParaRPr kumimoji="1" lang="ja-JP" altLang="en-US" b="1" dirty="0">
              <a:latin typeface="Arial"/>
              <a:cs typeface="Arial"/>
            </a:endParaRPr>
          </a:p>
        </p:txBody>
      </p:sp>
      <p:sp>
        <p:nvSpPr>
          <p:cNvPr id="131" name="テキスト ボックス 130"/>
          <p:cNvSpPr txBox="1"/>
          <p:nvPr/>
        </p:nvSpPr>
        <p:spPr>
          <a:xfrm>
            <a:off x="2340548" y="6379039"/>
            <a:ext cx="312906" cy="369332"/>
          </a:xfrm>
          <a:prstGeom prst="rect">
            <a:avLst/>
          </a:prstGeom>
          <a:noFill/>
        </p:spPr>
        <p:txBody>
          <a:bodyPr wrap="none" rtlCol="0">
            <a:spAutoFit/>
          </a:bodyPr>
          <a:lstStyle/>
          <a:p>
            <a:r>
              <a:rPr lang="en-US" altLang="ja-JP" b="1" dirty="0">
                <a:latin typeface="Arial"/>
                <a:cs typeface="Arial"/>
              </a:rPr>
              <a:t>1</a:t>
            </a:r>
            <a:endParaRPr kumimoji="1" lang="ja-JP" altLang="en-US" b="1" dirty="0">
              <a:latin typeface="Arial"/>
              <a:cs typeface="Arial"/>
            </a:endParaRPr>
          </a:p>
        </p:txBody>
      </p:sp>
      <p:sp>
        <p:nvSpPr>
          <p:cNvPr id="132" name="テキスト ボックス 131"/>
          <p:cNvSpPr txBox="1"/>
          <p:nvPr/>
        </p:nvSpPr>
        <p:spPr>
          <a:xfrm>
            <a:off x="3612557" y="6370682"/>
            <a:ext cx="312906" cy="369332"/>
          </a:xfrm>
          <a:prstGeom prst="rect">
            <a:avLst/>
          </a:prstGeom>
          <a:noFill/>
        </p:spPr>
        <p:txBody>
          <a:bodyPr wrap="none" rtlCol="0">
            <a:spAutoFit/>
          </a:bodyPr>
          <a:lstStyle/>
          <a:p>
            <a:r>
              <a:rPr lang="en-US" altLang="ja-JP" b="1" dirty="0">
                <a:latin typeface="Arial"/>
                <a:cs typeface="Arial"/>
              </a:rPr>
              <a:t>2</a:t>
            </a:r>
            <a:endParaRPr kumimoji="1" lang="ja-JP" altLang="en-US" b="1" dirty="0">
              <a:latin typeface="Arial"/>
              <a:cs typeface="Arial"/>
            </a:endParaRPr>
          </a:p>
        </p:txBody>
      </p:sp>
      <p:sp>
        <p:nvSpPr>
          <p:cNvPr id="133" name="テキスト ボックス 132"/>
          <p:cNvSpPr txBox="1"/>
          <p:nvPr/>
        </p:nvSpPr>
        <p:spPr>
          <a:xfrm>
            <a:off x="4870485" y="6384762"/>
            <a:ext cx="312906" cy="369332"/>
          </a:xfrm>
          <a:prstGeom prst="rect">
            <a:avLst/>
          </a:prstGeom>
          <a:noFill/>
        </p:spPr>
        <p:txBody>
          <a:bodyPr wrap="none" rtlCol="0">
            <a:spAutoFit/>
          </a:bodyPr>
          <a:lstStyle/>
          <a:p>
            <a:r>
              <a:rPr lang="en-US" altLang="ja-JP" b="1" dirty="0">
                <a:latin typeface="Arial"/>
                <a:cs typeface="Arial"/>
              </a:rPr>
              <a:t>3</a:t>
            </a:r>
            <a:endParaRPr kumimoji="1" lang="ja-JP" altLang="en-US" b="1" dirty="0">
              <a:latin typeface="Arial"/>
              <a:cs typeface="Arial"/>
            </a:endParaRPr>
          </a:p>
        </p:txBody>
      </p:sp>
      <p:sp>
        <p:nvSpPr>
          <p:cNvPr id="134" name="テキスト ボックス 133"/>
          <p:cNvSpPr txBox="1"/>
          <p:nvPr/>
        </p:nvSpPr>
        <p:spPr>
          <a:xfrm>
            <a:off x="6085004" y="6383853"/>
            <a:ext cx="312906" cy="369332"/>
          </a:xfrm>
          <a:prstGeom prst="rect">
            <a:avLst/>
          </a:prstGeom>
          <a:noFill/>
        </p:spPr>
        <p:txBody>
          <a:bodyPr wrap="none" rtlCol="0">
            <a:spAutoFit/>
          </a:bodyPr>
          <a:lstStyle/>
          <a:p>
            <a:r>
              <a:rPr lang="en-US" altLang="ja-JP" b="1" dirty="0">
                <a:latin typeface="Arial"/>
                <a:cs typeface="Arial"/>
              </a:rPr>
              <a:t>4</a:t>
            </a:r>
            <a:endParaRPr kumimoji="1" lang="ja-JP" altLang="en-US" b="1" dirty="0">
              <a:latin typeface="Arial"/>
              <a:cs typeface="Arial"/>
            </a:endParaRPr>
          </a:p>
        </p:txBody>
      </p:sp>
      <p:sp>
        <p:nvSpPr>
          <p:cNvPr id="135" name="テキスト ボックス 134"/>
          <p:cNvSpPr txBox="1"/>
          <p:nvPr/>
        </p:nvSpPr>
        <p:spPr>
          <a:xfrm>
            <a:off x="7268796" y="6383853"/>
            <a:ext cx="312906" cy="369332"/>
          </a:xfrm>
          <a:prstGeom prst="rect">
            <a:avLst/>
          </a:prstGeom>
          <a:noFill/>
        </p:spPr>
        <p:txBody>
          <a:bodyPr wrap="none" rtlCol="0">
            <a:spAutoFit/>
          </a:bodyPr>
          <a:lstStyle/>
          <a:p>
            <a:r>
              <a:rPr lang="en-US" altLang="ja-JP" b="1" dirty="0">
                <a:latin typeface="Arial"/>
                <a:cs typeface="Arial"/>
              </a:rPr>
              <a:t>5</a:t>
            </a:r>
            <a:endParaRPr kumimoji="1" lang="ja-JP" altLang="en-US" b="1" dirty="0">
              <a:latin typeface="Arial"/>
              <a:cs typeface="Arial"/>
            </a:endParaRPr>
          </a:p>
        </p:txBody>
      </p:sp>
      <p:sp>
        <p:nvSpPr>
          <p:cNvPr id="5" name="コンテンツ プレースホルダー 4">
            <a:extLst>
              <a:ext uri="{FF2B5EF4-FFF2-40B4-BE49-F238E27FC236}">
                <a16:creationId xmlns:a16="http://schemas.microsoft.com/office/drawing/2014/main" id="{A99BAD36-C92B-DE4A-96FF-40E461FD2BD1}"/>
              </a:ext>
            </a:extLst>
          </p:cNvPr>
          <p:cNvSpPr>
            <a:spLocks noGrp="1"/>
          </p:cNvSpPr>
          <p:nvPr>
            <p:ph idx="1"/>
          </p:nvPr>
        </p:nvSpPr>
        <p:spPr>
          <a:xfrm>
            <a:off x="105213" y="1064125"/>
            <a:ext cx="4447862" cy="3143789"/>
          </a:xfrm>
        </p:spPr>
        <p:txBody>
          <a:bodyPr>
            <a:normAutofit/>
          </a:bodyPr>
          <a:lstStyle/>
          <a:p>
            <a:r>
              <a:rPr lang="en-US" altLang="ja-JP" sz="2000" dirty="0" err="1"/>
              <a:t>Linac</a:t>
            </a:r>
            <a:r>
              <a:rPr lang="ja-JP" altLang="en-US" sz="2000"/>
              <a:t>は</a:t>
            </a:r>
            <a:r>
              <a:rPr lang="en-US" altLang="ja-JP" sz="2000" dirty="0"/>
              <a:t>"</a:t>
            </a:r>
            <a:r>
              <a:rPr lang="ja-JP" altLang="en-US" sz="2000">
                <a:solidFill>
                  <a:srgbClr val="0432FF"/>
                </a:solidFill>
              </a:rPr>
              <a:t>加速ユニット</a:t>
            </a:r>
            <a:r>
              <a:rPr lang="en-US" altLang="ja-JP" sz="2000" dirty="0"/>
              <a:t>"</a:t>
            </a:r>
            <a:r>
              <a:rPr lang="ja-JP" altLang="en-US" sz="2000"/>
              <a:t>と呼ばれる</a:t>
            </a:r>
            <a:br>
              <a:rPr lang="en-US" altLang="ja-JP" sz="2000" dirty="0"/>
            </a:br>
            <a:r>
              <a:rPr lang="ja-JP" altLang="en-US" sz="2000"/>
              <a:t>構成単位の繰り返しでできており、</a:t>
            </a:r>
            <a:br>
              <a:rPr lang="en-US" altLang="ja-JP" sz="2000" dirty="0"/>
            </a:br>
            <a:r>
              <a:rPr lang="en-US" altLang="ja-JP" sz="2000" dirty="0">
                <a:solidFill>
                  <a:srgbClr val="00B050"/>
                </a:solidFill>
              </a:rPr>
              <a:t>1</a:t>
            </a:r>
            <a:r>
              <a:rPr lang="ja-JP" altLang="en-US" sz="2000">
                <a:solidFill>
                  <a:srgbClr val="00B050"/>
                </a:solidFill>
              </a:rPr>
              <a:t>つのユニットは</a:t>
            </a:r>
            <a:r>
              <a:rPr lang="en-US" altLang="ja-JP" sz="2000" dirty="0">
                <a:solidFill>
                  <a:srgbClr val="00B050"/>
                </a:solidFill>
              </a:rPr>
              <a:t>1</a:t>
            </a:r>
            <a:r>
              <a:rPr lang="ja-JP" altLang="en-US" sz="2000">
                <a:solidFill>
                  <a:srgbClr val="00B050"/>
                </a:solidFill>
              </a:rPr>
              <a:t>台のクライストロン</a:t>
            </a:r>
            <a:r>
              <a:rPr lang="en-US" altLang="ja-JP" sz="2000" dirty="0">
                <a:solidFill>
                  <a:srgbClr val="00B050"/>
                </a:solidFill>
              </a:rPr>
              <a:t>(KL)</a:t>
            </a:r>
            <a:r>
              <a:rPr lang="ja-JP" altLang="en-US" sz="2000">
                <a:solidFill>
                  <a:srgbClr val="00B050"/>
                </a:solidFill>
              </a:rPr>
              <a:t>に属して</a:t>
            </a:r>
            <a:r>
              <a:rPr lang="ja-JP" altLang="en-US" sz="2000"/>
              <a:t>いる。</a:t>
            </a:r>
            <a:r>
              <a:rPr lang="en-US" altLang="ja-JP" sz="2000" dirty="0"/>
              <a:t>1</a:t>
            </a:r>
            <a:r>
              <a:rPr lang="ja-JP" altLang="en-US" sz="2000"/>
              <a:t>つのクライストロンからの</a:t>
            </a:r>
            <a:r>
              <a:rPr lang="en-US" altLang="ja-JP" sz="2000" dirty="0"/>
              <a:t>RF</a:t>
            </a:r>
            <a:r>
              <a:rPr lang="ja-JP" altLang="en-US" sz="2000"/>
              <a:t>パワーは標準的には</a:t>
            </a:r>
            <a:r>
              <a:rPr lang="en-US" altLang="ja-JP" sz="2000" dirty="0">
                <a:solidFill>
                  <a:srgbClr val="00B050"/>
                </a:solidFill>
              </a:rPr>
              <a:t>4</a:t>
            </a:r>
            <a:r>
              <a:rPr lang="ja-JP" altLang="en-US" sz="2000">
                <a:solidFill>
                  <a:srgbClr val="00B050"/>
                </a:solidFill>
              </a:rPr>
              <a:t>本の加速管（各</a:t>
            </a:r>
            <a:r>
              <a:rPr lang="en-US" altLang="ja-JP" sz="2000" dirty="0">
                <a:solidFill>
                  <a:srgbClr val="00B050"/>
                </a:solidFill>
              </a:rPr>
              <a:t>2m</a:t>
            </a:r>
            <a:r>
              <a:rPr lang="ja-JP" altLang="en-US" sz="2000">
                <a:solidFill>
                  <a:srgbClr val="00B050"/>
                </a:solidFill>
              </a:rPr>
              <a:t>長）</a:t>
            </a:r>
            <a:r>
              <a:rPr lang="ja-JP" altLang="en-US" sz="2000"/>
              <a:t>に等分割して送り込まれビームを加速する。</a:t>
            </a:r>
            <a:endParaRPr lang="en-US" altLang="ja-JP" sz="2000" dirty="0"/>
          </a:p>
          <a:p>
            <a:r>
              <a:rPr lang="ja-JP" altLang="en-US" sz="2000"/>
              <a:t>ユニットは約</a:t>
            </a:r>
            <a:r>
              <a:rPr lang="en-US" altLang="ja-JP" sz="2000" dirty="0"/>
              <a:t>8</a:t>
            </a:r>
            <a:r>
              <a:rPr lang="ja-JP" altLang="en-US" sz="2000"/>
              <a:t>台ごとに、</a:t>
            </a:r>
            <a:r>
              <a:rPr lang="ja-JP" altLang="en-US" sz="2000">
                <a:solidFill>
                  <a:srgbClr val="0432FF"/>
                </a:solidFill>
              </a:rPr>
              <a:t>セクター</a:t>
            </a:r>
            <a:r>
              <a:rPr lang="ja-JP" altLang="en-US" sz="2000"/>
              <a:t>と</a:t>
            </a:r>
            <a:br>
              <a:rPr lang="en-US" altLang="ja-JP" sz="2000" dirty="0"/>
            </a:br>
            <a:r>
              <a:rPr lang="ja-JP" altLang="en-US" sz="2000"/>
              <a:t>呼ばれる領域に分割されている。</a:t>
            </a:r>
          </a:p>
        </p:txBody>
      </p:sp>
      <p:sp>
        <p:nvSpPr>
          <p:cNvPr id="136" name="テキスト ボックス 202">
            <a:extLst>
              <a:ext uri="{FF2B5EF4-FFF2-40B4-BE49-F238E27FC236}">
                <a16:creationId xmlns:a16="http://schemas.microsoft.com/office/drawing/2014/main" id="{86636497-6823-A541-AF35-83F6D6F12AF3}"/>
              </a:ext>
            </a:extLst>
          </p:cNvPr>
          <p:cNvSpPr txBox="1">
            <a:spLocks noChangeArrowheads="1"/>
          </p:cNvSpPr>
          <p:nvPr/>
        </p:nvSpPr>
        <p:spPr bwMode="auto">
          <a:xfrm>
            <a:off x="686084" y="5232168"/>
            <a:ext cx="657231" cy="387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90000"/>
              </a:lnSpc>
            </a:pPr>
            <a:r>
              <a:rPr lang="en-US" altLang="ja-JP" sz="1400" b="1" dirty="0">
                <a:solidFill>
                  <a:srgbClr val="0000FF"/>
                </a:solidFill>
                <a:cs typeface="Arial" charset="0"/>
              </a:rPr>
              <a:t>1.5 </a:t>
            </a:r>
            <a:r>
              <a:rPr lang="en-US" altLang="ja-JP" sz="1400" b="1" dirty="0" err="1">
                <a:solidFill>
                  <a:srgbClr val="0000FF"/>
                </a:solidFill>
                <a:cs typeface="Arial" charset="0"/>
              </a:rPr>
              <a:t>GeV</a:t>
            </a:r>
          </a:p>
          <a:p>
            <a:pPr>
              <a:lnSpc>
                <a:spcPct val="90000"/>
              </a:lnSpc>
            </a:pPr>
            <a:r>
              <a:rPr lang="en-US" altLang="ja-JP" sz="1400" b="1" dirty="0" err="1">
                <a:solidFill>
                  <a:srgbClr val="0000FF"/>
                </a:solidFill>
                <a:cs typeface="Arial" charset="0"/>
              </a:rPr>
              <a:t> @J-arc</a:t>
            </a:r>
            <a:endParaRPr lang="en-US" altLang="ja-JP" sz="1400" b="1" dirty="0">
              <a:solidFill>
                <a:srgbClr val="0000FF"/>
              </a:solidFill>
              <a:cs typeface="Arial" charset="0"/>
            </a:endParaRPr>
          </a:p>
        </p:txBody>
      </p:sp>
      <p:sp>
        <p:nvSpPr>
          <p:cNvPr id="10" name="Rectangle 115"/>
          <p:cNvSpPr>
            <a:spLocks noChangeArrowheads="1"/>
          </p:cNvSpPr>
          <p:nvPr/>
        </p:nvSpPr>
        <p:spPr bwMode="auto">
          <a:xfrm>
            <a:off x="3274419" y="6178772"/>
            <a:ext cx="74613" cy="107950"/>
          </a:xfrm>
          <a:prstGeom prst="rect">
            <a:avLst/>
          </a:prstGeom>
          <a:solidFill>
            <a:srgbClr val="00FFFF"/>
          </a:solidFill>
          <a:ln w="9360">
            <a:solidFill>
              <a:srgbClr val="00FF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pic>
        <p:nvPicPr>
          <p:cNvPr id="137" name="Picture 2">
            <a:extLst>
              <a:ext uri="{FF2B5EF4-FFF2-40B4-BE49-F238E27FC236}">
                <a16:creationId xmlns:a16="http://schemas.microsoft.com/office/drawing/2014/main" id="{59DF3551-A74A-9D42-AA56-72576E38E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6827" y="892177"/>
            <a:ext cx="4285338" cy="30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 name="コンテンツ プレースホルダー 2">
            <a:extLst>
              <a:ext uri="{FF2B5EF4-FFF2-40B4-BE49-F238E27FC236}">
                <a16:creationId xmlns:a16="http://schemas.microsoft.com/office/drawing/2014/main" id="{99484703-8F7E-7845-98EF-963EEEF3684A}"/>
              </a:ext>
            </a:extLst>
          </p:cNvPr>
          <p:cNvSpPr txBox="1">
            <a:spLocks/>
          </p:cNvSpPr>
          <p:nvPr/>
        </p:nvSpPr>
        <p:spPr>
          <a:xfrm>
            <a:off x="5464784" y="4264849"/>
            <a:ext cx="3687381" cy="14579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2"/>
              </a:buClr>
              <a:buFont typeface="Wingdings" charset="2"/>
              <a:buChar char="l"/>
              <a:defRPr kumimoji="1"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3"/>
              </a:buClr>
              <a:buFont typeface="Wingdings" charset="2"/>
              <a:buChar char="v"/>
              <a:defRPr kumimoji="1"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en-US" altLang="ja-JP" sz="2000" dirty="0"/>
              <a:t>KEK </a:t>
            </a:r>
            <a:r>
              <a:rPr lang="en-US" altLang="ja-JP" sz="2000" dirty="0" err="1"/>
              <a:t>Linac</a:t>
            </a:r>
            <a:r>
              <a:rPr lang="ja-JP" altLang="en-US" sz="2000"/>
              <a:t>では全部で</a:t>
            </a:r>
            <a:r>
              <a:rPr lang="en-US" altLang="ja-JP" sz="2000" dirty="0">
                <a:solidFill>
                  <a:srgbClr val="00B050"/>
                </a:solidFill>
              </a:rPr>
              <a:t>57</a:t>
            </a:r>
            <a:r>
              <a:rPr lang="ja-JP" altLang="en-US" sz="2000">
                <a:solidFill>
                  <a:srgbClr val="00B050"/>
                </a:solidFill>
              </a:rPr>
              <a:t>台の</a:t>
            </a:r>
            <a:br>
              <a:rPr lang="en-US" altLang="ja-JP" sz="2000" dirty="0">
                <a:solidFill>
                  <a:srgbClr val="00B050"/>
                </a:solidFill>
              </a:rPr>
            </a:br>
            <a:r>
              <a:rPr lang="ja-JP" altLang="en-US" sz="2000">
                <a:solidFill>
                  <a:srgbClr val="00B050"/>
                </a:solidFill>
              </a:rPr>
              <a:t>加速ユニット</a:t>
            </a:r>
            <a:r>
              <a:rPr lang="ja-JP" altLang="en-US" sz="2000"/>
              <a:t>が稼働している。</a:t>
            </a:r>
            <a:br>
              <a:rPr lang="en-US" altLang="ja-JP" sz="2000" dirty="0"/>
            </a:br>
            <a:r>
              <a:rPr lang="en-US" altLang="ja-JP" sz="2000" dirty="0"/>
              <a:t>(A:</a:t>
            </a:r>
            <a:r>
              <a:rPr lang="en-US" altLang="ja-JP" sz="2000" dirty="0">
                <a:solidFill>
                  <a:srgbClr val="00B0F0"/>
                </a:solidFill>
              </a:rPr>
              <a:t>5</a:t>
            </a:r>
            <a:r>
              <a:rPr lang="en-US" altLang="ja-JP" sz="2000" dirty="0"/>
              <a:t>, B:</a:t>
            </a:r>
            <a:r>
              <a:rPr lang="en-US" altLang="ja-JP" sz="2000" dirty="0">
                <a:solidFill>
                  <a:srgbClr val="00B0F0"/>
                </a:solidFill>
              </a:rPr>
              <a:t>8</a:t>
            </a:r>
            <a:r>
              <a:rPr lang="en-US" altLang="ja-JP" sz="2000" dirty="0"/>
              <a:t>, C:</a:t>
            </a:r>
            <a:r>
              <a:rPr lang="en-US" altLang="ja-JP" sz="2000" dirty="0">
                <a:solidFill>
                  <a:srgbClr val="00B0F0"/>
                </a:solidFill>
              </a:rPr>
              <a:t>8</a:t>
            </a:r>
            <a:r>
              <a:rPr lang="en-US" altLang="ja-JP" sz="2000" dirty="0"/>
              <a:t>, 1:</a:t>
            </a:r>
            <a:r>
              <a:rPr lang="en-US" altLang="ja-JP" sz="2000" dirty="0">
                <a:solidFill>
                  <a:srgbClr val="00B0F0"/>
                </a:solidFill>
              </a:rPr>
              <a:t>7</a:t>
            </a:r>
            <a:r>
              <a:rPr lang="en-US" altLang="ja-JP" sz="2000" dirty="0"/>
              <a:t>, 2:</a:t>
            </a:r>
            <a:r>
              <a:rPr lang="en-US" altLang="ja-JP" sz="2000" dirty="0">
                <a:solidFill>
                  <a:srgbClr val="00B0F0"/>
                </a:solidFill>
              </a:rPr>
              <a:t>7</a:t>
            </a:r>
            <a:r>
              <a:rPr lang="en-US" altLang="ja-JP" sz="2000" dirty="0"/>
              <a:t>, 3:</a:t>
            </a:r>
            <a:r>
              <a:rPr lang="en-US" altLang="ja-JP" sz="2000" dirty="0">
                <a:solidFill>
                  <a:srgbClr val="00B0F0"/>
                </a:solidFill>
              </a:rPr>
              <a:t>7</a:t>
            </a:r>
            <a:r>
              <a:rPr lang="en-US" altLang="ja-JP" sz="2000" dirty="0"/>
              <a:t>, 4:</a:t>
            </a:r>
            <a:r>
              <a:rPr lang="en-US" altLang="ja-JP" sz="2000" dirty="0">
                <a:solidFill>
                  <a:srgbClr val="00B0F0"/>
                </a:solidFill>
              </a:rPr>
              <a:t>8</a:t>
            </a:r>
            <a:r>
              <a:rPr lang="en-US" altLang="ja-JP" sz="2000" dirty="0"/>
              <a:t>, 5:</a:t>
            </a:r>
            <a:r>
              <a:rPr lang="en-US" altLang="ja-JP" sz="2000" dirty="0">
                <a:solidFill>
                  <a:srgbClr val="00B0F0"/>
                </a:solidFill>
              </a:rPr>
              <a:t>7</a:t>
            </a:r>
            <a:r>
              <a:rPr lang="en-US" altLang="ja-JP" sz="2000" dirty="0"/>
              <a:t>)</a:t>
            </a:r>
            <a:r>
              <a:rPr lang="ja-JP" altLang="en-US" sz="2000"/>
              <a:t>　（</a:t>
            </a:r>
            <a:r>
              <a:rPr lang="en-US" altLang="ja-JP" sz="2000" dirty="0"/>
              <a:t>2018</a:t>
            </a:r>
            <a:r>
              <a:rPr lang="ja-JP" altLang="en-US" sz="2000"/>
              <a:t>年</a:t>
            </a:r>
            <a:r>
              <a:rPr lang="en-US" altLang="ja-JP" sz="2000" dirty="0"/>
              <a:t>11</a:t>
            </a:r>
            <a:r>
              <a:rPr lang="ja-JP" altLang="en-US" sz="2000"/>
              <a:t>月時点で）</a:t>
            </a:r>
          </a:p>
        </p:txBody>
      </p:sp>
    </p:spTree>
    <p:extLst>
      <p:ext uri="{BB962C8B-B14F-4D97-AF65-F5344CB8AC3E}">
        <p14:creationId xmlns:p14="http://schemas.microsoft.com/office/powerpoint/2010/main" val="1004172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図 3" descr="加速ユニット_3Ｄ.png">
            <a:extLst>
              <a:ext uri="{FF2B5EF4-FFF2-40B4-BE49-F238E27FC236}">
                <a16:creationId xmlns:a16="http://schemas.microsoft.com/office/drawing/2014/main" id="{6368A0B6-9E97-F04F-AEED-035EF14301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947738"/>
            <a:ext cx="7978775"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a:extLst>
              <a:ext uri="{FF2B5EF4-FFF2-40B4-BE49-F238E27FC236}">
                <a16:creationId xmlns:a16="http://schemas.microsoft.com/office/drawing/2014/main" id="{753AC4D9-4A32-6742-B4A2-49BB6C3DA4A1}"/>
              </a:ext>
            </a:extLst>
          </p:cNvPr>
          <p:cNvSpPr>
            <a:spLocks noGrp="1" noChangeArrowheads="1"/>
          </p:cNvSpPr>
          <p:nvPr>
            <p:ph type="title"/>
          </p:nvPr>
        </p:nvSpPr>
        <p:spPr/>
        <p:txBody>
          <a:bodyPr/>
          <a:lstStyle/>
          <a:p>
            <a:pPr eaLnBrk="1" hangingPunct="1">
              <a:defRPr/>
            </a:pPr>
            <a:r>
              <a:rPr kumimoji="0" lang="ja-JP" altLang="en-US" dirty="0">
                <a:cs typeface="+mj-cs"/>
              </a:rPr>
              <a:t>加速ユニットのレイアウト</a:t>
            </a:r>
            <a:endParaRPr kumimoji="0" lang="en-US" dirty="0">
              <a:cs typeface="+mj-cs"/>
            </a:endParaRPr>
          </a:p>
        </p:txBody>
      </p:sp>
      <p:sp>
        <p:nvSpPr>
          <p:cNvPr id="21509" name="テキスト ボックス 3">
            <a:extLst>
              <a:ext uri="{FF2B5EF4-FFF2-40B4-BE49-F238E27FC236}">
                <a16:creationId xmlns:a16="http://schemas.microsoft.com/office/drawing/2014/main" id="{2735C1BF-B772-7C4C-BDB4-060112CB3FA1}"/>
              </a:ext>
            </a:extLst>
          </p:cNvPr>
          <p:cNvSpPr txBox="1">
            <a:spLocks noChangeArrowheads="1"/>
          </p:cNvSpPr>
          <p:nvPr/>
        </p:nvSpPr>
        <p:spPr bwMode="auto">
          <a:xfrm>
            <a:off x="2409825" y="3054350"/>
            <a:ext cx="1274763" cy="368300"/>
          </a:xfrm>
          <a:prstGeom prst="rect">
            <a:avLst/>
          </a:prstGeom>
          <a:solidFill>
            <a:schemeClr val="tx2">
              <a:lumMod val="60000"/>
              <a:lumOff val="40000"/>
            </a:schemeClr>
          </a:solidFill>
          <a:ln>
            <a:noFill/>
          </a:ln>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eaLnBrk="1" hangingPunct="1">
              <a:defRPr/>
            </a:pPr>
            <a:r>
              <a:rPr lang="ja-JP" altLang="en-US" sz="1800" dirty="0">
                <a:solidFill>
                  <a:schemeClr val="accent6">
                    <a:lumMod val="20000"/>
                    <a:lumOff val="80000"/>
                  </a:schemeClr>
                </a:solidFill>
              </a:rPr>
              <a:t>真空ポンプ</a:t>
            </a:r>
          </a:p>
        </p:txBody>
      </p:sp>
      <p:sp>
        <p:nvSpPr>
          <p:cNvPr id="3" name="テキスト ボックス 2">
            <a:extLst>
              <a:ext uri="{FF2B5EF4-FFF2-40B4-BE49-F238E27FC236}">
                <a16:creationId xmlns:a16="http://schemas.microsoft.com/office/drawing/2014/main" id="{68C0A343-24B5-DD44-989C-5158A0F51E97}"/>
              </a:ext>
            </a:extLst>
          </p:cNvPr>
          <p:cNvSpPr txBox="1"/>
          <p:nvPr/>
        </p:nvSpPr>
        <p:spPr>
          <a:xfrm>
            <a:off x="5900738" y="2041525"/>
            <a:ext cx="2207656" cy="584775"/>
          </a:xfrm>
          <a:prstGeom prst="rect">
            <a:avLst/>
          </a:prstGeom>
          <a:solidFill>
            <a:schemeClr val="accent3">
              <a:lumMod val="75000"/>
            </a:schemeClr>
          </a:solidFill>
        </p:spPr>
        <p:txBody>
          <a:bodyPr wrap="none">
            <a:spAutoFit/>
          </a:bodyPr>
          <a:lstStyle/>
          <a:p>
            <a:pPr eaLnBrk="1" hangingPunct="1">
              <a:defRPr/>
            </a:pPr>
            <a:r>
              <a:rPr kumimoji="1" lang="ja-JP" altLang="en-US" sz="1600">
                <a:solidFill>
                  <a:schemeClr val="bg1"/>
                </a:solidFill>
                <a:latin typeface="ヒラギノ角ゴ ProN W6"/>
                <a:ea typeface="ヒラギノ角ゴ ProN W6"/>
                <a:cs typeface="ヒラギノ角ゴ ProN W6"/>
              </a:rPr>
              <a:t>マイクロ波を</a:t>
            </a:r>
            <a:r>
              <a:rPr lang="ja-JP" altLang="en-US" sz="1600">
                <a:solidFill>
                  <a:schemeClr val="bg1"/>
                </a:solidFill>
                <a:latin typeface="ヒラギノ角ゴ ProN W6"/>
                <a:ea typeface="ヒラギノ角ゴ ProN W6"/>
                <a:cs typeface="ヒラギノ角ゴ ProN W6"/>
              </a:rPr>
              <a:t>増幅</a:t>
            </a:r>
            <a:r>
              <a:rPr kumimoji="1" lang="ja-JP" altLang="en-US" sz="1600">
                <a:solidFill>
                  <a:schemeClr val="bg1"/>
                </a:solidFill>
                <a:latin typeface="ヒラギノ角ゴ ProN W6"/>
                <a:ea typeface="ヒラギノ角ゴ ProN W6"/>
                <a:cs typeface="ヒラギノ角ゴ ProN W6"/>
              </a:rPr>
              <a:t>する</a:t>
            </a:r>
            <a:endParaRPr kumimoji="1" lang="en-US" altLang="ja-JP" sz="1600" dirty="0">
              <a:solidFill>
                <a:schemeClr val="bg1"/>
              </a:solidFill>
              <a:latin typeface="ヒラギノ角ゴ ProN W6"/>
              <a:ea typeface="ヒラギノ角ゴ ProN W6"/>
              <a:cs typeface="ヒラギノ角ゴ ProN W6"/>
            </a:endParaRPr>
          </a:p>
          <a:p>
            <a:pPr eaLnBrk="1" hangingPunct="1">
              <a:defRPr/>
            </a:pPr>
            <a:r>
              <a:rPr kumimoji="1" lang="ja-JP" altLang="en-US" sz="1600" dirty="0">
                <a:solidFill>
                  <a:schemeClr val="bg1"/>
                </a:solidFill>
                <a:latin typeface="ヒラギノ角ゴ ProN W6"/>
                <a:ea typeface="ヒラギノ角ゴ ProN W6"/>
                <a:cs typeface="ヒラギノ角ゴ ProN W6"/>
              </a:rPr>
              <a:t>クライストロン</a:t>
            </a:r>
          </a:p>
        </p:txBody>
      </p:sp>
      <p:sp>
        <p:nvSpPr>
          <p:cNvPr id="19462" name="テキスト ボックス 8">
            <a:extLst>
              <a:ext uri="{FF2B5EF4-FFF2-40B4-BE49-F238E27FC236}">
                <a16:creationId xmlns:a16="http://schemas.microsoft.com/office/drawing/2014/main" id="{6510AC7B-3F09-CB4C-90D7-0F69FF4D5382}"/>
              </a:ext>
            </a:extLst>
          </p:cNvPr>
          <p:cNvSpPr txBox="1">
            <a:spLocks noChangeArrowheads="1"/>
          </p:cNvSpPr>
          <p:nvPr/>
        </p:nvSpPr>
        <p:spPr bwMode="auto">
          <a:xfrm>
            <a:off x="2795588" y="1403502"/>
            <a:ext cx="32624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1600">
                <a:solidFill>
                  <a:srgbClr val="D883FF"/>
                </a:solidFill>
                <a:latin typeface="ヒラギノ角ゴ ProN W6" panose="020B0300000000000000" pitchFamily="34" charset="-128"/>
                <a:ea typeface="ヒラギノ角ゴ ProN W6" panose="020B0300000000000000" pitchFamily="34" charset="-128"/>
              </a:rPr>
              <a:t>マイクロ波のパルス長を圧縮する</a:t>
            </a:r>
            <a:endParaRPr lang="en-US" altLang="ja-JP" sz="1600">
              <a:solidFill>
                <a:srgbClr val="D883FF"/>
              </a:solidFill>
              <a:latin typeface="ヒラギノ角ゴ ProN W6" panose="020B0300000000000000" pitchFamily="34" charset="-128"/>
              <a:ea typeface="ヒラギノ角ゴ ProN W6" panose="020B0300000000000000" pitchFamily="34" charset="-128"/>
            </a:endParaRPr>
          </a:p>
          <a:p>
            <a:pPr eaLnBrk="1" hangingPunct="1">
              <a:spcBef>
                <a:spcPct val="0"/>
              </a:spcBef>
              <a:buFontTx/>
              <a:buNone/>
            </a:pPr>
            <a:r>
              <a:rPr lang="en-US" altLang="ja-JP" sz="1600">
                <a:solidFill>
                  <a:srgbClr val="D883FF"/>
                </a:solidFill>
                <a:latin typeface="ヒラギノ角ゴ ProN W6" panose="020B0300000000000000" pitchFamily="34" charset="-128"/>
                <a:ea typeface="ヒラギノ角ゴ ProN W6" panose="020B0300000000000000" pitchFamily="34" charset="-128"/>
              </a:rPr>
              <a:t>SLED</a:t>
            </a:r>
            <a:r>
              <a:rPr lang="ja-JP" altLang="en-US" sz="1600">
                <a:solidFill>
                  <a:srgbClr val="D883FF"/>
                </a:solidFill>
                <a:latin typeface="ヒラギノ角ゴ ProN W6" panose="020B0300000000000000" pitchFamily="34" charset="-128"/>
                <a:ea typeface="ヒラギノ角ゴ ProN W6" panose="020B0300000000000000" pitchFamily="34" charset="-128"/>
              </a:rPr>
              <a:t>空胴</a:t>
            </a:r>
            <a:endParaRPr lang="en-US" altLang="ja-JP" sz="1600">
              <a:solidFill>
                <a:srgbClr val="D883FF"/>
              </a:solidFill>
              <a:latin typeface="ヒラギノ角ゴ ProN W6" panose="020B0300000000000000" pitchFamily="34" charset="-128"/>
              <a:ea typeface="ヒラギノ角ゴ ProN W6" panose="020B0300000000000000" pitchFamily="34" charset="-128"/>
            </a:endParaRPr>
          </a:p>
        </p:txBody>
      </p:sp>
      <p:sp>
        <p:nvSpPr>
          <p:cNvPr id="19463" name="テキスト ボックス 9">
            <a:extLst>
              <a:ext uri="{FF2B5EF4-FFF2-40B4-BE49-F238E27FC236}">
                <a16:creationId xmlns:a16="http://schemas.microsoft.com/office/drawing/2014/main" id="{D0B69908-7FBC-4D45-813E-9E99B1C6B5F1}"/>
              </a:ext>
            </a:extLst>
          </p:cNvPr>
          <p:cNvSpPr txBox="1">
            <a:spLocks noChangeArrowheads="1"/>
          </p:cNvSpPr>
          <p:nvPr/>
        </p:nvSpPr>
        <p:spPr bwMode="auto">
          <a:xfrm>
            <a:off x="3958590" y="3906443"/>
            <a:ext cx="22844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1600">
                <a:solidFill>
                  <a:srgbClr val="800000"/>
                </a:solidFill>
                <a:latin typeface="ヒラギノ角ゴ ProN W6" panose="020B0300000000000000" pitchFamily="34" charset="-128"/>
                <a:ea typeface="ヒラギノ角ゴ ProN W6" panose="020B0300000000000000" pitchFamily="34" charset="-128"/>
              </a:rPr>
              <a:t>マイクロ波を伝送する</a:t>
            </a:r>
            <a:endParaRPr lang="en-US" altLang="ja-JP" sz="1600">
              <a:solidFill>
                <a:srgbClr val="800000"/>
              </a:solidFill>
              <a:latin typeface="ヒラギノ角ゴ ProN W6" panose="020B0300000000000000" pitchFamily="34" charset="-128"/>
              <a:ea typeface="ヒラギノ角ゴ ProN W6" panose="020B0300000000000000" pitchFamily="34" charset="-128"/>
            </a:endParaRPr>
          </a:p>
          <a:p>
            <a:pPr eaLnBrk="1" hangingPunct="1">
              <a:spcBef>
                <a:spcPct val="0"/>
              </a:spcBef>
              <a:buFontTx/>
              <a:buNone/>
            </a:pPr>
            <a:r>
              <a:rPr lang="ja-JP" altLang="en-US" sz="1600">
                <a:solidFill>
                  <a:srgbClr val="800000"/>
                </a:solidFill>
                <a:latin typeface="ヒラギノ角ゴ ProN W6" panose="020B0300000000000000" pitchFamily="34" charset="-128"/>
                <a:ea typeface="ヒラギノ角ゴ ProN W6" panose="020B0300000000000000" pitchFamily="34" charset="-128"/>
              </a:rPr>
              <a:t>導波管、立体回路</a:t>
            </a:r>
          </a:p>
        </p:txBody>
      </p:sp>
      <p:sp>
        <p:nvSpPr>
          <p:cNvPr id="19464" name="テキスト ボックス 10">
            <a:extLst>
              <a:ext uri="{FF2B5EF4-FFF2-40B4-BE49-F238E27FC236}">
                <a16:creationId xmlns:a16="http://schemas.microsoft.com/office/drawing/2014/main" id="{9F78480D-E8F8-7049-BCAF-486F62B695B5}"/>
              </a:ext>
            </a:extLst>
          </p:cNvPr>
          <p:cNvSpPr txBox="1">
            <a:spLocks noChangeArrowheads="1"/>
          </p:cNvSpPr>
          <p:nvPr/>
        </p:nvSpPr>
        <p:spPr bwMode="auto">
          <a:xfrm rot="636928">
            <a:off x="4106220" y="5034559"/>
            <a:ext cx="2416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1600">
                <a:solidFill>
                  <a:srgbClr val="CC66FF"/>
                </a:solidFill>
                <a:latin typeface="ヒラギノ角ゴ ProN W6" panose="020B0300000000000000" pitchFamily="34" charset="-128"/>
                <a:ea typeface="ヒラギノ角ゴ ProN W6" panose="020B0300000000000000" pitchFamily="34" charset="-128"/>
              </a:rPr>
              <a:t>ビームを加速する加速管</a:t>
            </a:r>
            <a:endParaRPr lang="en-US" altLang="ja-JP" sz="1600">
              <a:solidFill>
                <a:srgbClr val="CC66FF"/>
              </a:solidFill>
              <a:latin typeface="ヒラギノ角ゴ ProN W6" panose="020B0300000000000000" pitchFamily="34" charset="-128"/>
              <a:ea typeface="ヒラギノ角ゴ ProN W6" panose="020B0300000000000000" pitchFamily="34" charset="-128"/>
            </a:endParaRPr>
          </a:p>
        </p:txBody>
      </p:sp>
      <p:sp>
        <p:nvSpPr>
          <p:cNvPr id="19465" name="テキスト ボックス 3">
            <a:extLst>
              <a:ext uri="{FF2B5EF4-FFF2-40B4-BE49-F238E27FC236}">
                <a16:creationId xmlns:a16="http://schemas.microsoft.com/office/drawing/2014/main" id="{97FF8C42-C12D-C94F-927D-1F015BC56F76}"/>
              </a:ext>
            </a:extLst>
          </p:cNvPr>
          <p:cNvSpPr txBox="1">
            <a:spLocks noChangeArrowheads="1"/>
          </p:cNvSpPr>
          <p:nvPr/>
        </p:nvSpPr>
        <p:spPr bwMode="auto">
          <a:xfrm>
            <a:off x="1633538" y="5133975"/>
            <a:ext cx="1647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1800">
                <a:solidFill>
                  <a:srgbClr val="66CCFF"/>
                </a:solidFill>
              </a:rPr>
              <a:t>真空</a:t>
            </a:r>
            <a:endParaRPr lang="en-US" altLang="ja-JP" sz="1800">
              <a:solidFill>
                <a:srgbClr val="66CCFF"/>
              </a:solidFill>
            </a:endParaRPr>
          </a:p>
          <a:p>
            <a:pPr eaLnBrk="1" hangingPunct="1">
              <a:spcBef>
                <a:spcPct val="0"/>
              </a:spcBef>
              <a:buFontTx/>
              <a:buNone/>
            </a:pPr>
            <a:r>
              <a:rPr lang="ja-JP" altLang="en-US" sz="1800">
                <a:solidFill>
                  <a:srgbClr val="66CCFF"/>
                </a:solidFill>
              </a:rPr>
              <a:t>マニフォールド</a:t>
            </a:r>
          </a:p>
        </p:txBody>
      </p:sp>
      <p:sp>
        <p:nvSpPr>
          <p:cNvPr id="14" name="テキスト ボックス 3">
            <a:extLst>
              <a:ext uri="{FF2B5EF4-FFF2-40B4-BE49-F238E27FC236}">
                <a16:creationId xmlns:a16="http://schemas.microsoft.com/office/drawing/2014/main" id="{9F368285-BAD4-7040-9DAE-4DB740BD0226}"/>
              </a:ext>
            </a:extLst>
          </p:cNvPr>
          <p:cNvSpPr txBox="1">
            <a:spLocks noChangeArrowheads="1"/>
          </p:cNvSpPr>
          <p:nvPr/>
        </p:nvSpPr>
        <p:spPr bwMode="auto">
          <a:xfrm>
            <a:off x="446088" y="4083050"/>
            <a:ext cx="1338262" cy="923925"/>
          </a:xfrm>
          <a:prstGeom prst="rect">
            <a:avLst/>
          </a:prstGeom>
          <a:solidFill>
            <a:schemeClr val="bg1">
              <a:lumMod val="65000"/>
            </a:schemeClr>
          </a:solidFill>
          <a:ln>
            <a:noFill/>
          </a:ln>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eaLnBrk="1" hangingPunct="1">
              <a:defRPr/>
            </a:pPr>
            <a:r>
              <a:rPr lang="ja-JP" altLang="en-US" sz="1800" dirty="0">
                <a:solidFill>
                  <a:srgbClr val="FFFF00"/>
                </a:solidFill>
              </a:rPr>
              <a:t>ビームを</a:t>
            </a:r>
            <a:endParaRPr lang="en-US" altLang="ja-JP" sz="1800" dirty="0">
              <a:solidFill>
                <a:srgbClr val="FFFF00"/>
              </a:solidFill>
            </a:endParaRPr>
          </a:p>
          <a:p>
            <a:pPr eaLnBrk="1" hangingPunct="1">
              <a:defRPr/>
            </a:pPr>
            <a:r>
              <a:rPr lang="ja-JP" altLang="en-US" sz="1800" dirty="0">
                <a:solidFill>
                  <a:srgbClr val="FFFF00"/>
                </a:solidFill>
              </a:rPr>
              <a:t>収束する</a:t>
            </a:r>
            <a:endParaRPr lang="en-US" altLang="ja-JP" sz="1800" dirty="0">
              <a:solidFill>
                <a:srgbClr val="FFFF00"/>
              </a:solidFill>
            </a:endParaRPr>
          </a:p>
          <a:p>
            <a:pPr eaLnBrk="1" hangingPunct="1">
              <a:defRPr/>
            </a:pPr>
            <a:r>
              <a:rPr lang="ja-JP" altLang="en-US" sz="1800" dirty="0">
                <a:solidFill>
                  <a:srgbClr val="FFFF00"/>
                </a:solidFill>
              </a:rPr>
              <a:t>四極電磁石</a:t>
            </a:r>
          </a:p>
        </p:txBody>
      </p:sp>
      <p:cxnSp>
        <p:nvCxnSpPr>
          <p:cNvPr id="21" name="直線矢印コネクタ 20">
            <a:extLst>
              <a:ext uri="{FF2B5EF4-FFF2-40B4-BE49-F238E27FC236}">
                <a16:creationId xmlns:a16="http://schemas.microsoft.com/office/drawing/2014/main" id="{2BC9D664-34D0-0D4A-98F1-81A8B9C27A4A}"/>
              </a:ext>
            </a:extLst>
          </p:cNvPr>
          <p:cNvCxnSpPr>
            <a:cxnSpLocks noChangeShapeType="1"/>
          </p:cNvCxnSpPr>
          <p:nvPr/>
        </p:nvCxnSpPr>
        <p:spPr bwMode="auto">
          <a:xfrm flipH="1" flipV="1">
            <a:off x="7408863" y="5857875"/>
            <a:ext cx="1117600" cy="234950"/>
          </a:xfrm>
          <a:prstGeom prst="straightConnector1">
            <a:avLst/>
          </a:prstGeom>
          <a:noFill/>
          <a:ln w="57150">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9472" name="テキスト ボックス 25">
            <a:extLst>
              <a:ext uri="{FF2B5EF4-FFF2-40B4-BE49-F238E27FC236}">
                <a16:creationId xmlns:a16="http://schemas.microsoft.com/office/drawing/2014/main" id="{1434D680-5025-EF40-9971-302F234E4510}"/>
              </a:ext>
            </a:extLst>
          </p:cNvPr>
          <p:cNvSpPr txBox="1">
            <a:spLocks noChangeArrowheads="1"/>
          </p:cNvSpPr>
          <p:nvPr/>
        </p:nvSpPr>
        <p:spPr bwMode="auto">
          <a:xfrm rot="636928">
            <a:off x="7573963" y="5584825"/>
            <a:ext cx="11858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1600">
                <a:solidFill>
                  <a:srgbClr val="0000FF"/>
                </a:solidFill>
                <a:latin typeface="ヒラギノ角ゴ ProN W6" panose="020B0300000000000000" pitchFamily="34" charset="-128"/>
                <a:ea typeface="ヒラギノ角ゴ ProN W6" panose="020B0300000000000000" pitchFamily="34" charset="-128"/>
              </a:rPr>
              <a:t>電子ビーム</a:t>
            </a:r>
            <a:endParaRPr lang="en-US" altLang="ja-JP" sz="1600">
              <a:solidFill>
                <a:srgbClr val="0000FF"/>
              </a:solidFill>
              <a:latin typeface="ヒラギノ角ゴ ProN W6" panose="020B0300000000000000" pitchFamily="34" charset="-128"/>
              <a:ea typeface="ヒラギノ角ゴ ProN W6" panose="020B0300000000000000" pitchFamily="34" charset="-128"/>
            </a:endParaRPr>
          </a:p>
        </p:txBody>
      </p:sp>
    </p:spTree>
    <p:extLst>
      <p:ext uri="{BB962C8B-B14F-4D97-AF65-F5344CB8AC3E}">
        <p14:creationId xmlns:p14="http://schemas.microsoft.com/office/powerpoint/2010/main" val="333059019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latin typeface="+mn-ea"/>
                <a:ea typeface="+mn-ea"/>
              </a:rPr>
              <a:t>マイクロ波源（地上階クライストロンギャラリー）</a:t>
            </a:r>
            <a:endParaRPr kumimoji="1" lang="ja-JP" altLang="en-US">
              <a:latin typeface="+mn-ea"/>
              <a:ea typeface="+mn-ea"/>
            </a:endParaRPr>
          </a:p>
        </p:txBody>
      </p:sp>
      <p:pic>
        <p:nvPicPr>
          <p:cNvPr id="6" name="コンテンツ プレースホルダ 5" descr="KLY+MODL+SLED-s.jpg"/>
          <p:cNvPicPr>
            <a:picLocks noGrp="1" noChangeAspect="1"/>
          </p:cNvPicPr>
          <p:nvPr>
            <p:ph idx="1"/>
          </p:nvPr>
        </p:nvPicPr>
        <p:blipFill>
          <a:blip r:embed="rId2">
            <a:extLst>
              <a:ext uri="{28A0092B-C50C-407E-A947-70E740481C1C}">
                <a14:useLocalDpi xmlns:a14="http://schemas.microsoft.com/office/drawing/2010/main" val="0"/>
              </a:ext>
            </a:extLst>
          </a:blip>
          <a:srcRect l="-801" r="-801"/>
          <a:stretch>
            <a:fillRect/>
          </a:stretch>
        </p:blipFill>
        <p:spPr>
          <a:xfrm>
            <a:off x="388279" y="939800"/>
            <a:ext cx="8524604" cy="5689600"/>
          </a:xfrm>
        </p:spPr>
      </p:pic>
      <p:sp>
        <p:nvSpPr>
          <p:cNvPr id="3" name="テキスト ボックス 2">
            <a:extLst>
              <a:ext uri="{FF2B5EF4-FFF2-40B4-BE49-F238E27FC236}">
                <a16:creationId xmlns:a16="http://schemas.microsoft.com/office/drawing/2014/main" id="{0FD83689-9BEF-1A49-8DFD-CE2CD3E05459}"/>
              </a:ext>
            </a:extLst>
          </p:cNvPr>
          <p:cNvSpPr txBox="1"/>
          <p:nvPr/>
        </p:nvSpPr>
        <p:spPr>
          <a:xfrm>
            <a:off x="815340" y="3992880"/>
            <a:ext cx="2058577" cy="369332"/>
          </a:xfrm>
          <a:prstGeom prst="rect">
            <a:avLst/>
          </a:prstGeom>
          <a:noFill/>
        </p:spPr>
        <p:txBody>
          <a:bodyPr wrap="none" rtlCol="0">
            <a:spAutoFit/>
          </a:bodyPr>
          <a:lstStyle/>
          <a:p>
            <a:r>
              <a:rPr kumimoji="1" lang="ja-JP" altLang="en-US">
                <a:solidFill>
                  <a:srgbClr val="0432FF"/>
                </a:solidFill>
              </a:rPr>
              <a:t>パルスモジュレータ</a:t>
            </a:r>
          </a:p>
        </p:txBody>
      </p:sp>
      <p:sp>
        <p:nvSpPr>
          <p:cNvPr id="7" name="テキスト ボックス 6">
            <a:extLst>
              <a:ext uri="{FF2B5EF4-FFF2-40B4-BE49-F238E27FC236}">
                <a16:creationId xmlns:a16="http://schemas.microsoft.com/office/drawing/2014/main" id="{5C82B238-0E34-E04A-A428-6A16B82D2812}"/>
              </a:ext>
            </a:extLst>
          </p:cNvPr>
          <p:cNvSpPr txBox="1"/>
          <p:nvPr/>
        </p:nvSpPr>
        <p:spPr>
          <a:xfrm>
            <a:off x="4838718" y="5494020"/>
            <a:ext cx="1539204" cy="369332"/>
          </a:xfrm>
          <a:prstGeom prst="rect">
            <a:avLst/>
          </a:prstGeom>
          <a:solidFill>
            <a:schemeClr val="bg1"/>
          </a:solidFill>
        </p:spPr>
        <p:txBody>
          <a:bodyPr wrap="none" rtlCol="0">
            <a:spAutoFit/>
          </a:bodyPr>
          <a:lstStyle/>
          <a:p>
            <a:r>
              <a:rPr kumimoji="1" lang="ja-JP" altLang="en-US">
                <a:solidFill>
                  <a:srgbClr val="0432FF"/>
                </a:solidFill>
              </a:rPr>
              <a:t>クライストロン</a:t>
            </a:r>
          </a:p>
        </p:txBody>
      </p:sp>
      <p:sp>
        <p:nvSpPr>
          <p:cNvPr id="8" name="テキスト ボックス 7">
            <a:extLst>
              <a:ext uri="{FF2B5EF4-FFF2-40B4-BE49-F238E27FC236}">
                <a16:creationId xmlns:a16="http://schemas.microsoft.com/office/drawing/2014/main" id="{3BFFD3D7-8F22-8E4F-AD08-35D6D4D9099A}"/>
              </a:ext>
            </a:extLst>
          </p:cNvPr>
          <p:cNvSpPr txBox="1"/>
          <p:nvPr/>
        </p:nvSpPr>
        <p:spPr>
          <a:xfrm>
            <a:off x="5669298" y="1767840"/>
            <a:ext cx="643125" cy="369332"/>
          </a:xfrm>
          <a:prstGeom prst="rect">
            <a:avLst/>
          </a:prstGeom>
          <a:solidFill>
            <a:schemeClr val="bg1"/>
          </a:solidFill>
        </p:spPr>
        <p:txBody>
          <a:bodyPr wrap="none" rtlCol="0">
            <a:spAutoFit/>
          </a:bodyPr>
          <a:lstStyle/>
          <a:p>
            <a:r>
              <a:rPr kumimoji="1" lang="en-US" altLang="ja-JP">
                <a:solidFill>
                  <a:srgbClr val="0432FF"/>
                </a:solidFill>
              </a:rPr>
              <a:t>SLED</a:t>
            </a:r>
            <a:endParaRPr kumimoji="1" lang="ja-JP" altLang="en-US">
              <a:solidFill>
                <a:srgbClr val="0432FF"/>
              </a:solidFill>
            </a:endParaRPr>
          </a:p>
        </p:txBody>
      </p:sp>
      <p:sp>
        <p:nvSpPr>
          <p:cNvPr id="9" name="テキスト ボックス 8">
            <a:extLst>
              <a:ext uri="{FF2B5EF4-FFF2-40B4-BE49-F238E27FC236}">
                <a16:creationId xmlns:a16="http://schemas.microsoft.com/office/drawing/2014/main" id="{794D3681-1504-FE4D-9ABB-6DBBAD98B61E}"/>
              </a:ext>
            </a:extLst>
          </p:cNvPr>
          <p:cNvSpPr txBox="1"/>
          <p:nvPr/>
        </p:nvSpPr>
        <p:spPr>
          <a:xfrm>
            <a:off x="6312423" y="3415268"/>
            <a:ext cx="877163" cy="369332"/>
          </a:xfrm>
          <a:prstGeom prst="rect">
            <a:avLst/>
          </a:prstGeom>
          <a:solidFill>
            <a:schemeClr val="bg1"/>
          </a:solidFill>
        </p:spPr>
        <p:txBody>
          <a:bodyPr wrap="none" rtlCol="0">
            <a:spAutoFit/>
          </a:bodyPr>
          <a:lstStyle/>
          <a:p>
            <a:r>
              <a:rPr kumimoji="1" lang="ja-JP" altLang="en-US">
                <a:solidFill>
                  <a:srgbClr val="0432FF"/>
                </a:solidFill>
              </a:rPr>
              <a:t>導波管</a:t>
            </a:r>
          </a:p>
        </p:txBody>
      </p:sp>
    </p:spTree>
    <p:extLst>
      <p:ext uri="{BB962C8B-B14F-4D97-AF65-F5344CB8AC3E}">
        <p14:creationId xmlns:p14="http://schemas.microsoft.com/office/powerpoint/2010/main" val="1563146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a:latin typeface="+mn-ea"/>
                <a:ea typeface="+mn-ea"/>
              </a:rPr>
              <a:t>RF</a:t>
            </a:r>
            <a:r>
              <a:rPr lang="ja-JP" altLang="en-US">
                <a:latin typeface="+mn-ea"/>
                <a:ea typeface="+mn-ea"/>
              </a:rPr>
              <a:t>パルス圧縮空洞</a:t>
            </a:r>
            <a:r>
              <a:rPr lang="en-US" altLang="ja-JP">
                <a:latin typeface="+mn-ea"/>
                <a:ea typeface="+mn-ea"/>
              </a:rPr>
              <a:t> (SLED)</a:t>
            </a:r>
            <a:endParaRPr kumimoji="1" lang="ja-JP" altLang="en-US">
              <a:latin typeface="+mn-ea"/>
              <a:ea typeface="+mn-ea"/>
            </a:endParaRPr>
          </a:p>
        </p:txBody>
      </p:sp>
      <p:pic>
        <p:nvPicPr>
          <p:cNvPr id="6" name="コンテンツ プレースホルダ 5" descr="SLED-s.jpg"/>
          <p:cNvPicPr>
            <a:picLocks noGrp="1" noChangeAspect="1"/>
          </p:cNvPicPr>
          <p:nvPr>
            <p:ph idx="1"/>
          </p:nvPr>
        </p:nvPicPr>
        <p:blipFill>
          <a:blip r:embed="rId2">
            <a:extLst>
              <a:ext uri="{28A0092B-C50C-407E-A947-70E740481C1C}">
                <a14:useLocalDpi xmlns:a14="http://schemas.microsoft.com/office/drawing/2010/main" val="0"/>
              </a:ext>
            </a:extLst>
          </a:blip>
          <a:srcRect l="-6184" r="-6184"/>
          <a:stretch>
            <a:fillRect/>
          </a:stretch>
        </p:blipFill>
        <p:spPr>
          <a:xfrm>
            <a:off x="367471" y="885911"/>
            <a:ext cx="8503065" cy="5675369"/>
          </a:xfrm>
        </p:spPr>
      </p:pic>
    </p:spTree>
    <p:extLst>
      <p:ext uri="{BB962C8B-B14F-4D97-AF65-F5344CB8AC3E}">
        <p14:creationId xmlns:p14="http://schemas.microsoft.com/office/powerpoint/2010/main" val="587743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latin typeface="+mn-ea"/>
                <a:ea typeface="+mn-ea"/>
              </a:rPr>
              <a:t>ライナック　ビームライン</a:t>
            </a:r>
            <a:r>
              <a:rPr lang="ja-JP" altLang="en-US" sz="2800">
                <a:latin typeface="+mn-ea"/>
                <a:ea typeface="+mn-ea"/>
              </a:rPr>
              <a:t>（地下トンネル内）</a:t>
            </a:r>
            <a:endParaRPr kumimoji="1" lang="ja-JP" altLang="en-US">
              <a:latin typeface="+mn-ea"/>
              <a:ea typeface="+mn-ea"/>
            </a:endParaRPr>
          </a:p>
        </p:txBody>
      </p:sp>
      <p:pic>
        <p:nvPicPr>
          <p:cNvPr id="6" name="コンテンツ プレースホルダ 5" descr="012.1セクターから下流2.JPG"/>
          <p:cNvPicPr>
            <a:picLocks noGrp="1" noChangeAspect="1"/>
          </p:cNvPicPr>
          <p:nvPr>
            <p:ph idx="1"/>
          </p:nvPr>
        </p:nvPicPr>
        <p:blipFill>
          <a:blip r:embed="rId2">
            <a:extLst>
              <a:ext uri="{28A0092B-C50C-407E-A947-70E740481C1C}">
                <a14:useLocalDpi xmlns:a14="http://schemas.microsoft.com/office/drawing/2010/main" val="0"/>
              </a:ext>
            </a:extLst>
          </a:blip>
          <a:srcRect l="-9930" r="-9930"/>
          <a:stretch>
            <a:fillRect/>
          </a:stretch>
        </p:blipFill>
        <p:spPr>
          <a:xfrm>
            <a:off x="388360" y="939800"/>
            <a:ext cx="8524443" cy="5689600"/>
          </a:xfrm>
        </p:spPr>
      </p:pic>
      <p:sp>
        <p:nvSpPr>
          <p:cNvPr id="5" name="テキスト ボックス 4">
            <a:extLst>
              <a:ext uri="{FF2B5EF4-FFF2-40B4-BE49-F238E27FC236}">
                <a16:creationId xmlns:a16="http://schemas.microsoft.com/office/drawing/2014/main" id="{129D64C5-D386-BD46-BAB1-08DA61E34A90}"/>
              </a:ext>
            </a:extLst>
          </p:cNvPr>
          <p:cNvSpPr txBox="1"/>
          <p:nvPr/>
        </p:nvSpPr>
        <p:spPr>
          <a:xfrm>
            <a:off x="3093738" y="3876040"/>
            <a:ext cx="877163" cy="369332"/>
          </a:xfrm>
          <a:prstGeom prst="rect">
            <a:avLst/>
          </a:prstGeom>
          <a:solidFill>
            <a:schemeClr val="bg1"/>
          </a:solidFill>
        </p:spPr>
        <p:txBody>
          <a:bodyPr wrap="none" rtlCol="0">
            <a:spAutoFit/>
          </a:bodyPr>
          <a:lstStyle/>
          <a:p>
            <a:r>
              <a:rPr kumimoji="1" lang="ja-JP" altLang="en-US">
                <a:solidFill>
                  <a:srgbClr val="0432FF"/>
                </a:solidFill>
              </a:rPr>
              <a:t>加速管</a:t>
            </a:r>
          </a:p>
        </p:txBody>
      </p:sp>
      <p:sp>
        <p:nvSpPr>
          <p:cNvPr id="7" name="テキスト ボックス 6">
            <a:extLst>
              <a:ext uri="{FF2B5EF4-FFF2-40B4-BE49-F238E27FC236}">
                <a16:creationId xmlns:a16="http://schemas.microsoft.com/office/drawing/2014/main" id="{E0781025-2CB8-7042-9413-B76A2225FD78}"/>
              </a:ext>
            </a:extLst>
          </p:cNvPr>
          <p:cNvSpPr txBox="1"/>
          <p:nvPr/>
        </p:nvSpPr>
        <p:spPr>
          <a:xfrm>
            <a:off x="4572000" y="4912360"/>
            <a:ext cx="934871" cy="646331"/>
          </a:xfrm>
          <a:prstGeom prst="rect">
            <a:avLst/>
          </a:prstGeom>
          <a:solidFill>
            <a:schemeClr val="bg1"/>
          </a:solidFill>
        </p:spPr>
        <p:txBody>
          <a:bodyPr wrap="none" rtlCol="0">
            <a:spAutoFit/>
          </a:bodyPr>
          <a:lstStyle/>
          <a:p>
            <a:r>
              <a:rPr kumimoji="1" lang="ja-JP" altLang="en-US">
                <a:solidFill>
                  <a:srgbClr val="0432FF"/>
                </a:solidFill>
              </a:rPr>
              <a:t>ユニット</a:t>
            </a:r>
            <a:endParaRPr kumimoji="1" lang="en-US" altLang="ja-JP">
              <a:solidFill>
                <a:srgbClr val="0432FF"/>
              </a:solidFill>
            </a:endParaRPr>
          </a:p>
          <a:p>
            <a:r>
              <a:rPr kumimoji="1" lang="ja-JP" altLang="en-US">
                <a:solidFill>
                  <a:srgbClr val="0432FF"/>
                </a:solidFill>
              </a:rPr>
              <a:t>架台</a:t>
            </a:r>
          </a:p>
        </p:txBody>
      </p:sp>
      <p:sp>
        <p:nvSpPr>
          <p:cNvPr id="8" name="テキスト ボックス 7">
            <a:extLst>
              <a:ext uri="{FF2B5EF4-FFF2-40B4-BE49-F238E27FC236}">
                <a16:creationId xmlns:a16="http://schemas.microsoft.com/office/drawing/2014/main" id="{C3929855-9DD4-D842-ACD4-6149059C432D}"/>
              </a:ext>
            </a:extLst>
          </p:cNvPr>
          <p:cNvSpPr txBox="1"/>
          <p:nvPr/>
        </p:nvSpPr>
        <p:spPr>
          <a:xfrm>
            <a:off x="1729740" y="2573020"/>
            <a:ext cx="877163" cy="646331"/>
          </a:xfrm>
          <a:prstGeom prst="rect">
            <a:avLst/>
          </a:prstGeom>
          <a:solidFill>
            <a:schemeClr val="bg1"/>
          </a:solidFill>
        </p:spPr>
        <p:txBody>
          <a:bodyPr wrap="none" rtlCol="0">
            <a:spAutoFit/>
          </a:bodyPr>
          <a:lstStyle/>
          <a:p>
            <a:r>
              <a:rPr kumimoji="1" lang="ja-JP" altLang="en-US">
                <a:solidFill>
                  <a:srgbClr val="0432FF"/>
                </a:solidFill>
              </a:rPr>
              <a:t>四極</a:t>
            </a:r>
            <a:endParaRPr kumimoji="1" lang="en-US" altLang="ja-JP">
              <a:solidFill>
                <a:srgbClr val="0432FF"/>
              </a:solidFill>
            </a:endParaRPr>
          </a:p>
          <a:p>
            <a:r>
              <a:rPr kumimoji="1" lang="ja-JP" altLang="en-US">
                <a:solidFill>
                  <a:srgbClr val="0432FF"/>
                </a:solidFill>
              </a:rPr>
              <a:t>電磁石</a:t>
            </a:r>
          </a:p>
        </p:txBody>
      </p:sp>
    </p:spTree>
    <p:extLst>
      <p:ext uri="{BB962C8B-B14F-4D97-AF65-F5344CB8AC3E}">
        <p14:creationId xmlns:p14="http://schemas.microsoft.com/office/powerpoint/2010/main" val="1399203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mn-ea"/>
                <a:ea typeface="+mn-ea"/>
              </a:rPr>
              <a:t>円形加速器の特徴</a:t>
            </a:r>
            <a:endParaRPr kumimoji="1" lang="ja-JP" altLang="en-US" sz="2400" dirty="0">
              <a:solidFill>
                <a:srgbClr val="FFFF00"/>
              </a:solidFill>
              <a:latin typeface="+mn-ea"/>
              <a:ea typeface="+mn-ea"/>
            </a:endParaRPr>
          </a:p>
        </p:txBody>
      </p:sp>
      <p:sp>
        <p:nvSpPr>
          <p:cNvPr id="3" name="コンテンツ プレースホルダー 2"/>
          <p:cNvSpPr>
            <a:spLocks noGrp="1"/>
          </p:cNvSpPr>
          <p:nvPr>
            <p:ph idx="1"/>
          </p:nvPr>
        </p:nvSpPr>
        <p:spPr/>
        <p:txBody>
          <a:bodyPr/>
          <a:lstStyle/>
          <a:p>
            <a:r>
              <a:rPr kumimoji="1" lang="ja-JP" altLang="en-US" dirty="0">
                <a:latin typeface="+mn-ea"/>
                <a:ea typeface="+mn-ea"/>
              </a:rPr>
              <a:t>円形加速器</a:t>
            </a:r>
            <a:r>
              <a:rPr kumimoji="1" lang="en-US" altLang="ja-JP" dirty="0">
                <a:latin typeface="+mn-ea"/>
                <a:ea typeface="+mn-ea"/>
              </a:rPr>
              <a:t> [</a:t>
            </a:r>
            <a:r>
              <a:rPr kumimoji="1" lang="ja-JP" altLang="en-US" dirty="0">
                <a:latin typeface="+mn-ea"/>
                <a:ea typeface="+mn-ea"/>
              </a:rPr>
              <a:t>例</a:t>
            </a:r>
            <a:r>
              <a:rPr kumimoji="1" lang="en-US" altLang="ja-JP" dirty="0">
                <a:latin typeface="+mn-ea"/>
                <a:ea typeface="+mn-ea"/>
              </a:rPr>
              <a:t>. </a:t>
            </a:r>
            <a:r>
              <a:rPr kumimoji="1" lang="en-US" altLang="ja-JP" dirty="0" err="1">
                <a:latin typeface="+mn-ea"/>
                <a:ea typeface="+mn-ea"/>
              </a:rPr>
              <a:t>SuperKEKB</a:t>
            </a:r>
            <a:r>
              <a:rPr kumimoji="1" lang="en-US" altLang="ja-JP" dirty="0">
                <a:latin typeface="+mn-ea"/>
                <a:ea typeface="+mn-ea"/>
              </a:rPr>
              <a:t>]</a:t>
            </a:r>
            <a:br>
              <a:rPr kumimoji="1" lang="en-US" altLang="ja-JP" dirty="0">
                <a:latin typeface="+mn-ea"/>
                <a:ea typeface="+mn-ea"/>
              </a:rPr>
            </a:br>
            <a:r>
              <a:rPr kumimoji="1" lang="ja-JP" altLang="en-US" dirty="0">
                <a:latin typeface="+mn-ea"/>
                <a:ea typeface="+mn-ea"/>
              </a:rPr>
              <a:t>の</a:t>
            </a:r>
            <a:r>
              <a:rPr kumimoji="1" lang="en-US" altLang="ja-JP" dirty="0">
                <a:latin typeface="+mn-ea"/>
                <a:ea typeface="+mn-ea"/>
              </a:rPr>
              <a:t>RF</a:t>
            </a:r>
            <a:r>
              <a:rPr kumimoji="1" lang="ja-JP" altLang="en-US" dirty="0">
                <a:latin typeface="+mn-ea"/>
                <a:ea typeface="+mn-ea"/>
              </a:rPr>
              <a:t>システム</a:t>
            </a:r>
            <a:r>
              <a:rPr lang="ja-JP" altLang="en-US" dirty="0">
                <a:latin typeface="+mn-ea"/>
                <a:ea typeface="+mn-ea"/>
              </a:rPr>
              <a:t>では</a:t>
            </a:r>
            <a:endParaRPr lang="en-US" altLang="ja-JP" dirty="0">
              <a:latin typeface="+mn-ea"/>
              <a:ea typeface="+mn-ea"/>
            </a:endParaRPr>
          </a:p>
          <a:p>
            <a:pPr lvl="1"/>
            <a:r>
              <a:rPr lang="en-US" altLang="ja-JP" dirty="0">
                <a:latin typeface="+mn-ea"/>
                <a:ea typeface="+mn-ea"/>
              </a:rPr>
              <a:t>cavity</a:t>
            </a:r>
            <a:r>
              <a:rPr lang="ja-JP" altLang="en-US" dirty="0">
                <a:latin typeface="+mn-ea"/>
                <a:ea typeface="+mn-ea"/>
              </a:rPr>
              <a:t>にはビームが繰り返しやって来る。</a:t>
            </a:r>
            <a:endParaRPr lang="en-US" altLang="ja-JP" dirty="0">
              <a:latin typeface="+mn-ea"/>
              <a:ea typeface="+mn-ea"/>
            </a:endParaRPr>
          </a:p>
          <a:p>
            <a:pPr lvl="1"/>
            <a:r>
              <a:rPr lang="ja-JP" altLang="en-US" dirty="0">
                <a:latin typeface="+mn-ea"/>
                <a:ea typeface="+mn-ea"/>
              </a:rPr>
              <a:t>しかも多数のバンチを蓄積するので、</a:t>
            </a:r>
            <a:br>
              <a:rPr lang="en-US" altLang="ja-JP" dirty="0">
                <a:latin typeface="+mn-ea"/>
                <a:ea typeface="+mn-ea"/>
              </a:rPr>
            </a:br>
            <a:r>
              <a:rPr lang="ja-JP" altLang="en-US" dirty="0">
                <a:latin typeface="+mn-ea"/>
                <a:ea typeface="+mn-ea"/>
              </a:rPr>
              <a:t>最短では</a:t>
            </a:r>
            <a:r>
              <a:rPr lang="en-US" altLang="ja-JP" dirty="0">
                <a:latin typeface="+mn-ea"/>
                <a:ea typeface="+mn-ea"/>
              </a:rPr>
              <a:t> 2ns </a:t>
            </a:r>
            <a:r>
              <a:rPr lang="ja-JP" altLang="en-US" dirty="0">
                <a:latin typeface="+mn-ea"/>
                <a:ea typeface="+mn-ea"/>
              </a:rPr>
              <a:t>間隔で次のバンチが来る可能性がある。</a:t>
            </a:r>
            <a:endParaRPr lang="en-US" altLang="ja-JP" dirty="0">
              <a:latin typeface="+mn-ea"/>
              <a:ea typeface="+mn-ea"/>
            </a:endParaRPr>
          </a:p>
          <a:p>
            <a:pPr lvl="1"/>
            <a:r>
              <a:rPr lang="en-US" altLang="ja-JP" dirty="0">
                <a:latin typeface="+mn-ea"/>
                <a:ea typeface="+mn-ea"/>
              </a:rPr>
              <a:t>RF </a:t>
            </a:r>
            <a:r>
              <a:rPr lang="ja-JP" altLang="en-US" dirty="0">
                <a:latin typeface="+mn-ea"/>
                <a:ea typeface="+mn-ea"/>
              </a:rPr>
              <a:t>は</a:t>
            </a:r>
            <a:r>
              <a:rPr lang="ja-JP" altLang="en-US" dirty="0">
                <a:solidFill>
                  <a:srgbClr val="FF0000"/>
                </a:solidFill>
                <a:latin typeface="+mn-ea"/>
                <a:ea typeface="+mn-ea"/>
              </a:rPr>
              <a:t>連続波</a:t>
            </a:r>
            <a:r>
              <a:rPr lang="en-US" altLang="ja-JP" dirty="0">
                <a:solidFill>
                  <a:srgbClr val="FF0000"/>
                </a:solidFill>
                <a:latin typeface="+mn-ea"/>
                <a:ea typeface="+mn-ea"/>
              </a:rPr>
              <a:t> (continuous wave)</a:t>
            </a:r>
            <a:r>
              <a:rPr lang="en-US" altLang="ja-JP" dirty="0">
                <a:latin typeface="+mn-ea"/>
                <a:ea typeface="+mn-ea"/>
              </a:rPr>
              <a:t> </a:t>
            </a:r>
            <a:r>
              <a:rPr lang="ja-JP" altLang="en-US" dirty="0">
                <a:latin typeface="+mn-ea"/>
                <a:ea typeface="+mn-ea"/>
              </a:rPr>
              <a:t>として生成される必要がある。</a:t>
            </a:r>
            <a:endParaRPr lang="en-US" altLang="ja-JP" dirty="0">
              <a:latin typeface="+mn-ea"/>
              <a:ea typeface="+mn-ea"/>
            </a:endParaRPr>
          </a:p>
          <a:p>
            <a:pPr lvl="1"/>
            <a:r>
              <a:rPr lang="en-US" altLang="ja-JP" dirty="0">
                <a:latin typeface="+mn-ea"/>
                <a:ea typeface="+mn-ea"/>
              </a:rPr>
              <a:t>cavity</a:t>
            </a:r>
            <a:r>
              <a:rPr lang="ja-JP" altLang="en-US" dirty="0">
                <a:latin typeface="+mn-ea"/>
                <a:ea typeface="+mn-ea"/>
              </a:rPr>
              <a:t>内の</a:t>
            </a:r>
            <a:r>
              <a:rPr lang="ja-JP" altLang="en-US" dirty="0">
                <a:solidFill>
                  <a:srgbClr val="FF0000"/>
                </a:solidFill>
                <a:latin typeface="+mn-ea"/>
                <a:ea typeface="+mn-ea"/>
              </a:rPr>
              <a:t>定在波</a:t>
            </a:r>
            <a:r>
              <a:rPr lang="en-US" altLang="ja-JP" dirty="0">
                <a:solidFill>
                  <a:srgbClr val="FF0000"/>
                </a:solidFill>
                <a:latin typeface="+mn-ea"/>
                <a:ea typeface="+mn-ea"/>
              </a:rPr>
              <a:t>(standing wave)</a:t>
            </a:r>
            <a:r>
              <a:rPr lang="en-US" altLang="ja-JP" dirty="0">
                <a:latin typeface="+mn-ea"/>
                <a:ea typeface="+mn-ea"/>
              </a:rPr>
              <a:t> </a:t>
            </a:r>
            <a:r>
              <a:rPr lang="ja-JP" altLang="en-US" dirty="0">
                <a:latin typeface="+mn-ea"/>
                <a:ea typeface="+mn-ea"/>
              </a:rPr>
              <a:t>で加速する</a:t>
            </a:r>
            <a:br>
              <a:rPr lang="en-US" altLang="ja-JP" dirty="0">
                <a:latin typeface="+mn-ea"/>
                <a:ea typeface="+mn-ea"/>
              </a:rPr>
            </a:br>
            <a:endParaRPr lang="en-US" altLang="ja-JP" dirty="0">
              <a:latin typeface="+mn-ea"/>
              <a:ea typeface="+mn-ea"/>
            </a:endParaRPr>
          </a:p>
          <a:p>
            <a:r>
              <a:rPr lang="ja-JP" altLang="en-US" dirty="0">
                <a:latin typeface="+mn-ea"/>
                <a:ea typeface="+mn-ea"/>
              </a:rPr>
              <a:t>円形加速器のビームラインレイアウトは</a:t>
            </a:r>
            <a:br>
              <a:rPr lang="en-US" altLang="ja-JP" dirty="0">
                <a:latin typeface="+mn-ea"/>
                <a:ea typeface="+mn-ea"/>
              </a:rPr>
            </a:br>
            <a:r>
              <a:rPr lang="ja-JP" altLang="en-US" sz="2000" dirty="0">
                <a:latin typeface="+mn-ea"/>
                <a:ea typeface="+mn-ea"/>
              </a:rPr>
              <a:t>（単なる</a:t>
            </a:r>
            <a:r>
              <a:rPr lang="ja-JP" altLang="en-US" sz="2000" dirty="0">
                <a:solidFill>
                  <a:srgbClr val="00B0F0"/>
                </a:solidFill>
                <a:latin typeface="+mn-ea"/>
                <a:ea typeface="+mn-ea"/>
              </a:rPr>
              <a:t>紙谷の個人的な感想</a:t>
            </a:r>
            <a:r>
              <a:rPr lang="ja-JP" altLang="en-US" sz="2000" dirty="0">
                <a:latin typeface="+mn-ea"/>
                <a:ea typeface="+mn-ea"/>
              </a:rPr>
              <a:t>です。）</a:t>
            </a:r>
            <a:endParaRPr lang="en-US" altLang="ja-JP" sz="2000" dirty="0">
              <a:latin typeface="+mn-ea"/>
              <a:ea typeface="+mn-ea"/>
            </a:endParaRPr>
          </a:p>
          <a:p>
            <a:pPr lvl="1"/>
            <a:r>
              <a:rPr lang="en-US" altLang="ja-JP" dirty="0">
                <a:solidFill>
                  <a:srgbClr val="FF0000"/>
                </a:solidFill>
                <a:latin typeface="+mn-ea"/>
                <a:ea typeface="+mn-ea"/>
              </a:rPr>
              <a:t>Bending magnet </a:t>
            </a:r>
            <a:r>
              <a:rPr lang="ja-JP" altLang="en-US" dirty="0">
                <a:latin typeface="+mn-ea"/>
                <a:ea typeface="+mn-ea"/>
              </a:rPr>
              <a:t>が大きな部分を占め</a:t>
            </a:r>
            <a:endParaRPr lang="en-US" altLang="ja-JP" dirty="0">
              <a:latin typeface="+mn-ea"/>
              <a:ea typeface="+mn-ea"/>
            </a:endParaRPr>
          </a:p>
          <a:p>
            <a:pPr lvl="1"/>
            <a:r>
              <a:rPr lang="en-US" altLang="ja-JP" dirty="0">
                <a:latin typeface="+mn-ea"/>
                <a:ea typeface="+mn-ea"/>
              </a:rPr>
              <a:t>RF cavity, Q magnet </a:t>
            </a:r>
            <a:r>
              <a:rPr lang="ja-JP" altLang="en-US" dirty="0">
                <a:latin typeface="+mn-ea"/>
                <a:ea typeface="+mn-ea"/>
              </a:rPr>
              <a:t>他の占める領域は小さい</a:t>
            </a:r>
            <a:endParaRPr lang="en-US" altLang="ja-JP" dirty="0">
              <a:solidFill>
                <a:srgbClr val="FF0000"/>
              </a:solidFill>
              <a:latin typeface="+mn-ea"/>
              <a:ea typeface="+mn-ea"/>
            </a:endParaRPr>
          </a:p>
        </p:txBody>
      </p:sp>
      <p:sp>
        <p:nvSpPr>
          <p:cNvPr id="7" name="円/楕円 6"/>
          <p:cNvSpPr>
            <a:spLocks noChangeArrowheads="1"/>
          </p:cNvSpPr>
          <p:nvPr/>
        </p:nvSpPr>
        <p:spPr bwMode="auto">
          <a:xfrm>
            <a:off x="6798653" y="1129490"/>
            <a:ext cx="1909762" cy="673100"/>
          </a:xfrm>
          <a:prstGeom prst="ellipse">
            <a:avLst/>
          </a:prstGeom>
          <a:noFill/>
          <a:ln w="38100">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8" name="円/楕円 7"/>
          <p:cNvSpPr>
            <a:spLocks noChangeArrowheads="1"/>
          </p:cNvSpPr>
          <p:nvPr/>
        </p:nvSpPr>
        <p:spPr bwMode="auto">
          <a:xfrm>
            <a:off x="7133615" y="1669240"/>
            <a:ext cx="161925" cy="157163"/>
          </a:xfrm>
          <a:prstGeom prst="ellipse">
            <a:avLst/>
          </a:prstGeom>
          <a:solidFill>
            <a:srgbClr val="FF0000"/>
          </a:solidFill>
          <a:ln w="9525">
            <a:no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9" name="円柱 8"/>
          <p:cNvSpPr>
            <a:spLocks noChangeArrowheads="1"/>
          </p:cNvSpPr>
          <p:nvPr/>
        </p:nvSpPr>
        <p:spPr bwMode="auto">
          <a:xfrm rot="16200000">
            <a:off x="7743215" y="1640665"/>
            <a:ext cx="268288" cy="325438"/>
          </a:xfrm>
          <a:prstGeom prst="can">
            <a:avLst>
              <a:gd name="adj" fmla="val 25002"/>
            </a:avLst>
          </a:prstGeom>
          <a:gradFill rotWithShape="1">
            <a:gsLst>
              <a:gs pos="0">
                <a:srgbClr val="FCD5B5"/>
              </a:gs>
              <a:gs pos="100000">
                <a:srgbClr val="E46C0A"/>
              </a:gs>
            </a:gsLst>
            <a:lin ang="5400000"/>
          </a:gra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ja-JP" altLang="en-US">
              <a:solidFill>
                <a:schemeClr val="lt1"/>
              </a:solidFill>
              <a:latin typeface="+mn-lt"/>
              <a:ea typeface="+mn-ea"/>
              <a:cs typeface="+mn-cs"/>
            </a:endParaRPr>
          </a:p>
        </p:txBody>
      </p:sp>
      <p:cxnSp>
        <p:nvCxnSpPr>
          <p:cNvPr id="10" name="直線コネクタ 10"/>
          <p:cNvCxnSpPr>
            <a:cxnSpLocks noChangeShapeType="1"/>
          </p:cNvCxnSpPr>
          <p:nvPr/>
        </p:nvCxnSpPr>
        <p:spPr bwMode="auto">
          <a:xfrm>
            <a:off x="7295540" y="1772428"/>
            <a:ext cx="314325" cy="53975"/>
          </a:xfrm>
          <a:prstGeom prst="line">
            <a:avLst/>
          </a:prstGeom>
          <a:noFill/>
          <a:ln w="57150">
            <a:solidFill>
              <a:schemeClr val="tx1"/>
            </a:solidFill>
            <a:round/>
            <a:headEnd/>
            <a:tailEnd type="stealth" w="med" len="med"/>
          </a:ln>
          <a:effectLst>
            <a:outerShdw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1" name="テキスト ボックス 12"/>
          <p:cNvSpPr txBox="1">
            <a:spLocks noChangeArrowheads="1"/>
          </p:cNvSpPr>
          <p:nvPr/>
        </p:nvSpPr>
        <p:spPr bwMode="auto">
          <a:xfrm>
            <a:off x="7986103" y="1827990"/>
            <a:ext cx="103966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600" dirty="0">
                <a:solidFill>
                  <a:srgbClr val="FF6600"/>
                </a:solidFill>
                <a:cs typeface="Arial" charset="0"/>
              </a:rPr>
              <a:t>RF cavity</a:t>
            </a:r>
            <a:endParaRPr lang="ja-JP" altLang="en-US" sz="1600" dirty="0">
              <a:solidFill>
                <a:srgbClr val="FF6600"/>
              </a:solidFill>
              <a:cs typeface="Arial" charset="0"/>
            </a:endParaRPr>
          </a:p>
        </p:txBody>
      </p:sp>
      <p:cxnSp>
        <p:nvCxnSpPr>
          <p:cNvPr id="12" name="直線コネクタ 2"/>
          <p:cNvCxnSpPr>
            <a:cxnSpLocks noChangeShapeType="1"/>
            <a:stCxn id="7" idx="4"/>
            <a:endCxn id="9" idx="1"/>
          </p:cNvCxnSpPr>
          <p:nvPr/>
        </p:nvCxnSpPr>
        <p:spPr bwMode="auto">
          <a:xfrm flipH="1">
            <a:off x="7714640" y="1802590"/>
            <a:ext cx="39688" cy="0"/>
          </a:xfrm>
          <a:prstGeom prst="line">
            <a:avLst/>
          </a:prstGeom>
          <a:noFill/>
          <a:ln w="38100">
            <a:solidFill>
              <a:schemeClr val="accent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3" name="円/楕円 12"/>
          <p:cNvSpPr>
            <a:spLocks noChangeArrowheads="1"/>
          </p:cNvSpPr>
          <p:nvPr/>
        </p:nvSpPr>
        <p:spPr bwMode="auto">
          <a:xfrm>
            <a:off x="6717690" y="1342409"/>
            <a:ext cx="161925" cy="157163"/>
          </a:xfrm>
          <a:prstGeom prst="ellipse">
            <a:avLst/>
          </a:prstGeom>
          <a:solidFill>
            <a:srgbClr val="FF0000"/>
          </a:solidFill>
          <a:ln w="9525">
            <a:no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14" name="円/楕円 13"/>
          <p:cNvSpPr>
            <a:spLocks noChangeArrowheads="1"/>
          </p:cNvSpPr>
          <p:nvPr/>
        </p:nvSpPr>
        <p:spPr bwMode="auto">
          <a:xfrm>
            <a:off x="7158661" y="1098830"/>
            <a:ext cx="161925" cy="157163"/>
          </a:xfrm>
          <a:prstGeom prst="ellipse">
            <a:avLst/>
          </a:prstGeom>
          <a:solidFill>
            <a:srgbClr val="FF0000"/>
          </a:solidFill>
          <a:ln w="9525">
            <a:no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15" name="円/楕円 14"/>
          <p:cNvSpPr>
            <a:spLocks noChangeArrowheads="1"/>
          </p:cNvSpPr>
          <p:nvPr/>
        </p:nvSpPr>
        <p:spPr bwMode="auto">
          <a:xfrm>
            <a:off x="7714640" y="1050908"/>
            <a:ext cx="161925" cy="157163"/>
          </a:xfrm>
          <a:prstGeom prst="ellipse">
            <a:avLst/>
          </a:prstGeom>
          <a:solidFill>
            <a:srgbClr val="FF0000"/>
          </a:solidFill>
          <a:ln w="9525">
            <a:no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16" name="円/楕円 15"/>
          <p:cNvSpPr>
            <a:spLocks noChangeArrowheads="1"/>
          </p:cNvSpPr>
          <p:nvPr/>
        </p:nvSpPr>
        <p:spPr bwMode="auto">
          <a:xfrm>
            <a:off x="8284728" y="1124726"/>
            <a:ext cx="161925" cy="157163"/>
          </a:xfrm>
          <a:prstGeom prst="ellipse">
            <a:avLst/>
          </a:prstGeom>
          <a:solidFill>
            <a:srgbClr val="FF0000"/>
          </a:solidFill>
          <a:ln w="9525">
            <a:no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17" name="円/楕円 16"/>
          <p:cNvSpPr>
            <a:spLocks noChangeArrowheads="1"/>
          </p:cNvSpPr>
          <p:nvPr/>
        </p:nvSpPr>
        <p:spPr bwMode="auto">
          <a:xfrm>
            <a:off x="8599053" y="1420990"/>
            <a:ext cx="161925" cy="157163"/>
          </a:xfrm>
          <a:prstGeom prst="ellipse">
            <a:avLst/>
          </a:prstGeom>
          <a:solidFill>
            <a:srgbClr val="FF0000"/>
          </a:solidFill>
          <a:ln w="9525">
            <a:no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18" name="円/楕円 17"/>
          <p:cNvSpPr>
            <a:spLocks noChangeArrowheads="1"/>
          </p:cNvSpPr>
          <p:nvPr/>
        </p:nvSpPr>
        <p:spPr bwMode="auto">
          <a:xfrm>
            <a:off x="8203765" y="1669240"/>
            <a:ext cx="161925" cy="157163"/>
          </a:xfrm>
          <a:prstGeom prst="ellipse">
            <a:avLst/>
          </a:prstGeom>
          <a:solidFill>
            <a:srgbClr val="FF0000"/>
          </a:solidFill>
          <a:ln w="9525">
            <a:no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ja-JP" altLang="en-US">
              <a:solidFill>
                <a:schemeClr val="lt1"/>
              </a:solidFill>
              <a:latin typeface="+mn-lt"/>
              <a:ea typeface="+mn-ea"/>
              <a:cs typeface="+mn-cs"/>
            </a:endParaRPr>
          </a:p>
        </p:txBody>
      </p:sp>
    </p:spTree>
    <p:extLst>
      <p:ext uri="{BB962C8B-B14F-4D97-AF65-F5344CB8AC3E}">
        <p14:creationId xmlns:p14="http://schemas.microsoft.com/office/powerpoint/2010/main" val="4058261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06EF0C-72B7-C545-84AB-4F8F078DFB1B}"/>
              </a:ext>
            </a:extLst>
          </p:cNvPr>
          <p:cNvSpPr>
            <a:spLocks noGrp="1"/>
          </p:cNvSpPr>
          <p:nvPr>
            <p:ph type="title"/>
          </p:nvPr>
        </p:nvSpPr>
        <p:spPr/>
        <p:txBody>
          <a:bodyPr/>
          <a:lstStyle/>
          <a:p>
            <a:r>
              <a:rPr kumimoji="1" lang="en-US" altLang="ja-JP"/>
              <a:t>Beam</a:t>
            </a:r>
            <a:r>
              <a:rPr kumimoji="1" lang="ja-JP" altLang="en-US"/>
              <a:t>間隔（</a:t>
            </a:r>
            <a:r>
              <a:rPr kumimoji="1" lang="en-US" altLang="ja-JP"/>
              <a:t>Ring</a:t>
            </a:r>
            <a:r>
              <a:rPr kumimoji="1" lang="ja-JP" altLang="en-US"/>
              <a:t>の場合）</a:t>
            </a:r>
          </a:p>
        </p:txBody>
      </p:sp>
      <p:pic>
        <p:nvPicPr>
          <p:cNvPr id="6" name="コンテンツ プレースホルダー 5">
            <a:extLst>
              <a:ext uri="{FF2B5EF4-FFF2-40B4-BE49-F238E27FC236}">
                <a16:creationId xmlns:a16="http://schemas.microsoft.com/office/drawing/2014/main" id="{3BA4BC47-2253-104F-8602-B3B90DB34B14}"/>
              </a:ext>
            </a:extLst>
          </p:cNvPr>
          <p:cNvPicPr>
            <a:picLocks noGrp="1" noChangeAspect="1"/>
          </p:cNvPicPr>
          <p:nvPr>
            <p:ph idx="1"/>
          </p:nvPr>
        </p:nvPicPr>
        <p:blipFill>
          <a:blip r:embed="rId2"/>
          <a:stretch>
            <a:fillRect/>
          </a:stretch>
        </p:blipFill>
        <p:spPr>
          <a:xfrm>
            <a:off x="157163" y="1260953"/>
            <a:ext cx="8986837" cy="5047294"/>
          </a:xfrm>
        </p:spPr>
      </p:pic>
    </p:spTree>
    <p:extLst>
      <p:ext uri="{BB962C8B-B14F-4D97-AF65-F5344CB8AC3E}">
        <p14:creationId xmlns:p14="http://schemas.microsoft.com/office/powerpoint/2010/main" val="2337716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mn-ea"/>
                <a:ea typeface="+mn-ea"/>
              </a:rPr>
              <a:t>線形加速器の特徴</a:t>
            </a:r>
            <a:endParaRPr kumimoji="1" lang="ja-JP" altLang="en-US" sz="2400" dirty="0">
              <a:solidFill>
                <a:srgbClr val="FFFF00"/>
              </a:solidFill>
              <a:latin typeface="+mn-ea"/>
              <a:ea typeface="+mn-ea"/>
            </a:endParaRPr>
          </a:p>
        </p:txBody>
      </p:sp>
      <p:sp>
        <p:nvSpPr>
          <p:cNvPr id="3" name="コンテンツ プレースホルダー 2"/>
          <p:cNvSpPr>
            <a:spLocks noGrp="1"/>
          </p:cNvSpPr>
          <p:nvPr>
            <p:ph idx="1"/>
          </p:nvPr>
        </p:nvSpPr>
        <p:spPr/>
        <p:txBody>
          <a:bodyPr/>
          <a:lstStyle/>
          <a:p>
            <a:r>
              <a:rPr lang="ja-JP" altLang="en-US" dirty="0">
                <a:latin typeface="+mn-ea"/>
                <a:ea typeface="+mn-ea"/>
              </a:rPr>
              <a:t>線形加速器</a:t>
            </a:r>
            <a:r>
              <a:rPr lang="en-US" altLang="ja-JP" dirty="0">
                <a:latin typeface="+mn-ea"/>
                <a:ea typeface="+mn-ea"/>
              </a:rPr>
              <a:t> [</a:t>
            </a:r>
            <a:r>
              <a:rPr lang="ja-JP" altLang="en-US" dirty="0">
                <a:latin typeface="+mn-ea"/>
                <a:ea typeface="+mn-ea"/>
              </a:rPr>
              <a:t>例</a:t>
            </a:r>
            <a:r>
              <a:rPr lang="en-US" altLang="ja-JP" dirty="0">
                <a:latin typeface="+mn-ea"/>
                <a:ea typeface="+mn-ea"/>
              </a:rPr>
              <a:t>. KEK e-/e+ </a:t>
            </a:r>
            <a:r>
              <a:rPr lang="en-US" altLang="ja-JP" dirty="0" err="1">
                <a:latin typeface="+mn-ea"/>
                <a:ea typeface="+mn-ea"/>
              </a:rPr>
              <a:t>Linac</a:t>
            </a:r>
            <a:r>
              <a:rPr lang="en-US" altLang="ja-JP" dirty="0">
                <a:latin typeface="+mn-ea"/>
                <a:ea typeface="+mn-ea"/>
              </a:rPr>
              <a:t>]</a:t>
            </a:r>
            <a:br>
              <a:rPr lang="en-US" altLang="ja-JP" dirty="0">
                <a:latin typeface="+mn-ea"/>
                <a:ea typeface="+mn-ea"/>
              </a:rPr>
            </a:br>
            <a:r>
              <a:rPr lang="ja-JP" altLang="en-US" dirty="0">
                <a:latin typeface="+mn-ea"/>
                <a:ea typeface="+mn-ea"/>
              </a:rPr>
              <a:t>の</a:t>
            </a:r>
            <a:r>
              <a:rPr lang="en-US" altLang="ja-JP" dirty="0">
                <a:latin typeface="+mn-ea"/>
                <a:ea typeface="+mn-ea"/>
              </a:rPr>
              <a:t>RF</a:t>
            </a:r>
            <a:r>
              <a:rPr lang="ja-JP" altLang="en-US" dirty="0">
                <a:latin typeface="+mn-ea"/>
                <a:ea typeface="+mn-ea"/>
              </a:rPr>
              <a:t>システムでは</a:t>
            </a:r>
            <a:endParaRPr lang="en-US" altLang="ja-JP" dirty="0">
              <a:latin typeface="+mn-ea"/>
              <a:ea typeface="+mn-ea"/>
            </a:endParaRPr>
          </a:p>
          <a:p>
            <a:pPr lvl="1"/>
            <a:r>
              <a:rPr lang="ja-JP" altLang="en-US" dirty="0">
                <a:solidFill>
                  <a:srgbClr val="000000"/>
                </a:solidFill>
                <a:latin typeface="+mn-ea"/>
                <a:ea typeface="+mn-ea"/>
              </a:rPr>
              <a:t>ビームは間欠的にやって来る</a:t>
            </a:r>
            <a:endParaRPr lang="en-US" altLang="ja-JP" dirty="0">
              <a:solidFill>
                <a:srgbClr val="000000"/>
              </a:solidFill>
              <a:latin typeface="+mn-ea"/>
              <a:ea typeface="+mn-ea"/>
            </a:endParaRPr>
          </a:p>
          <a:p>
            <a:pPr lvl="1"/>
            <a:r>
              <a:rPr lang="en-US" altLang="ja-JP" dirty="0">
                <a:solidFill>
                  <a:srgbClr val="000000"/>
                </a:solidFill>
                <a:latin typeface="+mn-ea"/>
                <a:ea typeface="+mn-ea"/>
              </a:rPr>
              <a:t>RF </a:t>
            </a:r>
            <a:r>
              <a:rPr lang="ja-JP" altLang="en-US" dirty="0">
                <a:solidFill>
                  <a:srgbClr val="000000"/>
                </a:solidFill>
                <a:latin typeface="+mn-ea"/>
                <a:ea typeface="+mn-ea"/>
              </a:rPr>
              <a:t>はパルス波</a:t>
            </a:r>
            <a:r>
              <a:rPr lang="en-US" altLang="ja-JP" dirty="0">
                <a:solidFill>
                  <a:srgbClr val="000000"/>
                </a:solidFill>
                <a:latin typeface="+mn-ea"/>
                <a:ea typeface="+mn-ea"/>
              </a:rPr>
              <a:t>(</a:t>
            </a:r>
            <a:r>
              <a:rPr lang="en-US" altLang="ja-JP" dirty="0">
                <a:solidFill>
                  <a:srgbClr val="FF0000"/>
                </a:solidFill>
                <a:latin typeface="+mn-ea"/>
                <a:ea typeface="+mn-ea"/>
              </a:rPr>
              <a:t>pulsed wave)</a:t>
            </a:r>
            <a:r>
              <a:rPr lang="ja-JP" altLang="en-US" dirty="0">
                <a:latin typeface="+mn-ea"/>
                <a:ea typeface="+mn-ea"/>
              </a:rPr>
              <a:t>として生成される必要がある。</a:t>
            </a:r>
            <a:endParaRPr lang="en-US" altLang="ja-JP" dirty="0">
              <a:solidFill>
                <a:srgbClr val="FF0000"/>
              </a:solidFill>
              <a:latin typeface="+mn-ea"/>
              <a:ea typeface="+mn-ea"/>
            </a:endParaRPr>
          </a:p>
          <a:p>
            <a:pPr lvl="1"/>
            <a:r>
              <a:rPr lang="ja-JP" altLang="en-US" dirty="0">
                <a:solidFill>
                  <a:srgbClr val="000000"/>
                </a:solidFill>
                <a:latin typeface="+mn-ea"/>
                <a:ea typeface="+mn-ea"/>
              </a:rPr>
              <a:t>加速管内の進行波</a:t>
            </a:r>
            <a:r>
              <a:rPr lang="en-US" altLang="ja-JP" dirty="0">
                <a:solidFill>
                  <a:srgbClr val="000000"/>
                </a:solidFill>
                <a:latin typeface="+mn-ea"/>
                <a:ea typeface="+mn-ea"/>
              </a:rPr>
              <a:t>(</a:t>
            </a:r>
            <a:r>
              <a:rPr lang="en-US" altLang="ja-JP" dirty="0">
                <a:solidFill>
                  <a:srgbClr val="FF0000"/>
                </a:solidFill>
                <a:latin typeface="+mn-ea"/>
                <a:ea typeface="+mn-ea"/>
              </a:rPr>
              <a:t>travelling wave) </a:t>
            </a:r>
            <a:r>
              <a:rPr lang="ja-JP" altLang="en-US" dirty="0">
                <a:solidFill>
                  <a:srgbClr val="FF0000"/>
                </a:solidFill>
                <a:latin typeface="+mn-ea"/>
                <a:ea typeface="+mn-ea"/>
              </a:rPr>
              <a:t>で加速する</a:t>
            </a:r>
            <a:endParaRPr lang="en-US" altLang="ja-JP" dirty="0">
              <a:solidFill>
                <a:srgbClr val="FF0000"/>
              </a:solidFill>
              <a:latin typeface="+mn-ea"/>
              <a:ea typeface="+mn-ea"/>
            </a:endParaRPr>
          </a:p>
          <a:p>
            <a:endParaRPr lang="en-US" altLang="ja-JP" dirty="0">
              <a:solidFill>
                <a:srgbClr val="FF0000"/>
              </a:solidFill>
              <a:latin typeface="+mn-ea"/>
              <a:ea typeface="+mn-ea"/>
            </a:endParaRPr>
          </a:p>
          <a:p>
            <a:r>
              <a:rPr lang="ja-JP" altLang="en-US" dirty="0">
                <a:latin typeface="+mn-ea"/>
                <a:ea typeface="+mn-ea"/>
              </a:rPr>
              <a:t>円形加速器のビームラインレイアウトは</a:t>
            </a:r>
            <a:endParaRPr lang="en-US" altLang="ja-JP" sz="2000" dirty="0">
              <a:latin typeface="+mn-ea"/>
              <a:ea typeface="+mn-ea"/>
            </a:endParaRPr>
          </a:p>
          <a:p>
            <a:pPr lvl="1"/>
            <a:r>
              <a:rPr lang="ja-JP" altLang="en-US" dirty="0">
                <a:solidFill>
                  <a:srgbClr val="FF0000"/>
                </a:solidFill>
                <a:latin typeface="+mn-ea"/>
                <a:ea typeface="+mn-ea"/>
              </a:rPr>
              <a:t>加速管</a:t>
            </a:r>
            <a:r>
              <a:rPr lang="ja-JP" altLang="en-US" dirty="0">
                <a:latin typeface="+mn-ea"/>
                <a:ea typeface="+mn-ea"/>
              </a:rPr>
              <a:t>が大きな部分を占め</a:t>
            </a:r>
            <a:endParaRPr lang="en-US" altLang="ja-JP" dirty="0">
              <a:latin typeface="+mn-ea"/>
              <a:ea typeface="+mn-ea"/>
            </a:endParaRPr>
          </a:p>
          <a:p>
            <a:pPr lvl="1"/>
            <a:r>
              <a:rPr lang="en-US" altLang="ja-JP" dirty="0">
                <a:latin typeface="+mn-ea"/>
                <a:ea typeface="+mn-ea"/>
              </a:rPr>
              <a:t>Q magnet </a:t>
            </a:r>
            <a:r>
              <a:rPr lang="ja-JP" altLang="en-US" dirty="0">
                <a:latin typeface="+mn-ea"/>
                <a:ea typeface="+mn-ea"/>
              </a:rPr>
              <a:t>他の占める領域は小さい、</a:t>
            </a:r>
            <a:br>
              <a:rPr lang="en-US" altLang="ja-JP" dirty="0">
                <a:latin typeface="+mn-ea"/>
                <a:ea typeface="+mn-ea"/>
              </a:rPr>
            </a:br>
            <a:r>
              <a:rPr lang="en-US" altLang="ja-JP" dirty="0">
                <a:latin typeface="+mn-ea"/>
                <a:ea typeface="+mn-ea"/>
              </a:rPr>
              <a:t>Bending magnet </a:t>
            </a:r>
            <a:r>
              <a:rPr lang="ja-JP" altLang="en-US" dirty="0">
                <a:latin typeface="+mn-ea"/>
                <a:ea typeface="+mn-ea"/>
              </a:rPr>
              <a:t>は少ししかない</a:t>
            </a:r>
            <a:endParaRPr lang="en-US" altLang="ja-JP" dirty="0">
              <a:latin typeface="+mn-ea"/>
              <a:ea typeface="+mn-ea"/>
            </a:endParaRPr>
          </a:p>
          <a:p>
            <a:pPr lvl="1"/>
            <a:r>
              <a:rPr lang="ja-JP" altLang="en-US" dirty="0">
                <a:latin typeface="+mn-ea"/>
                <a:ea typeface="+mn-ea"/>
              </a:rPr>
              <a:t>例えば、加速ユニットの長さ</a:t>
            </a:r>
            <a:r>
              <a:rPr lang="en-US" altLang="ja-JP" dirty="0">
                <a:latin typeface="+mn-ea"/>
                <a:ea typeface="+mn-ea"/>
              </a:rPr>
              <a:t> 9.6m</a:t>
            </a:r>
            <a:r>
              <a:rPr lang="ja-JP" altLang="en-US" dirty="0">
                <a:latin typeface="+mn-ea"/>
                <a:ea typeface="+mn-ea"/>
              </a:rPr>
              <a:t>のうち、</a:t>
            </a:r>
            <a:br>
              <a:rPr lang="en-US" altLang="ja-JP" dirty="0">
                <a:latin typeface="+mn-ea"/>
                <a:ea typeface="+mn-ea"/>
              </a:rPr>
            </a:br>
            <a:r>
              <a:rPr lang="en-US" altLang="ja-JP" dirty="0">
                <a:latin typeface="+mn-ea"/>
                <a:ea typeface="+mn-ea"/>
              </a:rPr>
              <a:t>8.0m</a:t>
            </a:r>
            <a:r>
              <a:rPr lang="ja-JP" altLang="en-US" dirty="0">
                <a:latin typeface="+mn-ea"/>
                <a:ea typeface="+mn-ea"/>
              </a:rPr>
              <a:t>を加速管が占める</a:t>
            </a:r>
            <a:r>
              <a:rPr lang="en-US" altLang="ja-JP" dirty="0">
                <a:latin typeface="+mn-ea"/>
                <a:ea typeface="+mn-ea"/>
              </a:rPr>
              <a:t>(</a:t>
            </a:r>
            <a:r>
              <a:rPr lang="en-US" altLang="ja-JP" dirty="0">
                <a:solidFill>
                  <a:srgbClr val="FF0000"/>
                </a:solidFill>
                <a:latin typeface="+mn-ea"/>
                <a:ea typeface="+mn-ea"/>
              </a:rPr>
              <a:t>83% !</a:t>
            </a:r>
            <a:r>
              <a:rPr lang="en-US" altLang="ja-JP" dirty="0">
                <a:latin typeface="+mn-ea"/>
                <a:ea typeface="+mn-ea"/>
              </a:rPr>
              <a:t>)</a:t>
            </a:r>
            <a:endParaRPr lang="en-US" altLang="ja-JP" dirty="0">
              <a:solidFill>
                <a:srgbClr val="0432FF"/>
              </a:solidFill>
              <a:latin typeface="+mn-ea"/>
              <a:ea typeface="+mn-ea"/>
            </a:endParaRPr>
          </a:p>
        </p:txBody>
      </p:sp>
      <p:sp>
        <p:nvSpPr>
          <p:cNvPr id="19" name="テキスト ボックス 12"/>
          <p:cNvSpPr txBox="1">
            <a:spLocks noChangeArrowheads="1"/>
          </p:cNvSpPr>
          <p:nvPr/>
        </p:nvSpPr>
        <p:spPr bwMode="auto">
          <a:xfrm>
            <a:off x="6942611" y="1359665"/>
            <a:ext cx="80021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1600" dirty="0">
                <a:solidFill>
                  <a:srgbClr val="FF6600"/>
                </a:solidFill>
                <a:latin typeface="Calibri" charset="0"/>
              </a:rPr>
              <a:t>加速管</a:t>
            </a:r>
          </a:p>
        </p:txBody>
      </p:sp>
      <p:cxnSp>
        <p:nvCxnSpPr>
          <p:cNvPr id="20" name="直線コネクタ 14"/>
          <p:cNvCxnSpPr>
            <a:cxnSpLocks noChangeShapeType="1"/>
          </p:cNvCxnSpPr>
          <p:nvPr/>
        </p:nvCxnSpPr>
        <p:spPr bwMode="auto">
          <a:xfrm flipV="1">
            <a:off x="6361378" y="1215203"/>
            <a:ext cx="2438400" cy="9525"/>
          </a:xfrm>
          <a:prstGeom prst="line">
            <a:avLst/>
          </a:prstGeom>
          <a:noFill/>
          <a:ln w="25400">
            <a:solidFill>
              <a:schemeClr val="accent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1" name="円/楕円 20"/>
          <p:cNvSpPr>
            <a:spLocks noChangeArrowheads="1"/>
          </p:cNvSpPr>
          <p:nvPr/>
        </p:nvSpPr>
        <p:spPr bwMode="auto">
          <a:xfrm>
            <a:off x="6548703" y="1145353"/>
            <a:ext cx="161925" cy="157162"/>
          </a:xfrm>
          <a:prstGeom prst="ellipse">
            <a:avLst/>
          </a:prstGeom>
          <a:solidFill>
            <a:srgbClr val="FF0000"/>
          </a:solidFill>
          <a:ln w="9525">
            <a:no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ja-JP" altLang="en-US">
              <a:solidFill>
                <a:schemeClr val="lt1"/>
              </a:solidFill>
              <a:latin typeface="+mn-lt"/>
              <a:ea typeface="+mn-ea"/>
              <a:cs typeface="+mn-cs"/>
            </a:endParaRPr>
          </a:p>
        </p:txBody>
      </p:sp>
      <p:cxnSp>
        <p:nvCxnSpPr>
          <p:cNvPr id="22" name="直線コネクタ 10"/>
          <p:cNvCxnSpPr>
            <a:cxnSpLocks noChangeShapeType="1"/>
          </p:cNvCxnSpPr>
          <p:nvPr/>
        </p:nvCxnSpPr>
        <p:spPr bwMode="auto">
          <a:xfrm>
            <a:off x="6729678" y="1224728"/>
            <a:ext cx="315913" cy="1587"/>
          </a:xfrm>
          <a:prstGeom prst="line">
            <a:avLst/>
          </a:prstGeom>
          <a:noFill/>
          <a:ln w="57150">
            <a:solidFill>
              <a:schemeClr val="tx1"/>
            </a:solidFill>
            <a:round/>
            <a:headEnd/>
            <a:tailEnd type="stealth" w="med" len="med"/>
          </a:ln>
          <a:effectLst>
            <a:outerShdw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3" name="円柱 22"/>
          <p:cNvSpPr>
            <a:spLocks noChangeArrowheads="1"/>
          </p:cNvSpPr>
          <p:nvPr/>
        </p:nvSpPr>
        <p:spPr bwMode="auto">
          <a:xfrm rot="16200000">
            <a:off x="7077341" y="1062803"/>
            <a:ext cx="268287" cy="325437"/>
          </a:xfrm>
          <a:prstGeom prst="can">
            <a:avLst>
              <a:gd name="adj" fmla="val 25002"/>
            </a:avLst>
          </a:prstGeom>
          <a:gradFill rotWithShape="1">
            <a:gsLst>
              <a:gs pos="0">
                <a:srgbClr val="FCD5B5"/>
              </a:gs>
              <a:gs pos="100000">
                <a:srgbClr val="E46C0A"/>
              </a:gs>
            </a:gsLst>
            <a:lin ang="5400000"/>
          </a:gra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24" name="円柱 23"/>
          <p:cNvSpPr>
            <a:spLocks noChangeArrowheads="1"/>
          </p:cNvSpPr>
          <p:nvPr/>
        </p:nvSpPr>
        <p:spPr bwMode="auto">
          <a:xfrm rot="16200000">
            <a:off x="7464691" y="1062803"/>
            <a:ext cx="268287" cy="325437"/>
          </a:xfrm>
          <a:prstGeom prst="can">
            <a:avLst>
              <a:gd name="adj" fmla="val 25002"/>
            </a:avLst>
          </a:prstGeom>
          <a:gradFill rotWithShape="1">
            <a:gsLst>
              <a:gs pos="0">
                <a:srgbClr val="FCD5B5"/>
              </a:gs>
              <a:gs pos="100000">
                <a:srgbClr val="E46C0A"/>
              </a:gs>
            </a:gsLst>
            <a:lin ang="5400000"/>
          </a:gra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25" name="円柱 24"/>
          <p:cNvSpPr>
            <a:spLocks noChangeArrowheads="1"/>
          </p:cNvSpPr>
          <p:nvPr/>
        </p:nvSpPr>
        <p:spPr bwMode="auto">
          <a:xfrm rot="16200000">
            <a:off x="7865534" y="1052484"/>
            <a:ext cx="268288" cy="323850"/>
          </a:xfrm>
          <a:prstGeom prst="can">
            <a:avLst>
              <a:gd name="adj" fmla="val 25003"/>
            </a:avLst>
          </a:prstGeom>
          <a:gradFill rotWithShape="1">
            <a:gsLst>
              <a:gs pos="0">
                <a:srgbClr val="FCD5B5"/>
              </a:gs>
              <a:gs pos="100000">
                <a:srgbClr val="E46C0A"/>
              </a:gs>
            </a:gsLst>
            <a:lin ang="5400000"/>
          </a:gra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26" name="円柱 25"/>
          <p:cNvSpPr>
            <a:spLocks noChangeArrowheads="1"/>
          </p:cNvSpPr>
          <p:nvPr/>
        </p:nvSpPr>
        <p:spPr bwMode="auto">
          <a:xfrm rot="16200000">
            <a:off x="8271141" y="1051690"/>
            <a:ext cx="268288" cy="325437"/>
          </a:xfrm>
          <a:prstGeom prst="can">
            <a:avLst>
              <a:gd name="adj" fmla="val 25002"/>
            </a:avLst>
          </a:prstGeom>
          <a:gradFill rotWithShape="1">
            <a:gsLst>
              <a:gs pos="0">
                <a:srgbClr val="FCD5B5"/>
              </a:gs>
              <a:gs pos="100000">
                <a:srgbClr val="E46C0A"/>
              </a:gs>
            </a:gsLst>
            <a:lin ang="5400000"/>
          </a:gra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28" name="テキスト ボックス 12"/>
          <p:cNvSpPr txBox="1">
            <a:spLocks noChangeArrowheads="1"/>
          </p:cNvSpPr>
          <p:nvPr/>
        </p:nvSpPr>
        <p:spPr bwMode="auto">
          <a:xfrm>
            <a:off x="5297581" y="1969851"/>
            <a:ext cx="228299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600" b="1" dirty="0">
                <a:solidFill>
                  <a:srgbClr val="0432FF"/>
                </a:solidFill>
                <a:cs typeface="Arial" charset="0"/>
              </a:rPr>
              <a:t>50 Hz (20 </a:t>
            </a:r>
            <a:r>
              <a:rPr lang="en-US" altLang="ja-JP" sz="1600" b="1" dirty="0" err="1">
                <a:solidFill>
                  <a:srgbClr val="0432FF"/>
                </a:solidFill>
                <a:cs typeface="Arial" charset="0"/>
              </a:rPr>
              <a:t>ms</a:t>
            </a:r>
            <a:r>
              <a:rPr lang="en-US" altLang="ja-JP" sz="1600" b="1" dirty="0">
                <a:solidFill>
                  <a:srgbClr val="0432FF"/>
                </a:solidFill>
                <a:cs typeface="Arial" charset="0"/>
              </a:rPr>
              <a:t> interval)</a:t>
            </a:r>
            <a:endParaRPr lang="ja-JP" altLang="en-US" sz="1600" b="1" dirty="0">
              <a:solidFill>
                <a:srgbClr val="0432FF"/>
              </a:solidFill>
              <a:cs typeface="Arial" charset="0"/>
            </a:endParaRPr>
          </a:p>
        </p:txBody>
      </p:sp>
    </p:spTree>
    <p:extLst>
      <p:ext uri="{BB962C8B-B14F-4D97-AF65-F5344CB8AC3E}">
        <p14:creationId xmlns:p14="http://schemas.microsoft.com/office/powerpoint/2010/main" val="3517687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mn-ea"/>
                <a:ea typeface="+mn-ea"/>
              </a:rPr>
              <a:t>KEK </a:t>
            </a:r>
            <a:r>
              <a:rPr lang="ja-JP" altLang="en-US" dirty="0">
                <a:latin typeface="+mn-ea"/>
                <a:ea typeface="+mn-ea"/>
              </a:rPr>
              <a:t>電子陽電子</a:t>
            </a:r>
            <a:r>
              <a:rPr lang="en-US" altLang="ja-JP" dirty="0">
                <a:latin typeface="+mn-ea"/>
                <a:ea typeface="+mn-ea"/>
              </a:rPr>
              <a:t> </a:t>
            </a:r>
            <a:r>
              <a:rPr lang="ja-JP" altLang="en-US">
                <a:latin typeface="+mj-ea"/>
                <a:ea typeface="+mj-ea"/>
              </a:rPr>
              <a:t>加速器</a:t>
            </a:r>
            <a:endParaRPr kumimoji="1" lang="ja-JP" altLang="en-US">
              <a:latin typeface="+mj-ea"/>
              <a:ea typeface="+mj-ea"/>
            </a:endParaRPr>
          </a:p>
        </p:txBody>
      </p:sp>
      <p:pic>
        <p:nvPicPr>
          <p:cNvPr id="5" name="図 4">
            <a:extLst>
              <a:ext uri="{FF2B5EF4-FFF2-40B4-BE49-F238E27FC236}">
                <a16:creationId xmlns:a16="http://schemas.microsoft.com/office/drawing/2014/main" id="{0A3579E2-2C21-114F-81AD-68C0A148D5A6}"/>
              </a:ext>
            </a:extLst>
          </p:cNvPr>
          <p:cNvPicPr>
            <a:picLocks noChangeAspect="1"/>
          </p:cNvPicPr>
          <p:nvPr/>
        </p:nvPicPr>
        <p:blipFill>
          <a:blip r:embed="rId3"/>
          <a:stretch>
            <a:fillRect/>
          </a:stretch>
        </p:blipFill>
        <p:spPr>
          <a:xfrm>
            <a:off x="414780" y="1226433"/>
            <a:ext cx="8543211" cy="5174367"/>
          </a:xfrm>
          <a:prstGeom prst="rect">
            <a:avLst/>
          </a:prstGeom>
        </p:spPr>
      </p:pic>
      <p:sp>
        <p:nvSpPr>
          <p:cNvPr id="9" name="円/楕円 8">
            <a:extLst>
              <a:ext uri="{FF2B5EF4-FFF2-40B4-BE49-F238E27FC236}">
                <a16:creationId xmlns:a16="http://schemas.microsoft.com/office/drawing/2014/main" id="{8F8E1989-D515-1D41-BE5A-C73EB98B6BD5}"/>
              </a:ext>
            </a:extLst>
          </p:cNvPr>
          <p:cNvSpPr/>
          <p:nvPr/>
        </p:nvSpPr>
        <p:spPr>
          <a:xfrm rot="21395389">
            <a:off x="563298" y="1721502"/>
            <a:ext cx="7865718" cy="2062202"/>
          </a:xfrm>
          <a:prstGeom prst="ellipse">
            <a:avLst/>
          </a:prstGeom>
          <a:noFill/>
          <a:ln w="34925">
            <a:solidFill>
              <a:srgbClr val="00FDFF"/>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円/楕円 9">
            <a:extLst>
              <a:ext uri="{FF2B5EF4-FFF2-40B4-BE49-F238E27FC236}">
                <a16:creationId xmlns:a16="http://schemas.microsoft.com/office/drawing/2014/main" id="{4DDA1254-D8E8-5845-8E37-A26968FF9E1E}"/>
              </a:ext>
            </a:extLst>
          </p:cNvPr>
          <p:cNvSpPr/>
          <p:nvPr/>
        </p:nvSpPr>
        <p:spPr>
          <a:xfrm rot="21395389">
            <a:off x="640282" y="1760778"/>
            <a:ext cx="7865718" cy="2062202"/>
          </a:xfrm>
          <a:prstGeom prst="ellipse">
            <a:avLst/>
          </a:prstGeom>
          <a:noFill/>
          <a:ln w="34925">
            <a:solidFill>
              <a:srgbClr val="FF00FF"/>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5"/>
          <p:cNvSpPr txBox="1">
            <a:spLocks noChangeArrowheads="1"/>
          </p:cNvSpPr>
          <p:nvPr/>
        </p:nvSpPr>
        <p:spPr bwMode="auto">
          <a:xfrm>
            <a:off x="2053522" y="5699497"/>
            <a:ext cx="5036956" cy="646331"/>
          </a:xfrm>
          <a:prstGeom prst="rect">
            <a:avLst/>
          </a:prstGeom>
          <a:solidFill>
            <a:schemeClr val="bg1">
              <a:lumMod val="95000"/>
            </a:schemeClr>
          </a:solidFill>
          <a:ln>
            <a:noFill/>
          </a:ln>
          <a:extLst/>
        </p:spPr>
        <p:txBody>
          <a:bodyPr wrap="none">
            <a:spAutoFit/>
          </a:bodyPr>
          <a:lstStyle>
            <a:lvl1pPr>
              <a:defRPr kumimoji="1" sz="2400">
                <a:solidFill>
                  <a:schemeClr val="tx1"/>
                </a:solidFill>
                <a:latin typeface="Arial" charset="0"/>
                <a:ea typeface="ＭＳ Ｐゴシック" charset="-128"/>
              </a:defRPr>
            </a:lvl1pPr>
            <a:lvl2pPr marL="742950" indent="-285750">
              <a:defRPr kumimoji="1" sz="2400">
                <a:solidFill>
                  <a:schemeClr val="tx1"/>
                </a:solidFill>
                <a:latin typeface="Arial" charset="0"/>
                <a:ea typeface="ＭＳ Ｐゴシック" charset="-128"/>
              </a:defRPr>
            </a:lvl2pPr>
            <a:lvl3pPr marL="1143000" indent="-228600">
              <a:defRPr kumimoji="1" sz="2400">
                <a:solidFill>
                  <a:schemeClr val="tx1"/>
                </a:solidFill>
                <a:latin typeface="Arial" charset="0"/>
                <a:ea typeface="ＭＳ Ｐゴシック" charset="-128"/>
              </a:defRPr>
            </a:lvl3pPr>
            <a:lvl4pPr marL="1600200" indent="-228600">
              <a:defRPr kumimoji="1" sz="2400">
                <a:solidFill>
                  <a:schemeClr val="tx1"/>
                </a:solidFill>
                <a:latin typeface="Arial" charset="0"/>
                <a:ea typeface="ＭＳ Ｐゴシック" charset="-128"/>
              </a:defRPr>
            </a:lvl4pPr>
            <a:lvl5pPr marL="2057400" indent="-228600">
              <a:defRPr kumimoji="1" sz="2400">
                <a:solidFill>
                  <a:schemeClr val="tx1"/>
                </a:solidFill>
                <a:latin typeface="Arial" charset="0"/>
                <a:ea typeface="ＭＳ Ｐゴシック" charset="-128"/>
              </a:defRPr>
            </a:lvl5pPr>
            <a:lvl6pPr marL="2514600" indent="-228600" defTabSz="457200" fontAlgn="base">
              <a:spcBef>
                <a:spcPct val="0"/>
              </a:spcBef>
              <a:spcAft>
                <a:spcPct val="0"/>
              </a:spcAft>
              <a:defRPr kumimoji="1" sz="2400">
                <a:solidFill>
                  <a:schemeClr val="tx1"/>
                </a:solidFill>
                <a:latin typeface="Arial" charset="0"/>
                <a:ea typeface="ＭＳ Ｐゴシック" charset="-128"/>
              </a:defRPr>
            </a:lvl6pPr>
            <a:lvl7pPr marL="2971800" indent="-228600" defTabSz="457200" fontAlgn="base">
              <a:spcBef>
                <a:spcPct val="0"/>
              </a:spcBef>
              <a:spcAft>
                <a:spcPct val="0"/>
              </a:spcAft>
              <a:defRPr kumimoji="1" sz="2400">
                <a:solidFill>
                  <a:schemeClr val="tx1"/>
                </a:solidFill>
                <a:latin typeface="Arial" charset="0"/>
                <a:ea typeface="ＭＳ Ｐゴシック" charset="-128"/>
              </a:defRPr>
            </a:lvl7pPr>
            <a:lvl8pPr marL="3429000" indent="-228600" defTabSz="457200" fontAlgn="base">
              <a:spcBef>
                <a:spcPct val="0"/>
              </a:spcBef>
              <a:spcAft>
                <a:spcPct val="0"/>
              </a:spcAft>
              <a:defRPr kumimoji="1" sz="2400">
                <a:solidFill>
                  <a:schemeClr val="tx1"/>
                </a:solidFill>
                <a:latin typeface="Arial" charset="0"/>
                <a:ea typeface="ＭＳ Ｐゴシック" charset="-128"/>
              </a:defRPr>
            </a:lvl8pPr>
            <a:lvl9pPr marL="3886200" indent="-228600" defTabSz="457200" fontAlgn="base">
              <a:spcBef>
                <a:spcPct val="0"/>
              </a:spcBef>
              <a:spcAft>
                <a:spcPct val="0"/>
              </a:spcAft>
              <a:defRPr kumimoji="1" sz="2400">
                <a:solidFill>
                  <a:schemeClr val="tx1"/>
                </a:solidFill>
                <a:latin typeface="Arial" charset="0"/>
                <a:ea typeface="ＭＳ Ｐゴシック" charset="-128"/>
              </a:defRPr>
            </a:lvl9pPr>
          </a:lstStyle>
          <a:p>
            <a:pPr>
              <a:spcBef>
                <a:spcPct val="0"/>
              </a:spcBef>
            </a:pPr>
            <a:r>
              <a:rPr lang="en-US" altLang="ja-JP" sz="1800">
                <a:solidFill>
                  <a:srgbClr val="E46C0A"/>
                </a:solidFill>
                <a:latin typeface="ＭＳ Ｐゴシック" charset="-128"/>
              </a:rPr>
              <a:t>KEK e+/e- Linac</a:t>
            </a:r>
            <a:r>
              <a:rPr lang="ja-JP" altLang="en-US" sz="1800">
                <a:solidFill>
                  <a:srgbClr val="E46C0A"/>
                </a:solidFill>
                <a:latin typeface="ＭＳ Ｐゴシック" charset="-128"/>
              </a:rPr>
              <a:t>：</a:t>
            </a:r>
            <a:r>
              <a:rPr lang="ja-JP" altLang="en-US" sz="1800">
                <a:solidFill>
                  <a:srgbClr val="E46C0A"/>
                </a:solidFill>
              </a:rPr>
              <a:t>全長</a:t>
            </a:r>
            <a:r>
              <a:rPr lang="en-US" altLang="ja-JP" sz="1800">
                <a:solidFill>
                  <a:srgbClr val="E46C0A"/>
                </a:solidFill>
              </a:rPr>
              <a:t>600m</a:t>
            </a:r>
            <a:r>
              <a:rPr lang="ja-JP" altLang="en-US" sz="1800">
                <a:solidFill>
                  <a:srgbClr val="E46C0A"/>
                </a:solidFill>
              </a:rPr>
              <a:t>の線形加速器</a:t>
            </a:r>
            <a:endParaRPr lang="en-US" altLang="ja-JP" sz="1800">
              <a:solidFill>
                <a:srgbClr val="E46C0A"/>
              </a:solidFill>
            </a:endParaRPr>
          </a:p>
          <a:p>
            <a:pPr>
              <a:spcBef>
                <a:spcPct val="0"/>
              </a:spcBef>
            </a:pPr>
            <a:r>
              <a:rPr lang="ja-JP" altLang="en-US" sz="1800">
                <a:solidFill>
                  <a:srgbClr val="E46C0A"/>
                </a:solidFill>
              </a:rPr>
              <a:t>（実際には敷地の関係で</a:t>
            </a:r>
            <a:r>
              <a:rPr lang="en-US" altLang="ja-JP" sz="1800">
                <a:solidFill>
                  <a:srgbClr val="E46C0A"/>
                </a:solidFill>
              </a:rPr>
              <a:t>J</a:t>
            </a:r>
            <a:r>
              <a:rPr lang="ja-JP" altLang="en-US" sz="1800">
                <a:solidFill>
                  <a:srgbClr val="E46C0A"/>
                </a:solidFill>
              </a:rPr>
              <a:t>の形に一回だけ曲がる）</a:t>
            </a:r>
          </a:p>
        </p:txBody>
      </p:sp>
      <p:sp>
        <p:nvSpPr>
          <p:cNvPr id="8" name="テキスト ボックス 6"/>
          <p:cNvSpPr txBox="1">
            <a:spLocks noChangeArrowheads="1"/>
          </p:cNvSpPr>
          <p:nvPr/>
        </p:nvSpPr>
        <p:spPr bwMode="auto">
          <a:xfrm>
            <a:off x="4872950" y="2097963"/>
            <a:ext cx="3044423" cy="923330"/>
          </a:xfrm>
          <a:prstGeom prst="rect">
            <a:avLst/>
          </a:prstGeom>
          <a:solidFill>
            <a:schemeClr val="bg1">
              <a:lumMod val="95000"/>
            </a:schemeClr>
          </a:solidFill>
          <a:ln>
            <a:noFill/>
          </a:ln>
          <a:extLst/>
        </p:spPr>
        <p:txBody>
          <a:bodyPr wrap="none">
            <a:spAutoFit/>
          </a:bodyPr>
          <a:lstStyle>
            <a:lvl1pPr>
              <a:defRPr kumimoji="1" sz="2400">
                <a:solidFill>
                  <a:schemeClr val="tx1"/>
                </a:solidFill>
                <a:latin typeface="Arial" charset="0"/>
                <a:ea typeface="ＭＳ Ｐゴシック" charset="-128"/>
              </a:defRPr>
            </a:lvl1pPr>
            <a:lvl2pPr marL="742950" indent="-285750">
              <a:defRPr kumimoji="1" sz="2400">
                <a:solidFill>
                  <a:schemeClr val="tx1"/>
                </a:solidFill>
                <a:latin typeface="Arial" charset="0"/>
                <a:ea typeface="ＭＳ Ｐゴシック" charset="-128"/>
              </a:defRPr>
            </a:lvl2pPr>
            <a:lvl3pPr marL="1143000" indent="-228600">
              <a:defRPr kumimoji="1" sz="2400">
                <a:solidFill>
                  <a:schemeClr val="tx1"/>
                </a:solidFill>
                <a:latin typeface="Arial" charset="0"/>
                <a:ea typeface="ＭＳ Ｐゴシック" charset="-128"/>
              </a:defRPr>
            </a:lvl3pPr>
            <a:lvl4pPr marL="1600200" indent="-228600">
              <a:defRPr kumimoji="1" sz="2400">
                <a:solidFill>
                  <a:schemeClr val="tx1"/>
                </a:solidFill>
                <a:latin typeface="Arial" charset="0"/>
                <a:ea typeface="ＭＳ Ｐゴシック" charset="-128"/>
              </a:defRPr>
            </a:lvl4pPr>
            <a:lvl5pPr marL="2057400" indent="-228600">
              <a:defRPr kumimoji="1" sz="2400">
                <a:solidFill>
                  <a:schemeClr val="tx1"/>
                </a:solidFill>
                <a:latin typeface="Arial" charset="0"/>
                <a:ea typeface="ＭＳ Ｐゴシック" charset="-128"/>
              </a:defRPr>
            </a:lvl5pPr>
            <a:lvl6pPr marL="2514600" indent="-228600" defTabSz="457200" fontAlgn="base">
              <a:spcBef>
                <a:spcPct val="0"/>
              </a:spcBef>
              <a:spcAft>
                <a:spcPct val="0"/>
              </a:spcAft>
              <a:defRPr kumimoji="1" sz="2400">
                <a:solidFill>
                  <a:schemeClr val="tx1"/>
                </a:solidFill>
                <a:latin typeface="Arial" charset="0"/>
                <a:ea typeface="ＭＳ Ｐゴシック" charset="-128"/>
              </a:defRPr>
            </a:lvl6pPr>
            <a:lvl7pPr marL="2971800" indent="-228600" defTabSz="457200" fontAlgn="base">
              <a:spcBef>
                <a:spcPct val="0"/>
              </a:spcBef>
              <a:spcAft>
                <a:spcPct val="0"/>
              </a:spcAft>
              <a:defRPr kumimoji="1" sz="2400">
                <a:solidFill>
                  <a:schemeClr val="tx1"/>
                </a:solidFill>
                <a:latin typeface="Arial" charset="0"/>
                <a:ea typeface="ＭＳ Ｐゴシック" charset="-128"/>
              </a:defRPr>
            </a:lvl7pPr>
            <a:lvl8pPr marL="3429000" indent="-228600" defTabSz="457200" fontAlgn="base">
              <a:spcBef>
                <a:spcPct val="0"/>
              </a:spcBef>
              <a:spcAft>
                <a:spcPct val="0"/>
              </a:spcAft>
              <a:defRPr kumimoji="1" sz="2400">
                <a:solidFill>
                  <a:schemeClr val="tx1"/>
                </a:solidFill>
                <a:latin typeface="Arial" charset="0"/>
                <a:ea typeface="ＭＳ Ｐゴシック" charset="-128"/>
              </a:defRPr>
            </a:lvl8pPr>
            <a:lvl9pPr marL="3886200" indent="-228600" defTabSz="457200" fontAlgn="base">
              <a:spcBef>
                <a:spcPct val="0"/>
              </a:spcBef>
              <a:spcAft>
                <a:spcPct val="0"/>
              </a:spcAft>
              <a:defRPr kumimoji="1" sz="2400">
                <a:solidFill>
                  <a:schemeClr val="tx1"/>
                </a:solidFill>
                <a:latin typeface="Arial" charset="0"/>
                <a:ea typeface="ＭＳ Ｐゴシック" charset="-128"/>
              </a:defRPr>
            </a:lvl9pPr>
          </a:lstStyle>
          <a:p>
            <a:r>
              <a:rPr lang="en-US" altLang="ja-JP" sz="1800">
                <a:solidFill>
                  <a:srgbClr val="E46C0A"/>
                </a:solidFill>
                <a:latin typeface="ＭＳ Ｐゴシック" charset="-128"/>
              </a:rPr>
              <a:t>SuperKEKB</a:t>
            </a:r>
            <a:r>
              <a:rPr lang="ja-JP" altLang="en-US" sz="1800">
                <a:solidFill>
                  <a:srgbClr val="E46C0A"/>
                </a:solidFill>
                <a:latin typeface="ＭＳ Ｐゴシック" charset="-128"/>
              </a:rPr>
              <a:t>リング</a:t>
            </a:r>
            <a:r>
              <a:rPr lang="en-US" altLang="ja-JP" sz="1800">
                <a:solidFill>
                  <a:srgbClr val="E46C0A"/>
                </a:solidFill>
                <a:latin typeface="ＭＳ Ｐゴシック" charset="-128"/>
              </a:rPr>
              <a:t> (LER, HER)</a:t>
            </a:r>
          </a:p>
          <a:p>
            <a:pPr>
              <a:spcBef>
                <a:spcPct val="0"/>
              </a:spcBef>
            </a:pPr>
            <a:r>
              <a:rPr lang="ja-JP" altLang="en-US" sz="1800">
                <a:solidFill>
                  <a:srgbClr val="E46C0A"/>
                </a:solidFill>
              </a:rPr>
              <a:t>周長</a:t>
            </a:r>
            <a:r>
              <a:rPr lang="en-US" altLang="ja-JP" sz="1800">
                <a:solidFill>
                  <a:srgbClr val="E46C0A"/>
                </a:solidFill>
              </a:rPr>
              <a:t>3km</a:t>
            </a:r>
            <a:r>
              <a:rPr lang="ja-JP" altLang="en-US" sz="1800">
                <a:solidFill>
                  <a:srgbClr val="E46C0A"/>
                </a:solidFill>
              </a:rPr>
              <a:t>の円形加速器</a:t>
            </a:r>
            <a:endParaRPr lang="en-US" altLang="ja-JP" sz="1800">
              <a:solidFill>
                <a:srgbClr val="E46C0A"/>
              </a:solidFill>
            </a:endParaRPr>
          </a:p>
          <a:p>
            <a:pPr>
              <a:spcBef>
                <a:spcPct val="0"/>
              </a:spcBef>
            </a:pPr>
            <a:r>
              <a:rPr lang="ja-JP" altLang="en-US" sz="1800">
                <a:solidFill>
                  <a:srgbClr val="E46C0A"/>
                </a:solidFill>
              </a:rPr>
              <a:t>（ビームエネルギーは一定）</a:t>
            </a:r>
          </a:p>
        </p:txBody>
      </p:sp>
      <p:cxnSp>
        <p:nvCxnSpPr>
          <p:cNvPr id="12" name="直線コネクタ 11">
            <a:extLst>
              <a:ext uri="{FF2B5EF4-FFF2-40B4-BE49-F238E27FC236}">
                <a16:creationId xmlns:a16="http://schemas.microsoft.com/office/drawing/2014/main" id="{2B0298D8-892C-1940-A8C5-49644C4C90A0}"/>
              </a:ext>
            </a:extLst>
          </p:cNvPr>
          <p:cNvCxnSpPr/>
          <p:nvPr/>
        </p:nvCxnSpPr>
        <p:spPr>
          <a:xfrm>
            <a:off x="4496157" y="4094372"/>
            <a:ext cx="3394078" cy="1467442"/>
          </a:xfrm>
          <a:prstGeom prst="line">
            <a:avLst/>
          </a:prstGeom>
          <a:ln w="44450">
            <a:solidFill>
              <a:srgbClr val="00FDFF"/>
            </a:solidFill>
          </a:ln>
        </p:spPr>
        <p:style>
          <a:lnRef idx="2">
            <a:schemeClr val="accent1"/>
          </a:lnRef>
          <a:fillRef idx="0">
            <a:schemeClr val="accent1"/>
          </a:fillRef>
          <a:effectRef idx="1">
            <a:schemeClr val="accent1"/>
          </a:effectRef>
          <a:fontRef idx="minor">
            <a:schemeClr val="tx1"/>
          </a:fontRef>
        </p:style>
      </p:cxnSp>
      <p:cxnSp>
        <p:nvCxnSpPr>
          <p:cNvPr id="13" name="直線コネクタ 12">
            <a:extLst>
              <a:ext uri="{FF2B5EF4-FFF2-40B4-BE49-F238E27FC236}">
                <a16:creationId xmlns:a16="http://schemas.microsoft.com/office/drawing/2014/main" id="{31407071-2FAC-654B-BE6A-F155B4A08D86}"/>
              </a:ext>
            </a:extLst>
          </p:cNvPr>
          <p:cNvCxnSpPr>
            <a:cxnSpLocks/>
            <a:endCxn id="19" idx="2"/>
          </p:cNvCxnSpPr>
          <p:nvPr/>
        </p:nvCxnSpPr>
        <p:spPr>
          <a:xfrm>
            <a:off x="6543092" y="5223627"/>
            <a:ext cx="1281383" cy="545639"/>
          </a:xfrm>
          <a:prstGeom prst="line">
            <a:avLst/>
          </a:prstGeom>
          <a:ln w="44450">
            <a:solidFill>
              <a:srgbClr val="00FDFF"/>
            </a:solidFill>
          </a:ln>
        </p:spPr>
        <p:style>
          <a:lnRef idx="2">
            <a:schemeClr val="accent1"/>
          </a:lnRef>
          <a:fillRef idx="0">
            <a:schemeClr val="accent1"/>
          </a:fillRef>
          <a:effectRef idx="1">
            <a:schemeClr val="accent1"/>
          </a:effectRef>
          <a:fontRef idx="minor">
            <a:schemeClr val="tx1"/>
          </a:fontRef>
        </p:style>
      </p:cxnSp>
      <p:sp>
        <p:nvSpPr>
          <p:cNvPr id="19" name="円弧 18">
            <a:extLst>
              <a:ext uri="{FF2B5EF4-FFF2-40B4-BE49-F238E27FC236}">
                <a16:creationId xmlns:a16="http://schemas.microsoft.com/office/drawing/2014/main" id="{CA33FA28-7721-1D46-AEFB-B1E9D70BB72A}"/>
              </a:ext>
            </a:extLst>
          </p:cNvPr>
          <p:cNvSpPr/>
          <p:nvPr/>
        </p:nvSpPr>
        <p:spPr>
          <a:xfrm>
            <a:off x="7776852" y="5561814"/>
            <a:ext cx="226506" cy="228600"/>
          </a:xfrm>
          <a:prstGeom prst="arc">
            <a:avLst>
              <a:gd name="adj1" fmla="val 16200000"/>
              <a:gd name="adj2" fmla="val 7509992"/>
            </a:avLst>
          </a:prstGeom>
          <a:ln w="44450">
            <a:solidFill>
              <a:srgbClr val="00FD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21" name="直線コネクタ 20">
            <a:extLst>
              <a:ext uri="{FF2B5EF4-FFF2-40B4-BE49-F238E27FC236}">
                <a16:creationId xmlns:a16="http://schemas.microsoft.com/office/drawing/2014/main" id="{BC5BC9B2-ED94-474A-8166-BBD87F8E3D04}"/>
              </a:ext>
            </a:extLst>
          </p:cNvPr>
          <p:cNvCxnSpPr>
            <a:cxnSpLocks/>
          </p:cNvCxnSpPr>
          <p:nvPr/>
        </p:nvCxnSpPr>
        <p:spPr>
          <a:xfrm>
            <a:off x="4394033" y="4124221"/>
            <a:ext cx="1987913" cy="890839"/>
          </a:xfrm>
          <a:prstGeom prst="line">
            <a:avLst/>
          </a:prstGeom>
          <a:ln w="44450">
            <a:solidFill>
              <a:srgbClr val="FF00FF"/>
            </a:solidFill>
          </a:ln>
        </p:spPr>
        <p:style>
          <a:lnRef idx="2">
            <a:schemeClr val="accent1"/>
          </a:lnRef>
          <a:fillRef idx="0">
            <a:schemeClr val="accent1"/>
          </a:fillRef>
          <a:effectRef idx="1">
            <a:schemeClr val="accent1"/>
          </a:effectRef>
          <a:fontRef idx="minor">
            <a:schemeClr val="tx1"/>
          </a:fontRef>
        </p:style>
      </p:cxnSp>
      <p:sp>
        <p:nvSpPr>
          <p:cNvPr id="23" name="円/楕円 22">
            <a:extLst>
              <a:ext uri="{FF2B5EF4-FFF2-40B4-BE49-F238E27FC236}">
                <a16:creationId xmlns:a16="http://schemas.microsoft.com/office/drawing/2014/main" id="{6F566707-8DA4-C349-A412-DC66F34F895A}"/>
              </a:ext>
            </a:extLst>
          </p:cNvPr>
          <p:cNvSpPr/>
          <p:nvPr/>
        </p:nvSpPr>
        <p:spPr>
          <a:xfrm>
            <a:off x="4817096" y="4733347"/>
            <a:ext cx="810706" cy="372623"/>
          </a:xfrm>
          <a:prstGeom prst="ellipse">
            <a:avLst/>
          </a:prstGeom>
          <a:noFill/>
          <a:ln w="4445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フリーフォーム 23">
            <a:extLst>
              <a:ext uri="{FF2B5EF4-FFF2-40B4-BE49-F238E27FC236}">
                <a16:creationId xmlns:a16="http://schemas.microsoft.com/office/drawing/2014/main" id="{89FDC872-762C-C24F-AF58-F0B29FA7B1E2}"/>
              </a:ext>
            </a:extLst>
          </p:cNvPr>
          <p:cNvSpPr/>
          <p:nvPr/>
        </p:nvSpPr>
        <p:spPr>
          <a:xfrm>
            <a:off x="1875934" y="3460490"/>
            <a:ext cx="2649630" cy="655752"/>
          </a:xfrm>
          <a:custGeom>
            <a:avLst/>
            <a:gdLst>
              <a:gd name="connsiteX0" fmla="*/ 0 w 2649630"/>
              <a:gd name="connsiteY0" fmla="*/ 206537 h 655752"/>
              <a:gd name="connsiteX1" fmla="*/ 575035 w 2649630"/>
              <a:gd name="connsiteY1" fmla="*/ 225390 h 655752"/>
              <a:gd name="connsiteX2" fmla="*/ 1084082 w 2649630"/>
              <a:gd name="connsiteY2" fmla="*/ 93415 h 655752"/>
              <a:gd name="connsiteX3" fmla="*/ 1555423 w 2649630"/>
              <a:gd name="connsiteY3" fmla="*/ 8574 h 655752"/>
              <a:gd name="connsiteX4" fmla="*/ 1932495 w 2649630"/>
              <a:gd name="connsiteY4" fmla="*/ 27428 h 655752"/>
              <a:gd name="connsiteX5" fmla="*/ 2177592 w 2649630"/>
              <a:gd name="connsiteY5" fmla="*/ 225390 h 655752"/>
              <a:gd name="connsiteX6" fmla="*/ 2366128 w 2649630"/>
              <a:gd name="connsiteY6" fmla="*/ 479914 h 655752"/>
              <a:gd name="connsiteX7" fmla="*/ 2630078 w 2649630"/>
              <a:gd name="connsiteY7" fmla="*/ 640170 h 655752"/>
              <a:gd name="connsiteX8" fmla="*/ 2630078 w 2649630"/>
              <a:gd name="connsiteY8" fmla="*/ 649597 h 655752"/>
              <a:gd name="connsiteX9" fmla="*/ 2630078 w 2649630"/>
              <a:gd name="connsiteY9" fmla="*/ 649597 h 65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49630" h="655752">
                <a:moveTo>
                  <a:pt x="0" y="206537"/>
                </a:moveTo>
                <a:cubicBezTo>
                  <a:pt x="197177" y="225390"/>
                  <a:pt x="394355" y="244244"/>
                  <a:pt x="575035" y="225390"/>
                </a:cubicBezTo>
                <a:cubicBezTo>
                  <a:pt x="755715" y="206536"/>
                  <a:pt x="920684" y="129551"/>
                  <a:pt x="1084082" y="93415"/>
                </a:cubicBezTo>
                <a:cubicBezTo>
                  <a:pt x="1247480" y="57279"/>
                  <a:pt x="1414021" y="19572"/>
                  <a:pt x="1555423" y="8574"/>
                </a:cubicBezTo>
                <a:cubicBezTo>
                  <a:pt x="1696825" y="-2424"/>
                  <a:pt x="1828800" y="-8708"/>
                  <a:pt x="1932495" y="27428"/>
                </a:cubicBezTo>
                <a:cubicBezTo>
                  <a:pt x="2036190" y="63564"/>
                  <a:pt x="2105320" y="149976"/>
                  <a:pt x="2177592" y="225390"/>
                </a:cubicBezTo>
                <a:cubicBezTo>
                  <a:pt x="2249864" y="300804"/>
                  <a:pt x="2290714" y="410784"/>
                  <a:pt x="2366128" y="479914"/>
                </a:cubicBezTo>
                <a:cubicBezTo>
                  <a:pt x="2441542" y="549044"/>
                  <a:pt x="2630078" y="640170"/>
                  <a:pt x="2630078" y="640170"/>
                </a:cubicBezTo>
                <a:cubicBezTo>
                  <a:pt x="2674070" y="668450"/>
                  <a:pt x="2630078" y="649597"/>
                  <a:pt x="2630078" y="649597"/>
                </a:cubicBezTo>
                <a:lnTo>
                  <a:pt x="2630078" y="649597"/>
                </a:lnTo>
              </a:path>
            </a:pathLst>
          </a:custGeom>
          <a:noFill/>
          <a:ln w="25400">
            <a:solidFill>
              <a:srgbClr val="00FD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フリーフォーム 26">
            <a:extLst>
              <a:ext uri="{FF2B5EF4-FFF2-40B4-BE49-F238E27FC236}">
                <a16:creationId xmlns:a16="http://schemas.microsoft.com/office/drawing/2014/main" id="{5F26C87E-7A3E-0546-81ED-166F052C177D}"/>
              </a:ext>
            </a:extLst>
          </p:cNvPr>
          <p:cNvSpPr/>
          <p:nvPr/>
        </p:nvSpPr>
        <p:spPr>
          <a:xfrm>
            <a:off x="3462576" y="3458846"/>
            <a:ext cx="911461" cy="660667"/>
          </a:xfrm>
          <a:custGeom>
            <a:avLst/>
            <a:gdLst>
              <a:gd name="connsiteX0" fmla="*/ 524962 w 911461"/>
              <a:gd name="connsiteY0" fmla="*/ 396717 h 660667"/>
              <a:gd name="connsiteX1" fmla="*/ 308146 w 911461"/>
              <a:gd name="connsiteY1" fmla="*/ 368436 h 660667"/>
              <a:gd name="connsiteX2" fmla="*/ 308146 w 911461"/>
              <a:gd name="connsiteY2" fmla="*/ 359010 h 660667"/>
              <a:gd name="connsiteX3" fmla="*/ 100756 w 911461"/>
              <a:gd name="connsiteY3" fmla="*/ 311876 h 660667"/>
              <a:gd name="connsiteX4" fmla="*/ 44195 w 911461"/>
              <a:gd name="connsiteY4" fmla="*/ 236461 h 660667"/>
              <a:gd name="connsiteX5" fmla="*/ 6488 w 911461"/>
              <a:gd name="connsiteY5" fmla="*/ 151620 h 660667"/>
              <a:gd name="connsiteX6" fmla="*/ 15915 w 911461"/>
              <a:gd name="connsiteY6" fmla="*/ 38498 h 660667"/>
              <a:gd name="connsiteX7" fmla="*/ 157317 w 911461"/>
              <a:gd name="connsiteY7" fmla="*/ 10218 h 660667"/>
              <a:gd name="connsiteX8" fmla="*/ 336426 w 911461"/>
              <a:gd name="connsiteY8" fmla="*/ 10218 h 660667"/>
              <a:gd name="connsiteX9" fmla="*/ 458975 w 911461"/>
              <a:gd name="connsiteY9" fmla="*/ 132766 h 660667"/>
              <a:gd name="connsiteX10" fmla="*/ 628657 w 911461"/>
              <a:gd name="connsiteY10" fmla="*/ 377863 h 660667"/>
              <a:gd name="connsiteX11" fmla="*/ 760632 w 911461"/>
              <a:gd name="connsiteY11" fmla="*/ 547546 h 660667"/>
              <a:gd name="connsiteX12" fmla="*/ 911461 w 911461"/>
              <a:gd name="connsiteY12" fmla="*/ 660667 h 66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1461" h="660667">
                <a:moveTo>
                  <a:pt x="524962" y="396717"/>
                </a:moveTo>
                <a:lnTo>
                  <a:pt x="308146" y="368436"/>
                </a:lnTo>
                <a:cubicBezTo>
                  <a:pt x="272010" y="362151"/>
                  <a:pt x="342711" y="368437"/>
                  <a:pt x="308146" y="359010"/>
                </a:cubicBezTo>
                <a:cubicBezTo>
                  <a:pt x="273581" y="349583"/>
                  <a:pt x="144748" y="332301"/>
                  <a:pt x="100756" y="311876"/>
                </a:cubicBezTo>
                <a:cubicBezTo>
                  <a:pt x="56764" y="291451"/>
                  <a:pt x="59906" y="263170"/>
                  <a:pt x="44195" y="236461"/>
                </a:cubicBezTo>
                <a:cubicBezTo>
                  <a:pt x="28484" y="209752"/>
                  <a:pt x="11201" y="184614"/>
                  <a:pt x="6488" y="151620"/>
                </a:cubicBezTo>
                <a:cubicBezTo>
                  <a:pt x="1775" y="118626"/>
                  <a:pt x="-9223" y="62065"/>
                  <a:pt x="15915" y="38498"/>
                </a:cubicBezTo>
                <a:cubicBezTo>
                  <a:pt x="41053" y="14931"/>
                  <a:pt x="103898" y="14931"/>
                  <a:pt x="157317" y="10218"/>
                </a:cubicBezTo>
                <a:cubicBezTo>
                  <a:pt x="210736" y="5505"/>
                  <a:pt x="286150" y="-10207"/>
                  <a:pt x="336426" y="10218"/>
                </a:cubicBezTo>
                <a:cubicBezTo>
                  <a:pt x="386702" y="30643"/>
                  <a:pt x="410270" y="71492"/>
                  <a:pt x="458975" y="132766"/>
                </a:cubicBezTo>
                <a:cubicBezTo>
                  <a:pt x="507680" y="194040"/>
                  <a:pt x="578381" y="308733"/>
                  <a:pt x="628657" y="377863"/>
                </a:cubicBezTo>
                <a:cubicBezTo>
                  <a:pt x="678933" y="446993"/>
                  <a:pt x="713498" y="500412"/>
                  <a:pt x="760632" y="547546"/>
                </a:cubicBezTo>
                <a:cubicBezTo>
                  <a:pt x="807766" y="594680"/>
                  <a:pt x="859613" y="627673"/>
                  <a:pt x="911461" y="660667"/>
                </a:cubicBezTo>
              </a:path>
            </a:pathLst>
          </a:custGeom>
          <a:noFill/>
          <a:ln w="34925">
            <a:solidFill>
              <a:srgbClr val="FF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9" name="直線コネクタ 28">
            <a:extLst>
              <a:ext uri="{FF2B5EF4-FFF2-40B4-BE49-F238E27FC236}">
                <a16:creationId xmlns:a16="http://schemas.microsoft.com/office/drawing/2014/main" id="{835B919C-F9D3-3C46-AA8B-5F33FBDC22B1}"/>
              </a:ext>
            </a:extLst>
          </p:cNvPr>
          <p:cNvCxnSpPr>
            <a:cxnSpLocks/>
            <a:stCxn id="23" idx="0"/>
          </p:cNvCxnSpPr>
          <p:nvPr/>
        </p:nvCxnSpPr>
        <p:spPr>
          <a:xfrm>
            <a:off x="5222449" y="4733347"/>
            <a:ext cx="622170" cy="0"/>
          </a:xfrm>
          <a:prstGeom prst="line">
            <a:avLst/>
          </a:prstGeom>
          <a:ln>
            <a:solidFill>
              <a:srgbClr val="FF00FF"/>
            </a:solidFill>
            <a:prstDash val="sysDash"/>
          </a:ln>
        </p:spPr>
        <p:style>
          <a:lnRef idx="2">
            <a:schemeClr val="accent1"/>
          </a:lnRef>
          <a:fillRef idx="0">
            <a:schemeClr val="accent1"/>
          </a:fillRef>
          <a:effectRef idx="1">
            <a:schemeClr val="accent1"/>
          </a:effectRef>
          <a:fontRef idx="minor">
            <a:schemeClr val="tx1"/>
          </a:fontRef>
        </p:style>
      </p:cxnSp>
      <p:cxnSp>
        <p:nvCxnSpPr>
          <p:cNvPr id="31" name="直線コネクタ 30">
            <a:extLst>
              <a:ext uri="{FF2B5EF4-FFF2-40B4-BE49-F238E27FC236}">
                <a16:creationId xmlns:a16="http://schemas.microsoft.com/office/drawing/2014/main" id="{90290BDA-629C-BB47-ADBB-ACC5B958C316}"/>
              </a:ext>
            </a:extLst>
          </p:cNvPr>
          <p:cNvCxnSpPr>
            <a:cxnSpLocks/>
            <a:stCxn id="23" idx="6"/>
          </p:cNvCxnSpPr>
          <p:nvPr/>
        </p:nvCxnSpPr>
        <p:spPr>
          <a:xfrm flipH="1" flipV="1">
            <a:off x="5514680" y="4590854"/>
            <a:ext cx="113122" cy="328805"/>
          </a:xfrm>
          <a:prstGeom prst="line">
            <a:avLst/>
          </a:prstGeom>
          <a:ln>
            <a:solidFill>
              <a:srgbClr val="FF00FF"/>
            </a:solidFill>
            <a:prstDash val="sysDash"/>
          </a:ln>
        </p:spPr>
        <p:style>
          <a:lnRef idx="2">
            <a:schemeClr val="accent1"/>
          </a:lnRef>
          <a:fillRef idx="0">
            <a:schemeClr val="accent1"/>
          </a:fillRef>
          <a:effectRef idx="1">
            <a:schemeClr val="accent1"/>
          </a:effectRef>
          <a:fontRef idx="minor">
            <a:schemeClr val="tx1"/>
          </a:fontRef>
        </p:style>
      </p:cxnSp>
      <p:sp>
        <p:nvSpPr>
          <p:cNvPr id="34" name="円/楕円 33">
            <a:extLst>
              <a:ext uri="{FF2B5EF4-FFF2-40B4-BE49-F238E27FC236}">
                <a16:creationId xmlns:a16="http://schemas.microsoft.com/office/drawing/2014/main" id="{6FEC9BFB-3687-B148-B053-1524D1C238B4}"/>
              </a:ext>
            </a:extLst>
          </p:cNvPr>
          <p:cNvSpPr/>
          <p:nvPr/>
        </p:nvSpPr>
        <p:spPr>
          <a:xfrm rot="21067552">
            <a:off x="2455801" y="3921927"/>
            <a:ext cx="880437" cy="258249"/>
          </a:xfrm>
          <a:prstGeom prst="ellipse">
            <a:avLst/>
          </a:prstGeom>
          <a:noFill/>
          <a:ln w="44450">
            <a:solidFill>
              <a:srgbClr val="00FD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円/楕円 34">
            <a:extLst>
              <a:ext uri="{FF2B5EF4-FFF2-40B4-BE49-F238E27FC236}">
                <a16:creationId xmlns:a16="http://schemas.microsoft.com/office/drawing/2014/main" id="{F4655781-D68A-4344-8F11-8768C4A1840C}"/>
              </a:ext>
            </a:extLst>
          </p:cNvPr>
          <p:cNvSpPr/>
          <p:nvPr/>
        </p:nvSpPr>
        <p:spPr>
          <a:xfrm rot="21067552">
            <a:off x="2879576" y="3034281"/>
            <a:ext cx="1056123" cy="387384"/>
          </a:xfrm>
          <a:prstGeom prst="ellipse">
            <a:avLst/>
          </a:prstGeom>
          <a:noFill/>
          <a:ln w="44450">
            <a:solidFill>
              <a:srgbClr val="00FD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7" name="直線コネクタ 36">
            <a:extLst>
              <a:ext uri="{FF2B5EF4-FFF2-40B4-BE49-F238E27FC236}">
                <a16:creationId xmlns:a16="http://schemas.microsoft.com/office/drawing/2014/main" id="{9CA5795D-84C6-B144-94AD-53A2CCCC3AC4}"/>
              </a:ext>
            </a:extLst>
          </p:cNvPr>
          <p:cNvCxnSpPr>
            <a:stCxn id="34" idx="7"/>
            <a:endCxn id="24" idx="7"/>
          </p:cNvCxnSpPr>
          <p:nvPr/>
        </p:nvCxnSpPr>
        <p:spPr>
          <a:xfrm>
            <a:off x="3189490" y="3912820"/>
            <a:ext cx="1316522" cy="187840"/>
          </a:xfrm>
          <a:prstGeom prst="line">
            <a:avLst/>
          </a:prstGeom>
          <a:ln>
            <a:solidFill>
              <a:srgbClr val="00FDFF"/>
            </a:solidFill>
            <a:prstDash val="sysDash"/>
          </a:ln>
        </p:spPr>
        <p:style>
          <a:lnRef idx="2">
            <a:schemeClr val="accent1"/>
          </a:lnRef>
          <a:fillRef idx="0">
            <a:schemeClr val="accent1"/>
          </a:fillRef>
          <a:effectRef idx="1">
            <a:schemeClr val="accent1"/>
          </a:effectRef>
          <a:fontRef idx="minor">
            <a:schemeClr val="tx1"/>
          </a:fontRef>
        </p:style>
      </p:cxnSp>
      <p:cxnSp>
        <p:nvCxnSpPr>
          <p:cNvPr id="38" name="直線コネクタ 37">
            <a:extLst>
              <a:ext uri="{FF2B5EF4-FFF2-40B4-BE49-F238E27FC236}">
                <a16:creationId xmlns:a16="http://schemas.microsoft.com/office/drawing/2014/main" id="{8B32952E-1B72-B742-BF6C-879CF73469E1}"/>
              </a:ext>
            </a:extLst>
          </p:cNvPr>
          <p:cNvCxnSpPr>
            <a:cxnSpLocks/>
            <a:stCxn id="35" idx="4"/>
          </p:cNvCxnSpPr>
          <p:nvPr/>
        </p:nvCxnSpPr>
        <p:spPr>
          <a:xfrm>
            <a:off x="3437518" y="3419346"/>
            <a:ext cx="956515" cy="620054"/>
          </a:xfrm>
          <a:prstGeom prst="line">
            <a:avLst/>
          </a:prstGeom>
          <a:ln>
            <a:solidFill>
              <a:srgbClr val="00FDFF"/>
            </a:solidFill>
            <a:prstDash val="sysDash"/>
          </a:ln>
        </p:spPr>
        <p:style>
          <a:lnRef idx="2">
            <a:schemeClr val="accent1"/>
          </a:lnRef>
          <a:fillRef idx="0">
            <a:schemeClr val="accent1"/>
          </a:fillRef>
          <a:effectRef idx="1">
            <a:schemeClr val="accent1"/>
          </a:effectRef>
          <a:fontRef idx="minor">
            <a:schemeClr val="tx1"/>
          </a:fontRef>
        </p:style>
      </p:cxnSp>
      <p:sp>
        <p:nvSpPr>
          <p:cNvPr id="41" name="テキスト ボックス 40">
            <a:extLst>
              <a:ext uri="{FF2B5EF4-FFF2-40B4-BE49-F238E27FC236}">
                <a16:creationId xmlns:a16="http://schemas.microsoft.com/office/drawing/2014/main" id="{3EC556EF-1286-6340-8D6B-1A5FE8777E7D}"/>
              </a:ext>
            </a:extLst>
          </p:cNvPr>
          <p:cNvSpPr txBox="1"/>
          <p:nvPr/>
        </p:nvSpPr>
        <p:spPr>
          <a:xfrm>
            <a:off x="4125080" y="5129564"/>
            <a:ext cx="2127505" cy="646331"/>
          </a:xfrm>
          <a:prstGeom prst="rect">
            <a:avLst/>
          </a:prstGeom>
          <a:noFill/>
        </p:spPr>
        <p:txBody>
          <a:bodyPr wrap="none" rtlCol="0">
            <a:spAutoFit/>
          </a:bodyPr>
          <a:lstStyle/>
          <a:p>
            <a:r>
              <a:rPr kumimoji="1" lang="en-US" altLang="ja-JP">
                <a:solidFill>
                  <a:srgbClr val="FF00FF"/>
                </a:solidFill>
              </a:rPr>
              <a:t>e+ </a:t>
            </a:r>
            <a:r>
              <a:rPr kumimoji="1" lang="ja-JP" altLang="en-US">
                <a:solidFill>
                  <a:srgbClr val="FF00FF"/>
                </a:solidFill>
              </a:rPr>
              <a:t>ダンピングリング</a:t>
            </a:r>
            <a:endParaRPr kumimoji="1" lang="en-US" altLang="ja-JP">
              <a:solidFill>
                <a:srgbClr val="FF00FF"/>
              </a:solidFill>
            </a:endParaRPr>
          </a:p>
          <a:p>
            <a:r>
              <a:rPr lang="ja-JP" altLang="en-US">
                <a:solidFill>
                  <a:srgbClr val="FF00FF"/>
                </a:solidFill>
              </a:rPr>
              <a:t>　　　　　</a:t>
            </a:r>
            <a:r>
              <a:rPr lang="en-US" altLang="ja-JP">
                <a:solidFill>
                  <a:srgbClr val="FF00FF"/>
                </a:solidFill>
              </a:rPr>
              <a:t>1.1 GeV</a:t>
            </a:r>
            <a:endParaRPr kumimoji="1" lang="ja-JP" altLang="en-US">
              <a:solidFill>
                <a:srgbClr val="FF00FF"/>
              </a:solidFill>
            </a:endParaRPr>
          </a:p>
        </p:txBody>
      </p:sp>
      <p:sp>
        <p:nvSpPr>
          <p:cNvPr id="42" name="テキスト ボックス 41">
            <a:extLst>
              <a:ext uri="{FF2B5EF4-FFF2-40B4-BE49-F238E27FC236}">
                <a16:creationId xmlns:a16="http://schemas.microsoft.com/office/drawing/2014/main" id="{073F412E-433C-FD4B-B4E8-F7D80AF2F0F7}"/>
              </a:ext>
            </a:extLst>
          </p:cNvPr>
          <p:cNvSpPr txBox="1"/>
          <p:nvPr/>
        </p:nvSpPr>
        <p:spPr>
          <a:xfrm>
            <a:off x="2146350" y="2651961"/>
            <a:ext cx="2632452" cy="369332"/>
          </a:xfrm>
          <a:prstGeom prst="rect">
            <a:avLst/>
          </a:prstGeom>
          <a:noFill/>
        </p:spPr>
        <p:txBody>
          <a:bodyPr wrap="none" rtlCol="0">
            <a:spAutoFit/>
          </a:bodyPr>
          <a:lstStyle/>
          <a:p>
            <a:r>
              <a:rPr kumimoji="1" lang="en-US" altLang="ja-JP">
                <a:solidFill>
                  <a:srgbClr val="00FDFF"/>
                </a:solidFill>
              </a:rPr>
              <a:t>AR</a:t>
            </a:r>
            <a:r>
              <a:rPr kumimoji="1" lang="ja-JP" altLang="en-US">
                <a:solidFill>
                  <a:srgbClr val="00FDFF"/>
                </a:solidFill>
              </a:rPr>
              <a:t>放射光リング</a:t>
            </a:r>
            <a:r>
              <a:rPr kumimoji="1" lang="en-US" altLang="ja-JP">
                <a:solidFill>
                  <a:srgbClr val="00FDFF"/>
                </a:solidFill>
              </a:rPr>
              <a:t> 6.5GeV</a:t>
            </a:r>
            <a:endParaRPr kumimoji="1" lang="ja-JP" altLang="en-US">
              <a:solidFill>
                <a:srgbClr val="00FDFF"/>
              </a:solidFill>
            </a:endParaRPr>
          </a:p>
        </p:txBody>
      </p:sp>
      <p:sp>
        <p:nvSpPr>
          <p:cNvPr id="43" name="テキスト ボックス 42">
            <a:extLst>
              <a:ext uri="{FF2B5EF4-FFF2-40B4-BE49-F238E27FC236}">
                <a16:creationId xmlns:a16="http://schemas.microsoft.com/office/drawing/2014/main" id="{A30800C1-A267-304D-91C1-7AA44ED49C79}"/>
              </a:ext>
            </a:extLst>
          </p:cNvPr>
          <p:cNvSpPr txBox="1"/>
          <p:nvPr/>
        </p:nvSpPr>
        <p:spPr>
          <a:xfrm>
            <a:off x="1966190" y="4229834"/>
            <a:ext cx="1774845" cy="646331"/>
          </a:xfrm>
          <a:prstGeom prst="rect">
            <a:avLst/>
          </a:prstGeom>
          <a:noFill/>
        </p:spPr>
        <p:txBody>
          <a:bodyPr wrap="none" rtlCol="0">
            <a:spAutoFit/>
          </a:bodyPr>
          <a:lstStyle/>
          <a:p>
            <a:r>
              <a:rPr lang="ja-JP" altLang="en-US">
                <a:solidFill>
                  <a:srgbClr val="00FDFF"/>
                </a:solidFill>
              </a:rPr>
              <a:t>ＰＦ</a:t>
            </a:r>
            <a:r>
              <a:rPr kumimoji="1" lang="ja-JP" altLang="en-US">
                <a:solidFill>
                  <a:srgbClr val="00FDFF"/>
                </a:solidFill>
              </a:rPr>
              <a:t>放射光リング</a:t>
            </a:r>
            <a:endParaRPr kumimoji="1" lang="en-US" altLang="ja-JP">
              <a:solidFill>
                <a:srgbClr val="00FDFF"/>
              </a:solidFill>
            </a:endParaRPr>
          </a:p>
          <a:p>
            <a:r>
              <a:rPr lang="ja-JP" altLang="en-US">
                <a:solidFill>
                  <a:srgbClr val="00FDFF"/>
                </a:solidFill>
              </a:rPr>
              <a:t>　　</a:t>
            </a:r>
            <a:r>
              <a:rPr lang="en-US" altLang="ja-JP">
                <a:solidFill>
                  <a:srgbClr val="00FDFF"/>
                </a:solidFill>
              </a:rPr>
              <a:t>2.5 GeV</a:t>
            </a:r>
            <a:endParaRPr kumimoji="1" lang="ja-JP" altLang="en-US">
              <a:solidFill>
                <a:srgbClr val="00FDFF"/>
              </a:solidFill>
            </a:endParaRPr>
          </a:p>
        </p:txBody>
      </p:sp>
      <p:sp>
        <p:nvSpPr>
          <p:cNvPr id="44" name="テキスト ボックス 43">
            <a:extLst>
              <a:ext uri="{FF2B5EF4-FFF2-40B4-BE49-F238E27FC236}">
                <a16:creationId xmlns:a16="http://schemas.microsoft.com/office/drawing/2014/main" id="{D3D764DC-873D-2A40-A0F9-A7F0353D40C6}"/>
              </a:ext>
            </a:extLst>
          </p:cNvPr>
          <p:cNvSpPr txBox="1"/>
          <p:nvPr/>
        </p:nvSpPr>
        <p:spPr>
          <a:xfrm>
            <a:off x="6303020" y="4544818"/>
            <a:ext cx="2409634" cy="646331"/>
          </a:xfrm>
          <a:prstGeom prst="rect">
            <a:avLst/>
          </a:prstGeom>
          <a:noFill/>
        </p:spPr>
        <p:txBody>
          <a:bodyPr wrap="none" rtlCol="0">
            <a:spAutoFit/>
          </a:bodyPr>
          <a:lstStyle/>
          <a:p>
            <a:r>
              <a:rPr kumimoji="1" lang="en-US" altLang="ja-JP">
                <a:solidFill>
                  <a:srgbClr val="FFFF00"/>
                </a:solidFill>
              </a:rPr>
              <a:t>e+ 4.0GeV/e- 7.0GeV</a:t>
            </a:r>
          </a:p>
          <a:p>
            <a:r>
              <a:rPr lang="ja-JP" altLang="en-US">
                <a:solidFill>
                  <a:srgbClr val="FFFF00"/>
                </a:solidFill>
              </a:rPr>
              <a:t>　　　　</a:t>
            </a:r>
            <a:r>
              <a:rPr kumimoji="1" lang="ja-JP" altLang="en-US">
                <a:solidFill>
                  <a:srgbClr val="FFFF00"/>
                </a:solidFill>
              </a:rPr>
              <a:t>入射</a:t>
            </a:r>
            <a:r>
              <a:rPr lang="en-US" altLang="ja-JP">
                <a:solidFill>
                  <a:srgbClr val="FFFF00"/>
                </a:solidFill>
              </a:rPr>
              <a:t>L</a:t>
            </a:r>
            <a:r>
              <a:rPr kumimoji="1" lang="en-US" altLang="ja-JP">
                <a:solidFill>
                  <a:srgbClr val="FFFF00"/>
                </a:solidFill>
              </a:rPr>
              <a:t>inac</a:t>
            </a:r>
            <a:endParaRPr kumimoji="1" lang="ja-JP" altLang="en-US">
              <a:solidFill>
                <a:srgbClr val="FFFF00"/>
              </a:solidFill>
            </a:endParaRPr>
          </a:p>
        </p:txBody>
      </p:sp>
      <p:sp>
        <p:nvSpPr>
          <p:cNvPr id="45" name="テキスト ボックス 44">
            <a:extLst>
              <a:ext uri="{FF2B5EF4-FFF2-40B4-BE49-F238E27FC236}">
                <a16:creationId xmlns:a16="http://schemas.microsoft.com/office/drawing/2014/main" id="{267A6A26-8600-AD43-B31A-5E317DF3DAD7}"/>
              </a:ext>
            </a:extLst>
          </p:cNvPr>
          <p:cNvSpPr txBox="1"/>
          <p:nvPr/>
        </p:nvSpPr>
        <p:spPr>
          <a:xfrm>
            <a:off x="2480039" y="1426497"/>
            <a:ext cx="1518364" cy="369332"/>
          </a:xfrm>
          <a:prstGeom prst="rect">
            <a:avLst/>
          </a:prstGeom>
          <a:noFill/>
        </p:spPr>
        <p:txBody>
          <a:bodyPr wrap="none" rtlCol="0">
            <a:spAutoFit/>
          </a:bodyPr>
          <a:lstStyle/>
          <a:p>
            <a:r>
              <a:rPr lang="en-US" altLang="ja-JP">
                <a:solidFill>
                  <a:srgbClr val="00FDFF"/>
                </a:solidFill>
              </a:rPr>
              <a:t>HER 7.0GeV</a:t>
            </a:r>
            <a:endParaRPr kumimoji="1" lang="ja-JP" altLang="en-US">
              <a:solidFill>
                <a:srgbClr val="00FDFF"/>
              </a:solidFill>
            </a:endParaRPr>
          </a:p>
        </p:txBody>
      </p:sp>
      <p:sp>
        <p:nvSpPr>
          <p:cNvPr id="46" name="テキスト ボックス 45">
            <a:extLst>
              <a:ext uri="{FF2B5EF4-FFF2-40B4-BE49-F238E27FC236}">
                <a16:creationId xmlns:a16="http://schemas.microsoft.com/office/drawing/2014/main" id="{19B73761-3D99-144E-A095-366C4E04AC60}"/>
              </a:ext>
            </a:extLst>
          </p:cNvPr>
          <p:cNvSpPr txBox="1"/>
          <p:nvPr/>
        </p:nvSpPr>
        <p:spPr>
          <a:xfrm>
            <a:off x="2462592" y="1940466"/>
            <a:ext cx="1479892" cy="369332"/>
          </a:xfrm>
          <a:prstGeom prst="rect">
            <a:avLst/>
          </a:prstGeom>
          <a:noFill/>
        </p:spPr>
        <p:txBody>
          <a:bodyPr wrap="none" rtlCol="0">
            <a:spAutoFit/>
          </a:bodyPr>
          <a:lstStyle/>
          <a:p>
            <a:r>
              <a:rPr lang="en-US" altLang="ja-JP">
                <a:solidFill>
                  <a:srgbClr val="FF00FF"/>
                </a:solidFill>
              </a:rPr>
              <a:t>LER 4.0GeV</a:t>
            </a:r>
            <a:endParaRPr kumimoji="1" lang="ja-JP" altLang="en-US">
              <a:solidFill>
                <a:srgbClr val="FF00FF"/>
              </a:solidFill>
            </a:endParaRPr>
          </a:p>
        </p:txBody>
      </p:sp>
      <p:sp>
        <p:nvSpPr>
          <p:cNvPr id="47" name="円/楕円 46">
            <a:extLst>
              <a:ext uri="{FF2B5EF4-FFF2-40B4-BE49-F238E27FC236}">
                <a16:creationId xmlns:a16="http://schemas.microsoft.com/office/drawing/2014/main" id="{A0B79D0D-0DA9-6E43-8DE9-C24A1CB88CCB}"/>
              </a:ext>
            </a:extLst>
          </p:cNvPr>
          <p:cNvSpPr/>
          <p:nvPr/>
        </p:nvSpPr>
        <p:spPr>
          <a:xfrm>
            <a:off x="6354552" y="4930217"/>
            <a:ext cx="197073" cy="23684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5" name="円/楕円 54">
            <a:extLst>
              <a:ext uri="{FF2B5EF4-FFF2-40B4-BE49-F238E27FC236}">
                <a16:creationId xmlns:a16="http://schemas.microsoft.com/office/drawing/2014/main" id="{B0E899DF-99FB-8343-BE0E-D96544268DD9}"/>
              </a:ext>
            </a:extLst>
          </p:cNvPr>
          <p:cNvSpPr/>
          <p:nvPr/>
        </p:nvSpPr>
        <p:spPr>
          <a:xfrm>
            <a:off x="6547316" y="5148238"/>
            <a:ext cx="197073" cy="261580"/>
          </a:xfrm>
          <a:prstGeom prst="ellipse">
            <a:avLst/>
          </a:prstGeom>
          <a:solidFill>
            <a:srgbClr val="00FA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23896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AE656B-5168-ED40-89C8-972E4E9FE0A7}"/>
              </a:ext>
            </a:extLst>
          </p:cNvPr>
          <p:cNvSpPr>
            <a:spLocks noGrp="1"/>
          </p:cNvSpPr>
          <p:nvPr>
            <p:ph type="title"/>
          </p:nvPr>
        </p:nvSpPr>
        <p:spPr/>
        <p:txBody>
          <a:bodyPr/>
          <a:lstStyle/>
          <a:p>
            <a:r>
              <a:rPr lang="en-US" altLang="ja-JP"/>
              <a:t>Beam</a:t>
            </a:r>
            <a:r>
              <a:rPr lang="ja-JP" altLang="en-US"/>
              <a:t>間隔（</a:t>
            </a:r>
            <a:r>
              <a:rPr lang="en-US" altLang="ja-JP"/>
              <a:t>Linac</a:t>
            </a:r>
            <a:r>
              <a:rPr lang="ja-JP" altLang="en-US"/>
              <a:t>の場合）</a:t>
            </a:r>
            <a:endParaRPr kumimoji="1" lang="ja-JP" altLang="en-US"/>
          </a:p>
        </p:txBody>
      </p:sp>
      <p:pic>
        <p:nvPicPr>
          <p:cNvPr id="6" name="コンテンツ プレースホルダー 5">
            <a:extLst>
              <a:ext uri="{FF2B5EF4-FFF2-40B4-BE49-F238E27FC236}">
                <a16:creationId xmlns:a16="http://schemas.microsoft.com/office/drawing/2014/main" id="{6467C691-C709-4648-8988-E46E07001175}"/>
              </a:ext>
            </a:extLst>
          </p:cNvPr>
          <p:cNvPicPr>
            <a:picLocks noGrp="1" noChangeAspect="1"/>
          </p:cNvPicPr>
          <p:nvPr>
            <p:ph idx="1"/>
          </p:nvPr>
        </p:nvPicPr>
        <p:blipFill>
          <a:blip r:embed="rId2"/>
          <a:stretch>
            <a:fillRect/>
          </a:stretch>
        </p:blipFill>
        <p:spPr>
          <a:xfrm>
            <a:off x="157163" y="1260953"/>
            <a:ext cx="8986837" cy="5047294"/>
          </a:xfrm>
        </p:spPr>
      </p:pic>
    </p:spTree>
    <p:extLst>
      <p:ext uri="{BB962C8B-B14F-4D97-AF65-F5344CB8AC3E}">
        <p14:creationId xmlns:p14="http://schemas.microsoft.com/office/powerpoint/2010/main" val="1162764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a:latin typeface="+mn-ea"/>
                <a:ea typeface="+mn-ea"/>
              </a:rPr>
              <a:t>Linac</a:t>
            </a:r>
            <a:r>
              <a:rPr kumimoji="1" lang="ja-JP" altLang="en-US">
                <a:latin typeface="+mn-ea"/>
                <a:ea typeface="+mn-ea"/>
              </a:rPr>
              <a:t>の</a:t>
            </a:r>
            <a:r>
              <a:rPr kumimoji="1" lang="en-US" altLang="ja-JP">
                <a:latin typeface="+mn-ea"/>
                <a:ea typeface="+mn-ea"/>
              </a:rPr>
              <a:t>RF</a:t>
            </a:r>
            <a:r>
              <a:rPr kumimoji="1" lang="ja-JP" altLang="en-US">
                <a:latin typeface="+mn-ea"/>
                <a:ea typeface="+mn-ea"/>
              </a:rPr>
              <a:t>の特徴</a:t>
            </a:r>
            <a:r>
              <a:rPr kumimoji="1" lang="en-US" altLang="ja-JP">
                <a:latin typeface="+mn-ea"/>
                <a:ea typeface="+mn-ea"/>
              </a:rPr>
              <a:t>	</a:t>
            </a:r>
            <a:endParaRPr kumimoji="1" lang="ja-JP" altLang="en-US" sz="2400">
              <a:solidFill>
                <a:srgbClr val="FFFF00"/>
              </a:solidFill>
              <a:latin typeface="+mn-ea"/>
              <a:ea typeface="+mn-ea"/>
            </a:endParaRPr>
          </a:p>
        </p:txBody>
      </p:sp>
      <p:sp>
        <p:nvSpPr>
          <p:cNvPr id="3" name="コンテンツ プレースホルダー 2"/>
          <p:cNvSpPr>
            <a:spLocks noGrp="1"/>
          </p:cNvSpPr>
          <p:nvPr>
            <p:ph idx="1"/>
          </p:nvPr>
        </p:nvSpPr>
        <p:spPr>
          <a:xfrm>
            <a:off x="156882" y="939800"/>
            <a:ext cx="8987118" cy="5918200"/>
          </a:xfrm>
        </p:spPr>
        <p:txBody>
          <a:bodyPr>
            <a:normAutofit/>
          </a:bodyPr>
          <a:lstStyle/>
          <a:p>
            <a:r>
              <a:rPr kumimoji="1" lang="en-US" altLang="ja-JP" dirty="0">
                <a:latin typeface="+mn-ea"/>
                <a:ea typeface="+mn-ea"/>
              </a:rPr>
              <a:t>Linac</a:t>
            </a:r>
            <a:r>
              <a:rPr kumimoji="1" lang="ja-JP" altLang="en-US" dirty="0">
                <a:latin typeface="+mn-ea"/>
                <a:ea typeface="+mn-ea"/>
              </a:rPr>
              <a:t>の加速管では、あるビームは１回しか通らない</a:t>
            </a:r>
            <a:br>
              <a:rPr kumimoji="1" lang="en-US" altLang="ja-JP" dirty="0">
                <a:latin typeface="+mn-ea"/>
                <a:ea typeface="+mn-ea"/>
              </a:rPr>
            </a:br>
            <a:r>
              <a:rPr kumimoji="1" lang="ja-JP" altLang="en-US" dirty="0">
                <a:latin typeface="+mn-ea"/>
                <a:ea typeface="+mn-ea"/>
              </a:rPr>
              <a:t>　</a:t>
            </a:r>
            <a:r>
              <a:rPr kumimoji="1" lang="ja-JP" altLang="en-US" dirty="0">
                <a:solidFill>
                  <a:srgbClr val="FF0000"/>
                </a:solidFill>
                <a:latin typeface="+mn-ea"/>
                <a:ea typeface="+mn-ea"/>
              </a:rPr>
              <a:t>→</a:t>
            </a:r>
            <a:r>
              <a:rPr kumimoji="1" lang="en-US" altLang="ja-JP" dirty="0">
                <a:solidFill>
                  <a:srgbClr val="FF0000"/>
                </a:solidFill>
                <a:latin typeface="+mn-ea"/>
                <a:ea typeface="+mn-ea"/>
              </a:rPr>
              <a:t> </a:t>
            </a:r>
            <a:r>
              <a:rPr lang="ja-JP" altLang="en-US" dirty="0">
                <a:solidFill>
                  <a:srgbClr val="FF0000"/>
                </a:solidFill>
                <a:latin typeface="+mn-ea"/>
                <a:ea typeface="+mn-ea"/>
              </a:rPr>
              <a:t>一発勝負で</a:t>
            </a:r>
            <a:r>
              <a:rPr lang="ja-JP" altLang="en-US" dirty="0">
                <a:latin typeface="+mn-ea"/>
                <a:ea typeface="+mn-ea"/>
              </a:rPr>
              <a:t>目一杯加速するしかない。</a:t>
            </a:r>
            <a:endParaRPr lang="en-US" altLang="ja-JP" dirty="0">
              <a:latin typeface="+mn-ea"/>
              <a:ea typeface="+mn-ea"/>
            </a:endParaRPr>
          </a:p>
          <a:p>
            <a:pPr lvl="1"/>
            <a:r>
              <a:rPr lang="en-US" altLang="ja-JP" dirty="0">
                <a:latin typeface="+mn-ea"/>
                <a:ea typeface="+mn-ea"/>
              </a:rPr>
              <a:t>2m</a:t>
            </a:r>
            <a:r>
              <a:rPr lang="ja-JP" altLang="en-US" dirty="0">
                <a:latin typeface="+mn-ea"/>
                <a:ea typeface="+mn-ea"/>
              </a:rPr>
              <a:t>長の加速管をビームが通り抜けるのに要する時間は</a:t>
            </a:r>
            <a:br>
              <a:rPr lang="en-US" altLang="ja-JP" dirty="0">
                <a:latin typeface="+mn-ea"/>
                <a:ea typeface="+mn-ea"/>
              </a:rPr>
            </a:br>
            <a:r>
              <a:rPr lang="en-US" altLang="ja-JP" dirty="0">
                <a:latin typeface="+mn-ea"/>
                <a:ea typeface="+mn-ea"/>
              </a:rPr>
              <a:t>2.0(m)/3.0x10</a:t>
            </a:r>
            <a:r>
              <a:rPr lang="en-US" altLang="ja-JP" baseline="30000" dirty="0">
                <a:latin typeface="+mn-ea"/>
                <a:ea typeface="+mn-ea"/>
              </a:rPr>
              <a:t>8</a:t>
            </a:r>
            <a:r>
              <a:rPr lang="en-US" altLang="ja-JP" dirty="0">
                <a:latin typeface="+mn-ea"/>
                <a:ea typeface="+mn-ea"/>
              </a:rPr>
              <a:t>(m/s) = </a:t>
            </a:r>
            <a:r>
              <a:rPr lang="en-US" altLang="ja-JP" dirty="0">
                <a:solidFill>
                  <a:srgbClr val="FF0000"/>
                </a:solidFill>
                <a:latin typeface="+mn-ea"/>
                <a:ea typeface="+mn-ea"/>
              </a:rPr>
              <a:t>6.7 (ns)</a:t>
            </a:r>
            <a:r>
              <a:rPr lang="en-US" altLang="ja-JP" dirty="0">
                <a:latin typeface="+mn-ea"/>
                <a:ea typeface="+mn-ea"/>
              </a:rPr>
              <a:t> </a:t>
            </a:r>
            <a:r>
              <a:rPr lang="ja-JP" altLang="en-US" dirty="0">
                <a:latin typeface="+mn-ea"/>
                <a:ea typeface="+mn-ea"/>
              </a:rPr>
              <a:t>であるから、</a:t>
            </a:r>
            <a:br>
              <a:rPr lang="en-US" altLang="ja-JP" dirty="0">
                <a:latin typeface="+mn-ea"/>
                <a:ea typeface="+mn-ea"/>
              </a:rPr>
            </a:br>
            <a:r>
              <a:rPr lang="ja-JP" altLang="en-US" dirty="0">
                <a:latin typeface="+mn-ea"/>
                <a:ea typeface="+mn-ea"/>
              </a:rPr>
              <a:t>この時間内だけ加速できれば良いはず。</a:t>
            </a:r>
            <a:endParaRPr lang="en-US" altLang="ja-JP" dirty="0">
              <a:latin typeface="+mn-ea"/>
              <a:ea typeface="+mn-ea"/>
            </a:endParaRPr>
          </a:p>
          <a:p>
            <a:pPr lvl="1"/>
            <a:r>
              <a:rPr lang="ja-JP" altLang="en-US" dirty="0">
                <a:latin typeface="+mn-ea"/>
                <a:ea typeface="+mn-ea"/>
              </a:rPr>
              <a:t>しかし、実際には加速管に</a:t>
            </a:r>
            <a:r>
              <a:rPr lang="en-US" altLang="ja-JP" dirty="0">
                <a:latin typeface="+mn-ea"/>
                <a:ea typeface="+mn-ea"/>
              </a:rPr>
              <a:t>RF</a:t>
            </a:r>
            <a:r>
              <a:rPr lang="ja-JP" altLang="en-US" dirty="0">
                <a:latin typeface="+mn-ea"/>
                <a:ea typeface="+mn-ea"/>
              </a:rPr>
              <a:t>を充填するには</a:t>
            </a:r>
            <a:r>
              <a:rPr lang="en-US" altLang="ja-JP" dirty="0">
                <a:latin typeface="+mn-ea"/>
                <a:ea typeface="+mn-ea"/>
              </a:rPr>
              <a:t> </a:t>
            </a:r>
            <a:r>
              <a:rPr lang="en-US" altLang="ja-JP" dirty="0">
                <a:solidFill>
                  <a:srgbClr val="FF0000"/>
                </a:solidFill>
                <a:latin typeface="+mn-ea"/>
                <a:ea typeface="+mn-ea"/>
              </a:rPr>
              <a:t>600 ns</a:t>
            </a:r>
            <a:r>
              <a:rPr lang="en-US" altLang="ja-JP" dirty="0">
                <a:latin typeface="+mn-ea"/>
                <a:ea typeface="+mn-ea"/>
              </a:rPr>
              <a:t> </a:t>
            </a:r>
            <a:br>
              <a:rPr lang="en-US" altLang="ja-JP" dirty="0">
                <a:latin typeface="+mn-ea"/>
                <a:ea typeface="+mn-ea"/>
              </a:rPr>
            </a:br>
            <a:r>
              <a:rPr lang="ja-JP" altLang="en-US" dirty="0">
                <a:latin typeface="+mn-ea"/>
                <a:ea typeface="+mn-ea"/>
              </a:rPr>
              <a:t>かかる</a:t>
            </a:r>
            <a:r>
              <a:rPr lang="en-US" altLang="ja-JP" dirty="0">
                <a:latin typeface="+mn-ea"/>
                <a:ea typeface="+mn-ea"/>
              </a:rPr>
              <a:t>(</a:t>
            </a:r>
            <a:r>
              <a:rPr lang="en-US" altLang="ja-JP" dirty="0">
                <a:solidFill>
                  <a:srgbClr val="0432FF"/>
                </a:solidFill>
                <a:latin typeface="+mn-ea"/>
                <a:ea typeface="+mn-ea"/>
              </a:rPr>
              <a:t>filling time</a:t>
            </a:r>
            <a:r>
              <a:rPr lang="en-US" altLang="ja-JP" dirty="0">
                <a:latin typeface="+mn-ea"/>
                <a:ea typeface="+mn-ea"/>
              </a:rPr>
              <a:t>)</a:t>
            </a:r>
            <a:r>
              <a:rPr lang="ja-JP" altLang="en-US" dirty="0">
                <a:latin typeface="+mn-ea"/>
                <a:ea typeface="+mn-ea"/>
              </a:rPr>
              <a:t>ので、それだけの持続時間は必要。</a:t>
            </a:r>
            <a:endParaRPr lang="en-US" altLang="ja-JP" dirty="0">
              <a:latin typeface="+mn-ea"/>
              <a:ea typeface="+mn-ea"/>
            </a:endParaRPr>
          </a:p>
          <a:p>
            <a:r>
              <a:rPr lang="ja-JP" altLang="en-US" dirty="0">
                <a:latin typeface="+mn-ea"/>
                <a:ea typeface="+mn-ea"/>
              </a:rPr>
              <a:t>つまり、次のビームが来るまでの</a:t>
            </a:r>
            <a:r>
              <a:rPr lang="en-US" altLang="ja-JP" dirty="0">
                <a:latin typeface="+mn-ea"/>
                <a:ea typeface="+mn-ea"/>
              </a:rPr>
              <a:t> 20 ms </a:t>
            </a:r>
            <a:r>
              <a:rPr lang="ja-JP" altLang="en-US" dirty="0">
                <a:latin typeface="+mn-ea"/>
                <a:ea typeface="+mn-ea"/>
              </a:rPr>
              <a:t>の間、</a:t>
            </a:r>
            <a:r>
              <a:rPr lang="en-US" altLang="ja-JP" dirty="0">
                <a:solidFill>
                  <a:srgbClr val="FF0000"/>
                </a:solidFill>
                <a:latin typeface="+mn-ea"/>
                <a:ea typeface="+mn-ea"/>
              </a:rPr>
              <a:t>power </a:t>
            </a:r>
            <a:r>
              <a:rPr lang="ja-JP" altLang="en-US" dirty="0">
                <a:solidFill>
                  <a:srgbClr val="FF0000"/>
                </a:solidFill>
                <a:latin typeface="+mn-ea"/>
                <a:ea typeface="+mn-ea"/>
              </a:rPr>
              <a:t>を貯めて</a:t>
            </a:r>
            <a:r>
              <a:rPr lang="ja-JP" altLang="en-US" dirty="0">
                <a:latin typeface="+mn-ea"/>
                <a:ea typeface="+mn-ea"/>
              </a:rPr>
              <a:t>、</a:t>
            </a:r>
            <a:r>
              <a:rPr lang="en-US" altLang="ja-JP" dirty="0">
                <a:latin typeface="+mn-ea"/>
                <a:ea typeface="+mn-ea"/>
              </a:rPr>
              <a:t>600 ns </a:t>
            </a:r>
            <a:r>
              <a:rPr lang="ja-JP" altLang="en-US" dirty="0">
                <a:latin typeface="+mn-ea"/>
                <a:ea typeface="+mn-ea"/>
              </a:rPr>
              <a:t>の短い時間内に加速管に送り出せば、</a:t>
            </a:r>
            <a:br>
              <a:rPr lang="en-US" altLang="ja-JP" dirty="0">
                <a:latin typeface="+mn-ea"/>
                <a:ea typeface="+mn-ea"/>
              </a:rPr>
            </a:br>
            <a:r>
              <a:rPr lang="ja-JP" altLang="en-US" dirty="0">
                <a:solidFill>
                  <a:srgbClr val="FF0000"/>
                </a:solidFill>
                <a:latin typeface="+mn-ea"/>
                <a:ea typeface="+mn-ea"/>
              </a:rPr>
              <a:t>非常に高い</a:t>
            </a:r>
            <a:r>
              <a:rPr lang="en-US" altLang="ja-JP" dirty="0">
                <a:solidFill>
                  <a:srgbClr val="FF0000"/>
                </a:solidFill>
                <a:latin typeface="+mn-ea"/>
                <a:ea typeface="+mn-ea"/>
              </a:rPr>
              <a:t>peak power</a:t>
            </a:r>
            <a:r>
              <a:rPr lang="ja-JP" altLang="en-US" dirty="0">
                <a:latin typeface="+mn-ea"/>
                <a:ea typeface="+mn-ea"/>
              </a:rPr>
              <a:t>が得られる。</a:t>
            </a:r>
            <a:br>
              <a:rPr lang="en-US" altLang="ja-JP" dirty="0">
                <a:latin typeface="+mn-ea"/>
                <a:ea typeface="+mn-ea"/>
              </a:rPr>
            </a:br>
            <a:endParaRPr lang="en-US" altLang="ja-JP" sz="2400" dirty="0">
              <a:latin typeface="+mn-ea"/>
              <a:ea typeface="+mn-ea"/>
            </a:endParaRPr>
          </a:p>
          <a:p>
            <a:r>
              <a:rPr lang="ja-JP" altLang="en-US" sz="2400">
                <a:latin typeface="+mn-ea"/>
                <a:ea typeface="+mn-ea"/>
              </a:rPr>
              <a:t>短いパルス幅の</a:t>
            </a:r>
            <a:r>
              <a:rPr lang="ja-JP" altLang="en-US" sz="2400">
                <a:latin typeface="+mn-ea"/>
              </a:rPr>
              <a:t>マイクロ波の限られた</a:t>
            </a:r>
            <a:r>
              <a:rPr lang="ja-JP" altLang="en-US" sz="2400">
                <a:latin typeface="+mn-ea"/>
                <a:ea typeface="+mn-ea"/>
              </a:rPr>
              <a:t>パワーで</a:t>
            </a:r>
            <a:r>
              <a:rPr lang="ja-JP" altLang="en-US" sz="2400" dirty="0">
                <a:latin typeface="+mn-ea"/>
                <a:ea typeface="+mn-ea"/>
              </a:rPr>
              <a:t>なるべく加速効率を高くするにはどうすれば良いか（</a:t>
            </a:r>
            <a:r>
              <a:rPr lang="en-US" altLang="ja-JP" sz="2400" dirty="0">
                <a:latin typeface="+mn-ea"/>
                <a:ea typeface="+mn-ea"/>
              </a:rPr>
              <a:t>=&gt;</a:t>
            </a:r>
            <a:r>
              <a:rPr lang="ja-JP" altLang="en-US" sz="2400" dirty="0">
                <a:solidFill>
                  <a:srgbClr val="FF0000"/>
                </a:solidFill>
                <a:latin typeface="+mn-ea"/>
                <a:ea typeface="+mn-ea"/>
              </a:rPr>
              <a:t>進行波型</a:t>
            </a:r>
            <a:r>
              <a:rPr lang="ja-JP" altLang="en-US" sz="2400">
                <a:solidFill>
                  <a:srgbClr val="FF0000"/>
                </a:solidFill>
                <a:latin typeface="+mn-ea"/>
                <a:ea typeface="+mn-ea"/>
              </a:rPr>
              <a:t>加速管</a:t>
            </a:r>
            <a:r>
              <a:rPr lang="ja-JP" altLang="en-US" sz="2400">
                <a:latin typeface="+mn-ea"/>
                <a:ea typeface="+mn-ea"/>
              </a:rPr>
              <a:t>）</a:t>
            </a:r>
            <a:br>
              <a:rPr lang="en-US" altLang="ja-JP" sz="2400" dirty="0">
                <a:latin typeface="+mn-ea"/>
                <a:ea typeface="+mn-ea"/>
              </a:rPr>
            </a:br>
            <a:r>
              <a:rPr lang="ja-JP" altLang="en-US" sz="2400">
                <a:solidFill>
                  <a:srgbClr val="00B050"/>
                </a:solidFill>
                <a:latin typeface="+mn-ea"/>
                <a:ea typeface="+mn-ea"/>
              </a:rPr>
              <a:t>パワー</a:t>
            </a:r>
            <a:r>
              <a:rPr lang="en-US" altLang="ja-JP" sz="2400" dirty="0">
                <a:solidFill>
                  <a:srgbClr val="00B050"/>
                </a:solidFill>
                <a:latin typeface="+mn-ea"/>
                <a:ea typeface="+mn-ea"/>
              </a:rPr>
              <a:t> -&gt;</a:t>
            </a:r>
            <a:r>
              <a:rPr lang="ja-JP" altLang="en-US" sz="2400">
                <a:solidFill>
                  <a:srgbClr val="00B050"/>
                </a:solidFill>
                <a:latin typeface="+mn-ea"/>
                <a:ea typeface="+mn-ea"/>
              </a:rPr>
              <a:t>加速電界</a:t>
            </a:r>
            <a:r>
              <a:rPr lang="en-US" altLang="ja-JP" sz="2400" dirty="0">
                <a:solidFill>
                  <a:srgbClr val="00B050"/>
                </a:solidFill>
                <a:latin typeface="+mn-ea"/>
                <a:ea typeface="+mn-ea"/>
              </a:rPr>
              <a:t> </a:t>
            </a:r>
            <a:r>
              <a:rPr lang="ja-JP" altLang="en-US" sz="2400">
                <a:solidFill>
                  <a:srgbClr val="00B050"/>
                </a:solidFill>
                <a:latin typeface="+mn-ea"/>
                <a:ea typeface="+mn-ea"/>
              </a:rPr>
              <a:t>変換効率</a:t>
            </a:r>
            <a:r>
              <a:rPr lang="en-US" altLang="ja-JP" sz="2400" dirty="0">
                <a:latin typeface="+mn-ea"/>
                <a:ea typeface="+mn-ea"/>
              </a:rPr>
              <a:t>(shunt impedance) </a:t>
            </a:r>
            <a:r>
              <a:rPr lang="ja-JP" altLang="en-US" sz="2400">
                <a:latin typeface="+mn-ea"/>
                <a:ea typeface="+mn-ea"/>
              </a:rPr>
              <a:t>が高い。</a:t>
            </a:r>
            <a:endParaRPr lang="en-US" altLang="ja-JP" sz="2400" dirty="0">
              <a:solidFill>
                <a:srgbClr val="0432FF"/>
              </a:solidFill>
            </a:endParaRPr>
          </a:p>
        </p:txBody>
      </p:sp>
    </p:spTree>
    <p:extLst>
      <p:ext uri="{BB962C8B-B14F-4D97-AF65-F5344CB8AC3E}">
        <p14:creationId xmlns:p14="http://schemas.microsoft.com/office/powerpoint/2010/main" val="1103127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A6A0B7-D349-1446-9ADA-DA61EF6C2358}"/>
              </a:ext>
            </a:extLst>
          </p:cNvPr>
          <p:cNvSpPr>
            <a:spLocks noGrp="1"/>
          </p:cNvSpPr>
          <p:nvPr>
            <p:ph type="title"/>
          </p:nvPr>
        </p:nvSpPr>
        <p:spPr/>
        <p:txBody>
          <a:bodyPr/>
          <a:lstStyle/>
          <a:p>
            <a:r>
              <a:rPr kumimoji="1" lang="ja-JP" altLang="en-US"/>
              <a:t>パルスモジュレータとクライストロン</a:t>
            </a:r>
          </a:p>
        </p:txBody>
      </p:sp>
      <p:sp>
        <p:nvSpPr>
          <p:cNvPr id="3" name="コンテンツ プレースホルダー 2">
            <a:extLst>
              <a:ext uri="{FF2B5EF4-FFF2-40B4-BE49-F238E27FC236}">
                <a16:creationId xmlns:a16="http://schemas.microsoft.com/office/drawing/2014/main" id="{9477A62D-77D3-D94B-A9E3-C567ADC85CD7}"/>
              </a:ext>
            </a:extLst>
          </p:cNvPr>
          <p:cNvSpPr>
            <a:spLocks noGrp="1"/>
          </p:cNvSpPr>
          <p:nvPr>
            <p:ph idx="1"/>
          </p:nvPr>
        </p:nvSpPr>
        <p:spPr>
          <a:xfrm>
            <a:off x="156882" y="939800"/>
            <a:ext cx="8987118" cy="5689600"/>
          </a:xfrm>
        </p:spPr>
        <p:txBody>
          <a:bodyPr>
            <a:normAutofit/>
          </a:bodyPr>
          <a:lstStyle/>
          <a:p>
            <a:r>
              <a:rPr lang="ja-JP" altLang="en-US" sz="2000">
                <a:solidFill>
                  <a:srgbClr val="0432FF"/>
                </a:solidFill>
              </a:rPr>
              <a:t>パルスモジュレータ</a:t>
            </a:r>
            <a:r>
              <a:rPr lang="ja-JP" altLang="en-US" sz="2000"/>
              <a:t>で東京電力からの</a:t>
            </a:r>
            <a:r>
              <a:rPr lang="en-US" altLang="ja-JP" sz="2000"/>
              <a:t>AC</a:t>
            </a:r>
            <a:r>
              <a:rPr lang="ja-JP" altLang="en-US" sz="2000"/>
              <a:t>電力を</a:t>
            </a:r>
            <a:r>
              <a:rPr lang="ja-JP" altLang="en-US" sz="2000">
                <a:solidFill>
                  <a:srgbClr val="00B050"/>
                </a:solidFill>
              </a:rPr>
              <a:t>約</a:t>
            </a:r>
            <a:r>
              <a:rPr lang="en-US" altLang="ja-JP" sz="2000">
                <a:solidFill>
                  <a:srgbClr val="00B050"/>
                </a:solidFill>
              </a:rPr>
              <a:t>20ms</a:t>
            </a:r>
            <a:r>
              <a:rPr lang="ja-JP" altLang="en-US" sz="2000"/>
              <a:t>の間</a:t>
            </a:r>
            <a:r>
              <a:rPr lang="en-US" altLang="ja-JP" sz="2000"/>
              <a:t> </a:t>
            </a:r>
            <a:r>
              <a:rPr lang="en-US" altLang="ja-JP" sz="2000">
                <a:solidFill>
                  <a:srgbClr val="0432FF"/>
                </a:solidFill>
              </a:rPr>
              <a:t>P</a:t>
            </a:r>
            <a:r>
              <a:rPr lang="en-US" altLang="ja-JP" sz="2000"/>
              <a:t>ulse </a:t>
            </a:r>
            <a:r>
              <a:rPr lang="en-US" altLang="ja-JP" sz="2000">
                <a:solidFill>
                  <a:srgbClr val="0432FF"/>
                </a:solidFill>
              </a:rPr>
              <a:t>F</a:t>
            </a:r>
            <a:r>
              <a:rPr lang="en-US" altLang="ja-JP" sz="2000"/>
              <a:t>orming </a:t>
            </a:r>
            <a:r>
              <a:rPr lang="en-US" altLang="ja-JP" sz="2000">
                <a:solidFill>
                  <a:srgbClr val="0432FF"/>
                </a:solidFill>
              </a:rPr>
              <a:t>N</a:t>
            </a:r>
            <a:r>
              <a:rPr lang="en-US" altLang="ja-JP" sz="2000"/>
              <a:t>etwork </a:t>
            </a:r>
            <a:r>
              <a:rPr lang="ja-JP" altLang="en-US" sz="2000"/>
              <a:t>という回路にため込んで、</a:t>
            </a:r>
            <a:r>
              <a:rPr lang="ja-JP" altLang="en-US" sz="2000">
                <a:solidFill>
                  <a:srgbClr val="0432FF"/>
                </a:solidFill>
              </a:rPr>
              <a:t>サイラトロン</a:t>
            </a:r>
            <a:r>
              <a:rPr lang="ja-JP" altLang="en-US" sz="2000"/>
              <a:t>というスイッチで約</a:t>
            </a:r>
            <a:r>
              <a:rPr lang="en-US" altLang="ja-JP" sz="2000">
                <a:solidFill>
                  <a:srgbClr val="00B050"/>
                </a:solidFill>
              </a:rPr>
              <a:t>5μs</a:t>
            </a:r>
            <a:r>
              <a:rPr lang="ja-JP" altLang="en-US" sz="2000"/>
              <a:t>のパルス</a:t>
            </a:r>
            <a:r>
              <a:rPr lang="en-US" altLang="ja-JP" sz="2000"/>
              <a:t>(</a:t>
            </a:r>
            <a:r>
              <a:rPr lang="ja-JP" altLang="en-US" sz="2000"/>
              <a:t>電圧約</a:t>
            </a:r>
            <a:r>
              <a:rPr lang="en-US" altLang="ja-JP" sz="2000"/>
              <a:t>300kV)</a:t>
            </a:r>
            <a:r>
              <a:rPr lang="ja-JP" altLang="en-US" sz="2000"/>
              <a:t>として取り出してクライストロンに印可する。</a:t>
            </a:r>
            <a:r>
              <a:rPr lang="en-US" altLang="ja-JP" sz="2000"/>
              <a:t>PFN</a:t>
            </a:r>
            <a:r>
              <a:rPr lang="ja-JP" altLang="en-US" sz="2000"/>
              <a:t>に充電する際の設定電圧を</a:t>
            </a:r>
            <a:r>
              <a:rPr lang="en-US" altLang="ja-JP" sz="2000"/>
              <a:t> </a:t>
            </a:r>
            <a:r>
              <a:rPr lang="en-US" altLang="ja-JP" sz="2000">
                <a:solidFill>
                  <a:srgbClr val="0432FF"/>
                </a:solidFill>
              </a:rPr>
              <a:t>Es</a:t>
            </a:r>
            <a:r>
              <a:rPr lang="en-US" altLang="ja-JP" sz="2000"/>
              <a:t> </a:t>
            </a:r>
            <a:r>
              <a:rPr lang="ja-JP" altLang="en-US" sz="2000"/>
              <a:t>と呼んでいる</a:t>
            </a:r>
            <a:r>
              <a:rPr lang="en-US" altLang="ja-JP" sz="2000"/>
              <a:t> (</a:t>
            </a:r>
            <a:r>
              <a:rPr lang="ja-JP" altLang="en-US" sz="2000"/>
              <a:t>通常</a:t>
            </a:r>
            <a:r>
              <a:rPr lang="en-US" altLang="ja-JP" sz="2000"/>
              <a:t>42kV</a:t>
            </a:r>
            <a:r>
              <a:rPr lang="ja-JP" altLang="en-US" sz="2000"/>
              <a:t>程度</a:t>
            </a:r>
            <a:r>
              <a:rPr lang="en-US" altLang="ja-JP" sz="2000"/>
              <a:t>)</a:t>
            </a:r>
            <a:r>
              <a:rPr lang="ja-JP" altLang="en-US" sz="2000"/>
              <a:t>。</a:t>
            </a:r>
            <a:endParaRPr lang="en-US" altLang="ja-JP" sz="2000"/>
          </a:p>
          <a:p>
            <a:r>
              <a:rPr kumimoji="1" lang="ja-JP" altLang="en-US" sz="2000">
                <a:solidFill>
                  <a:srgbClr val="0432FF"/>
                </a:solidFill>
              </a:rPr>
              <a:t>クライストロン</a:t>
            </a:r>
            <a:r>
              <a:rPr kumimoji="1" lang="ja-JP" altLang="en-US" sz="2000"/>
              <a:t>ではこの高電圧で電子ビームを加速して、小電力のマイクロ波を</a:t>
            </a:r>
            <a:r>
              <a:rPr lang="ja-JP" altLang="en-US" sz="2000"/>
              <a:t>入力してビームに</a:t>
            </a:r>
            <a:r>
              <a:rPr kumimoji="1" lang="ja-JP" altLang="en-US" sz="2000"/>
              <a:t>速度変調をかけて</a:t>
            </a:r>
            <a:r>
              <a:rPr kumimoji="1" lang="ja-JP" altLang="en-US" sz="2000">
                <a:solidFill>
                  <a:srgbClr val="00B050"/>
                </a:solidFill>
              </a:rPr>
              <a:t>大電力のマイクロ波</a:t>
            </a:r>
            <a:r>
              <a:rPr kumimoji="1" lang="ja-JP" altLang="en-US" sz="2000"/>
              <a:t>（ピークパワー</a:t>
            </a:r>
            <a:r>
              <a:rPr kumimoji="1" lang="en-US" altLang="ja-JP" sz="2000">
                <a:solidFill>
                  <a:srgbClr val="00B050"/>
                </a:solidFill>
              </a:rPr>
              <a:t>40MW</a:t>
            </a:r>
            <a:r>
              <a:rPr kumimoji="1" lang="ja-JP" altLang="en-US" sz="2000"/>
              <a:t>、パルス幅</a:t>
            </a:r>
            <a:r>
              <a:rPr kumimoji="1" lang="en-US" altLang="ja-JP" sz="2000"/>
              <a:t> </a:t>
            </a:r>
            <a:r>
              <a:rPr kumimoji="1" lang="en-US" altLang="ja-JP" sz="2000">
                <a:solidFill>
                  <a:srgbClr val="00B050"/>
                </a:solidFill>
              </a:rPr>
              <a:t>4μs</a:t>
            </a:r>
            <a:r>
              <a:rPr kumimoji="1" lang="ja-JP" altLang="en-US" sz="2000"/>
              <a:t>）として取り出す（増幅器として動作）。</a:t>
            </a:r>
          </a:p>
        </p:txBody>
      </p:sp>
      <p:pic>
        <p:nvPicPr>
          <p:cNvPr id="4" name="図 3">
            <a:extLst>
              <a:ext uri="{FF2B5EF4-FFF2-40B4-BE49-F238E27FC236}">
                <a16:creationId xmlns:a16="http://schemas.microsoft.com/office/drawing/2014/main" id="{6F28B86F-0363-534E-9210-3ABB5D846176}"/>
              </a:ext>
            </a:extLst>
          </p:cNvPr>
          <p:cNvPicPr>
            <a:picLocks noChangeAspect="1"/>
          </p:cNvPicPr>
          <p:nvPr/>
        </p:nvPicPr>
        <p:blipFill>
          <a:blip r:embed="rId2"/>
          <a:stretch>
            <a:fillRect/>
          </a:stretch>
        </p:blipFill>
        <p:spPr>
          <a:xfrm>
            <a:off x="1592579" y="3577665"/>
            <a:ext cx="6228031" cy="3051735"/>
          </a:xfrm>
          <a:prstGeom prst="rect">
            <a:avLst/>
          </a:prstGeom>
        </p:spPr>
      </p:pic>
    </p:spTree>
    <p:extLst>
      <p:ext uri="{BB962C8B-B14F-4D97-AF65-F5344CB8AC3E}">
        <p14:creationId xmlns:p14="http://schemas.microsoft.com/office/powerpoint/2010/main" val="4257842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A3D548-A015-CE4D-94F7-8AABD41DF968}"/>
              </a:ext>
            </a:extLst>
          </p:cNvPr>
          <p:cNvSpPr>
            <a:spLocks noGrp="1"/>
          </p:cNvSpPr>
          <p:nvPr>
            <p:ph type="title"/>
          </p:nvPr>
        </p:nvSpPr>
        <p:spPr/>
        <p:txBody>
          <a:bodyPr/>
          <a:lstStyle/>
          <a:p>
            <a:r>
              <a:rPr kumimoji="1" lang="en-US" altLang="ja-JP"/>
              <a:t>SLED</a:t>
            </a:r>
            <a:endParaRPr kumimoji="1" lang="ja-JP" altLang="en-US"/>
          </a:p>
        </p:txBody>
      </p:sp>
      <p:sp>
        <p:nvSpPr>
          <p:cNvPr id="3" name="コンテンツ プレースホルダー 2">
            <a:extLst>
              <a:ext uri="{FF2B5EF4-FFF2-40B4-BE49-F238E27FC236}">
                <a16:creationId xmlns:a16="http://schemas.microsoft.com/office/drawing/2014/main" id="{885817E5-EC55-8747-A277-0096C6EC5872}"/>
              </a:ext>
            </a:extLst>
          </p:cNvPr>
          <p:cNvSpPr>
            <a:spLocks noGrp="1"/>
          </p:cNvSpPr>
          <p:nvPr>
            <p:ph idx="1"/>
          </p:nvPr>
        </p:nvSpPr>
        <p:spPr>
          <a:xfrm>
            <a:off x="156882" y="890345"/>
            <a:ext cx="5344409" cy="5689600"/>
          </a:xfrm>
        </p:spPr>
        <p:txBody>
          <a:bodyPr>
            <a:normAutofit lnSpcReduction="10000"/>
          </a:bodyPr>
          <a:lstStyle/>
          <a:p>
            <a:r>
              <a:rPr kumimoji="1" lang="en-US" altLang="ja-JP" sz="2000">
                <a:solidFill>
                  <a:srgbClr val="0432FF"/>
                </a:solidFill>
              </a:rPr>
              <a:t>SLED</a:t>
            </a:r>
            <a:r>
              <a:rPr kumimoji="1" lang="ja-JP" altLang="en-US" sz="2000"/>
              <a:t>は</a:t>
            </a:r>
            <a:r>
              <a:rPr kumimoji="1" lang="en-US" altLang="ja-JP" sz="2000"/>
              <a:t> SLAC Energy Doubler </a:t>
            </a:r>
            <a:r>
              <a:rPr kumimoji="1" lang="ja-JP" altLang="en-US" sz="2000"/>
              <a:t>の略で、</a:t>
            </a:r>
            <a:r>
              <a:rPr kumimoji="1" lang="en-US" altLang="ja-JP" sz="2000"/>
              <a:t>RF</a:t>
            </a:r>
            <a:r>
              <a:rPr kumimoji="1" lang="ja-JP" altLang="en-US" sz="2000"/>
              <a:t>パルス幅を圧縮してピークパワーを高くするための</a:t>
            </a:r>
            <a:r>
              <a:rPr kumimoji="1" lang="en-US" altLang="ja-JP" sz="2000"/>
              <a:t>RF</a:t>
            </a:r>
            <a:r>
              <a:rPr lang="en-US" altLang="ja-JP" sz="2000"/>
              <a:t> cavity</a:t>
            </a:r>
            <a:r>
              <a:rPr kumimoji="1" lang="ja-JP" altLang="en-US" sz="2000"/>
              <a:t>である。</a:t>
            </a:r>
            <a:br>
              <a:rPr lang="en-US" altLang="ja-JP" sz="2000"/>
            </a:br>
            <a:r>
              <a:rPr lang="ja-JP" altLang="en-US" sz="2000"/>
              <a:t>　</a:t>
            </a:r>
            <a:r>
              <a:rPr lang="en-US" altLang="ja-JP" sz="2000">
                <a:solidFill>
                  <a:srgbClr val="92D050"/>
                </a:solidFill>
              </a:rPr>
              <a:t>40 MW x 4 μs</a:t>
            </a:r>
            <a:r>
              <a:rPr lang="en-US" altLang="ja-JP" sz="2000"/>
              <a:t> -&gt; </a:t>
            </a:r>
            <a:r>
              <a:rPr lang="en-US" altLang="ja-JP" sz="2000">
                <a:solidFill>
                  <a:srgbClr val="00B050"/>
                </a:solidFill>
              </a:rPr>
              <a:t>137 MW x 0.6 μs</a:t>
            </a:r>
          </a:p>
          <a:p>
            <a:r>
              <a:rPr lang="ja-JP" altLang="en-US" sz="2000"/>
              <a:t>クライストロンからのマイクロ波は</a:t>
            </a:r>
            <a:r>
              <a:rPr lang="en-US" altLang="ja-JP" sz="2000"/>
              <a:t> SLED cavity </a:t>
            </a:r>
            <a:r>
              <a:rPr lang="ja-JP" altLang="en-US" sz="2000"/>
              <a:t>に蓄えられていくが、途中のその位相を反転させると、</a:t>
            </a:r>
            <a:r>
              <a:rPr lang="en-US" altLang="ja-JP" sz="2000"/>
              <a:t>cavity</a:t>
            </a:r>
            <a:r>
              <a:rPr lang="ja-JP" altLang="en-US" sz="2000"/>
              <a:t>からマイクロ波が放出されてピークパワーが高くなるが</a:t>
            </a:r>
            <a:r>
              <a:rPr lang="en-US" altLang="ja-JP" sz="2000"/>
              <a:t> flat-top </a:t>
            </a:r>
            <a:r>
              <a:rPr lang="ja-JP" altLang="en-US" sz="2000"/>
              <a:t>が無い波形になる。</a:t>
            </a:r>
            <a:endParaRPr lang="en-US" altLang="ja-JP" sz="2000"/>
          </a:p>
          <a:p>
            <a:r>
              <a:rPr kumimoji="1" lang="ja-JP" altLang="en-US" sz="2000"/>
              <a:t>このため、</a:t>
            </a:r>
            <a:r>
              <a:rPr kumimoji="1" lang="en-US" altLang="ja-JP" sz="2000"/>
              <a:t>SLED </a:t>
            </a:r>
            <a:r>
              <a:rPr kumimoji="1" lang="ja-JP" altLang="en-US" sz="2000"/>
              <a:t>を使っているユニットでは</a:t>
            </a:r>
            <a:br>
              <a:rPr kumimoji="1" lang="en-US" altLang="ja-JP" sz="2000"/>
            </a:br>
            <a:r>
              <a:rPr kumimoji="1" lang="ja-JP" altLang="en-US" sz="2000">
                <a:solidFill>
                  <a:srgbClr val="00B050"/>
                </a:solidFill>
              </a:rPr>
              <a:t>ビームと</a:t>
            </a:r>
            <a:r>
              <a:rPr kumimoji="1" lang="en-US" altLang="ja-JP" sz="2000">
                <a:solidFill>
                  <a:srgbClr val="00B050"/>
                </a:solidFill>
              </a:rPr>
              <a:t>RF</a:t>
            </a:r>
            <a:r>
              <a:rPr kumimoji="1" lang="ja-JP" altLang="en-US" sz="2000">
                <a:solidFill>
                  <a:srgbClr val="00B050"/>
                </a:solidFill>
              </a:rPr>
              <a:t>パルスの</a:t>
            </a:r>
            <a:r>
              <a:rPr lang="ja-JP" altLang="en-US" sz="2000">
                <a:solidFill>
                  <a:srgbClr val="00B050"/>
                </a:solidFill>
              </a:rPr>
              <a:t>タイミングにより</a:t>
            </a:r>
            <a:br>
              <a:rPr lang="en-US" altLang="ja-JP" sz="2000">
                <a:solidFill>
                  <a:srgbClr val="00B050"/>
                </a:solidFill>
              </a:rPr>
            </a:br>
            <a:r>
              <a:rPr lang="en-US" altLang="ja-JP" sz="2000">
                <a:solidFill>
                  <a:srgbClr val="00B050"/>
                </a:solidFill>
              </a:rPr>
              <a:t>energy gain </a:t>
            </a:r>
            <a:r>
              <a:rPr lang="ja-JP" altLang="en-US" sz="2000">
                <a:solidFill>
                  <a:srgbClr val="00B050"/>
                </a:solidFill>
              </a:rPr>
              <a:t>が変化する</a:t>
            </a:r>
            <a:r>
              <a:rPr lang="ja-JP" altLang="en-US" sz="2000"/>
              <a:t>のでタイミングを良く合わせることが重要。</a:t>
            </a:r>
            <a:endParaRPr lang="en-US" altLang="ja-JP" sz="2000"/>
          </a:p>
          <a:p>
            <a:r>
              <a:rPr kumimoji="1" lang="ja-JP" altLang="en-US" sz="2000"/>
              <a:t>また</a:t>
            </a:r>
            <a:r>
              <a:rPr kumimoji="1" lang="en-US" altLang="ja-JP" sz="2000"/>
              <a:t> </a:t>
            </a:r>
            <a:r>
              <a:rPr kumimoji="1" lang="en-US" altLang="ja-JP" sz="2000">
                <a:solidFill>
                  <a:srgbClr val="00B050"/>
                </a:solidFill>
              </a:rPr>
              <a:t>2-bunch </a:t>
            </a:r>
            <a:r>
              <a:rPr kumimoji="1" lang="ja-JP" altLang="en-US" sz="2000">
                <a:solidFill>
                  <a:srgbClr val="00B050"/>
                </a:solidFill>
              </a:rPr>
              <a:t>加速では、単純にはそれぞれの</a:t>
            </a:r>
            <a:r>
              <a:rPr kumimoji="1" lang="en-US" altLang="ja-JP" sz="2000">
                <a:solidFill>
                  <a:srgbClr val="00B050"/>
                </a:solidFill>
              </a:rPr>
              <a:t>bunch </a:t>
            </a:r>
            <a:r>
              <a:rPr kumimoji="1" lang="ja-JP" altLang="en-US" sz="2000">
                <a:solidFill>
                  <a:srgbClr val="00B050"/>
                </a:solidFill>
              </a:rPr>
              <a:t>の</a:t>
            </a:r>
            <a:r>
              <a:rPr kumimoji="1" lang="en-US" altLang="ja-JP" sz="2000">
                <a:solidFill>
                  <a:srgbClr val="00B050"/>
                </a:solidFill>
              </a:rPr>
              <a:t> energy gain </a:t>
            </a:r>
            <a:r>
              <a:rPr kumimoji="1" lang="ja-JP" altLang="en-US" sz="2000">
                <a:solidFill>
                  <a:srgbClr val="00B050"/>
                </a:solidFill>
              </a:rPr>
              <a:t>が異なる</a:t>
            </a:r>
            <a:r>
              <a:rPr kumimoji="1" lang="ja-JP" altLang="en-US" sz="2000"/>
              <a:t>ことになるので、</a:t>
            </a:r>
            <a:r>
              <a:rPr kumimoji="1" lang="en-US" altLang="ja-JP" sz="2000"/>
              <a:t>beam loading </a:t>
            </a:r>
            <a:r>
              <a:rPr kumimoji="1" lang="ja-JP" altLang="en-US" sz="2000"/>
              <a:t>の影響も含めての</a:t>
            </a:r>
            <a:r>
              <a:rPr kumimoji="1" lang="en-US" altLang="ja-JP" sz="2000"/>
              <a:t> gain </a:t>
            </a:r>
            <a:r>
              <a:rPr kumimoji="1" lang="ja-JP" altLang="en-US" sz="2000"/>
              <a:t>が等しくなるようにタイミングを調整する。（痛み分け）</a:t>
            </a:r>
          </a:p>
        </p:txBody>
      </p:sp>
      <p:pic>
        <p:nvPicPr>
          <p:cNvPr id="4" name="図 3">
            <a:extLst>
              <a:ext uri="{FF2B5EF4-FFF2-40B4-BE49-F238E27FC236}">
                <a16:creationId xmlns:a16="http://schemas.microsoft.com/office/drawing/2014/main" id="{CD115C77-608D-8442-AAF1-07DF95C9B0B0}"/>
              </a:ext>
            </a:extLst>
          </p:cNvPr>
          <p:cNvPicPr>
            <a:picLocks noChangeAspect="1"/>
          </p:cNvPicPr>
          <p:nvPr/>
        </p:nvPicPr>
        <p:blipFill>
          <a:blip r:embed="rId2"/>
          <a:stretch>
            <a:fillRect/>
          </a:stretch>
        </p:blipFill>
        <p:spPr>
          <a:xfrm>
            <a:off x="5567845" y="1493520"/>
            <a:ext cx="3576156" cy="4408408"/>
          </a:xfrm>
          <a:prstGeom prst="rect">
            <a:avLst/>
          </a:prstGeom>
        </p:spPr>
      </p:pic>
      <p:sp>
        <p:nvSpPr>
          <p:cNvPr id="5" name="テキスト ボックス 4">
            <a:extLst>
              <a:ext uri="{FF2B5EF4-FFF2-40B4-BE49-F238E27FC236}">
                <a16:creationId xmlns:a16="http://schemas.microsoft.com/office/drawing/2014/main" id="{806681C6-101B-554A-ABFD-7DE121A63B7B}"/>
              </a:ext>
            </a:extLst>
          </p:cNvPr>
          <p:cNvSpPr txBox="1"/>
          <p:nvPr/>
        </p:nvSpPr>
        <p:spPr>
          <a:xfrm>
            <a:off x="6528327" y="5901928"/>
            <a:ext cx="2013693" cy="369332"/>
          </a:xfrm>
          <a:prstGeom prst="rect">
            <a:avLst/>
          </a:prstGeom>
          <a:noFill/>
        </p:spPr>
        <p:txBody>
          <a:bodyPr wrap="none" rtlCol="0">
            <a:spAutoFit/>
          </a:bodyPr>
          <a:lstStyle/>
          <a:p>
            <a:r>
              <a:rPr kumimoji="1" lang="en-US" altLang="ja-JP"/>
              <a:t>SLAC-PUB-1453</a:t>
            </a:r>
            <a:r>
              <a:rPr kumimoji="1" lang="ja-JP" altLang="en-US"/>
              <a:t>より</a:t>
            </a:r>
          </a:p>
        </p:txBody>
      </p:sp>
    </p:spTree>
    <p:extLst>
      <p:ext uri="{BB962C8B-B14F-4D97-AF65-F5344CB8AC3E}">
        <p14:creationId xmlns:p14="http://schemas.microsoft.com/office/powerpoint/2010/main" val="983946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a:t>KEK S-band </a:t>
            </a:r>
            <a:r>
              <a:rPr kumimoji="1" lang="ja-JP" altLang="en-US"/>
              <a:t>進行波加速管</a:t>
            </a:r>
          </a:p>
        </p:txBody>
      </p:sp>
      <p:sp>
        <p:nvSpPr>
          <p:cNvPr id="3" name="コンテンツ プレースホルダー 2"/>
          <p:cNvSpPr>
            <a:spLocks noGrp="1"/>
          </p:cNvSpPr>
          <p:nvPr>
            <p:ph idx="1"/>
          </p:nvPr>
        </p:nvSpPr>
        <p:spPr/>
        <p:txBody>
          <a:bodyPr>
            <a:normAutofit/>
          </a:bodyPr>
          <a:lstStyle/>
          <a:p>
            <a:r>
              <a:rPr kumimoji="1" lang="en-US" altLang="ja-JP" sz="2400">
                <a:solidFill>
                  <a:srgbClr val="00B050"/>
                </a:solidFill>
              </a:rPr>
              <a:t>RF</a:t>
            </a:r>
            <a:r>
              <a:rPr kumimoji="1" lang="ja-JP" altLang="en-US" sz="2400">
                <a:solidFill>
                  <a:srgbClr val="00B050"/>
                </a:solidFill>
              </a:rPr>
              <a:t>周波数</a:t>
            </a:r>
            <a:r>
              <a:rPr kumimoji="1" lang="en-US" altLang="ja-JP" sz="2400">
                <a:solidFill>
                  <a:srgbClr val="00B050"/>
                </a:solidFill>
              </a:rPr>
              <a:t> 2856 MHz, </a:t>
            </a:r>
            <a:r>
              <a:rPr kumimoji="1" lang="ja-JP" altLang="en-US" sz="2400">
                <a:solidFill>
                  <a:srgbClr val="00B050"/>
                </a:solidFill>
              </a:rPr>
              <a:t>波長</a:t>
            </a:r>
            <a:r>
              <a:rPr lang="en-US" altLang="ja-JP" sz="2400">
                <a:solidFill>
                  <a:srgbClr val="00B050"/>
                </a:solidFill>
              </a:rPr>
              <a:t>λ =</a:t>
            </a:r>
            <a:r>
              <a:rPr kumimoji="1" lang="en-US" altLang="ja-JP" sz="2400">
                <a:solidFill>
                  <a:srgbClr val="00B050"/>
                </a:solidFill>
              </a:rPr>
              <a:t> 105 mm</a:t>
            </a:r>
          </a:p>
          <a:p>
            <a:r>
              <a:rPr lang="en-US" altLang="ja-JP" sz="2400">
                <a:solidFill>
                  <a:srgbClr val="00B050"/>
                </a:solidFill>
              </a:rPr>
              <a:t>2π/3-mode ( 1 cell </a:t>
            </a:r>
            <a:r>
              <a:rPr lang="ja-JP" altLang="en-US" sz="2400">
                <a:solidFill>
                  <a:srgbClr val="00B050"/>
                </a:solidFill>
              </a:rPr>
              <a:t>の長さ</a:t>
            </a:r>
            <a:r>
              <a:rPr lang="en-US" altLang="ja-JP" sz="2400">
                <a:solidFill>
                  <a:srgbClr val="00B050"/>
                </a:solidFill>
              </a:rPr>
              <a:t> λ/3 = 35mm)</a:t>
            </a:r>
          </a:p>
          <a:p>
            <a:r>
              <a:rPr kumimoji="1" lang="en-US" altLang="ja-JP" sz="2400">
                <a:solidFill>
                  <a:srgbClr val="00B050"/>
                </a:solidFill>
              </a:rPr>
              <a:t>54 </a:t>
            </a:r>
            <a:r>
              <a:rPr kumimoji="1" lang="ja-JP" altLang="en-US" sz="2400">
                <a:solidFill>
                  <a:srgbClr val="00B050"/>
                </a:solidFill>
              </a:rPr>
              <a:t>標準加速</a:t>
            </a:r>
            <a:r>
              <a:rPr kumimoji="1" lang="en-US" altLang="ja-JP" sz="2400">
                <a:solidFill>
                  <a:srgbClr val="00B050"/>
                </a:solidFill>
              </a:rPr>
              <a:t> cell + </a:t>
            </a:r>
            <a:r>
              <a:rPr kumimoji="1" lang="ja-JP" altLang="en-US" sz="2400">
                <a:solidFill>
                  <a:srgbClr val="00B050"/>
                </a:solidFill>
              </a:rPr>
              <a:t>入力</a:t>
            </a:r>
            <a:r>
              <a:rPr kumimoji="1" lang="en-US" altLang="ja-JP" sz="2400">
                <a:solidFill>
                  <a:srgbClr val="00B050"/>
                </a:solidFill>
              </a:rPr>
              <a:t>/</a:t>
            </a:r>
            <a:r>
              <a:rPr kumimoji="1" lang="ja-JP" altLang="en-US" sz="2400">
                <a:solidFill>
                  <a:srgbClr val="00B050"/>
                </a:solidFill>
              </a:rPr>
              <a:t>出力</a:t>
            </a:r>
            <a:r>
              <a:rPr kumimoji="1" lang="en-US" altLang="ja-JP" sz="2400">
                <a:solidFill>
                  <a:srgbClr val="00B050"/>
                </a:solidFill>
              </a:rPr>
              <a:t>-coupler</a:t>
            </a:r>
          </a:p>
          <a:p>
            <a:r>
              <a:rPr lang="ja-JP" altLang="en-US" sz="2400">
                <a:solidFill>
                  <a:srgbClr val="00B050"/>
                </a:solidFill>
              </a:rPr>
              <a:t>加速管全長</a:t>
            </a:r>
            <a:r>
              <a:rPr lang="en-US" altLang="ja-JP" sz="2400">
                <a:solidFill>
                  <a:srgbClr val="00B050"/>
                </a:solidFill>
              </a:rPr>
              <a:t> ~ 2 m</a:t>
            </a:r>
          </a:p>
          <a:p>
            <a:r>
              <a:rPr kumimoji="1" lang="ja-JP" altLang="en-US" sz="2400">
                <a:solidFill>
                  <a:srgbClr val="00B050"/>
                </a:solidFill>
              </a:rPr>
              <a:t>開口部直径</a:t>
            </a:r>
            <a:r>
              <a:rPr kumimoji="1" lang="en-US" altLang="ja-JP" sz="2400">
                <a:solidFill>
                  <a:srgbClr val="00B050"/>
                </a:solidFill>
              </a:rPr>
              <a:t> ~ 20 mm</a:t>
            </a:r>
          </a:p>
          <a:p>
            <a:r>
              <a:rPr lang="ja-JP" altLang="en-US" sz="2400">
                <a:solidFill>
                  <a:srgbClr val="00B050"/>
                </a:solidFill>
              </a:rPr>
              <a:t>平均電界強度</a:t>
            </a:r>
            <a:r>
              <a:rPr lang="en-US" altLang="ja-JP" sz="2400">
                <a:solidFill>
                  <a:srgbClr val="00B050"/>
                </a:solidFill>
              </a:rPr>
              <a:t> ~ 21 MV/m@34 MW</a:t>
            </a:r>
            <a:endParaRPr kumimoji="1" lang="ja-JP" altLang="en-US" sz="2400">
              <a:solidFill>
                <a:srgbClr val="00B050"/>
              </a:solidFill>
            </a:endParaRPr>
          </a:p>
        </p:txBody>
      </p:sp>
      <p:pic>
        <p:nvPicPr>
          <p:cNvPr id="6" name="Picture 2" descr="&#10;03 acc.jpg                                                     000DC5B9Macintosh HD                   B191BFF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592" y="3821112"/>
            <a:ext cx="84963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コンテンツ プレースホルダ 5" descr="201.加速管内部1.JPG"/>
          <p:cNvPicPr>
            <a:picLocks noChangeAspect="1"/>
          </p:cNvPicPr>
          <p:nvPr/>
        </p:nvPicPr>
        <p:blipFill rotWithShape="1">
          <a:blip r:embed="rId3">
            <a:extLst>
              <a:ext uri="{28A0092B-C50C-407E-A947-70E740481C1C}">
                <a14:useLocalDpi xmlns:a14="http://schemas.microsoft.com/office/drawing/2010/main" val="0"/>
              </a:ext>
            </a:extLst>
          </a:blip>
          <a:srcRect l="210" r="-93"/>
          <a:stretch/>
        </p:blipFill>
        <p:spPr>
          <a:xfrm>
            <a:off x="5559136" y="952893"/>
            <a:ext cx="3433756" cy="2750184"/>
          </a:xfrm>
          <a:prstGeom prst="rect">
            <a:avLst/>
          </a:prstGeom>
        </p:spPr>
      </p:pic>
    </p:spTree>
    <p:extLst>
      <p:ext uri="{BB962C8B-B14F-4D97-AF65-F5344CB8AC3E}">
        <p14:creationId xmlns:p14="http://schemas.microsoft.com/office/powerpoint/2010/main" val="2664566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EDD1E1-537D-9243-9FCB-065EB4CD8A64}"/>
              </a:ext>
            </a:extLst>
          </p:cNvPr>
          <p:cNvSpPr>
            <a:spLocks noGrp="1"/>
          </p:cNvSpPr>
          <p:nvPr>
            <p:ph type="title"/>
          </p:nvPr>
        </p:nvSpPr>
        <p:spPr/>
        <p:txBody>
          <a:bodyPr/>
          <a:lstStyle/>
          <a:p>
            <a:r>
              <a:rPr kumimoji="1" lang="ja-JP" altLang="en-US"/>
              <a:t>セクターとは？</a:t>
            </a:r>
          </a:p>
        </p:txBody>
      </p:sp>
      <p:sp>
        <p:nvSpPr>
          <p:cNvPr id="3" name="コンテンツ プレースホルダー 2">
            <a:extLst>
              <a:ext uri="{FF2B5EF4-FFF2-40B4-BE49-F238E27FC236}">
                <a16:creationId xmlns:a16="http://schemas.microsoft.com/office/drawing/2014/main" id="{13D9335B-8E89-B649-93DA-ADFB93E31CB9}"/>
              </a:ext>
            </a:extLst>
          </p:cNvPr>
          <p:cNvSpPr>
            <a:spLocks noGrp="1"/>
          </p:cNvSpPr>
          <p:nvPr>
            <p:ph idx="1"/>
          </p:nvPr>
        </p:nvSpPr>
        <p:spPr>
          <a:xfrm>
            <a:off x="156882" y="939800"/>
            <a:ext cx="8987118" cy="5918200"/>
          </a:xfrm>
        </p:spPr>
        <p:txBody>
          <a:bodyPr>
            <a:normAutofit/>
          </a:bodyPr>
          <a:lstStyle/>
          <a:p>
            <a:r>
              <a:rPr lang="ja-JP" altLang="en-US" sz="2400"/>
              <a:t>クライストロンは低いパワーの</a:t>
            </a:r>
            <a:r>
              <a:rPr lang="ja-JP" altLang="en-US" sz="2400">
                <a:solidFill>
                  <a:srgbClr val="00B050"/>
                </a:solidFill>
              </a:rPr>
              <a:t>マイクロ波を高いパワーに増幅する装置</a:t>
            </a:r>
            <a:r>
              <a:rPr lang="ja-JP" altLang="en-US" sz="2400"/>
              <a:t>であるが、この入力となるマイクロ波にもある程度のパワーが必要となる。基準となるマイクロ波は</a:t>
            </a:r>
            <a:r>
              <a:rPr lang="ja-JP" altLang="en-US" sz="2400">
                <a:solidFill>
                  <a:srgbClr val="0432FF"/>
                </a:solidFill>
              </a:rPr>
              <a:t>マスターオシレータ</a:t>
            </a:r>
            <a:r>
              <a:rPr lang="ja-JP" altLang="en-US" sz="2400"/>
              <a:t>で生成するが、このパワーでは低すぎるのである程度増幅して</a:t>
            </a:r>
            <a:r>
              <a:rPr lang="en-US" altLang="ja-JP" sz="2400"/>
              <a:t>KL</a:t>
            </a:r>
            <a:r>
              <a:rPr lang="ja-JP" altLang="en-US" sz="2400"/>
              <a:t>の入力マイクロ波を作るのが</a:t>
            </a:r>
            <a:r>
              <a:rPr lang="ja-JP" altLang="en-US" sz="2400">
                <a:solidFill>
                  <a:srgbClr val="0432FF"/>
                </a:solidFill>
              </a:rPr>
              <a:t>サブブースター</a:t>
            </a:r>
            <a:r>
              <a:rPr lang="en-US" altLang="ja-JP" sz="2400">
                <a:solidFill>
                  <a:srgbClr val="0432FF"/>
                </a:solidFill>
              </a:rPr>
              <a:t>(SB)</a:t>
            </a:r>
            <a:r>
              <a:rPr lang="ja-JP" altLang="en-US" sz="2400"/>
              <a:t>である。（実体は小型のクライストロン）</a:t>
            </a:r>
            <a:endParaRPr lang="en-US" altLang="ja-JP" sz="2400"/>
          </a:p>
          <a:p>
            <a:r>
              <a:rPr kumimoji="1" lang="en-US" altLang="ja-JP" sz="2400"/>
              <a:t>SB</a:t>
            </a:r>
            <a:r>
              <a:rPr kumimoji="1" lang="ja-JP" altLang="en-US" sz="2400"/>
              <a:t>からのマイクロ波は標準的には</a:t>
            </a:r>
            <a:r>
              <a:rPr kumimoji="1" lang="en-US" altLang="ja-JP" sz="2400"/>
              <a:t>8</a:t>
            </a:r>
            <a:r>
              <a:rPr kumimoji="1" lang="ja-JP" altLang="en-US" sz="2400"/>
              <a:t>分割されて、</a:t>
            </a:r>
            <a:r>
              <a:rPr kumimoji="1" lang="en-US" altLang="ja-JP" sz="2400"/>
              <a:t>SB</a:t>
            </a:r>
            <a:r>
              <a:rPr kumimoji="1" lang="ja-JP" altLang="en-US" sz="2400"/>
              <a:t>の下流にある</a:t>
            </a:r>
            <a:br>
              <a:rPr kumimoji="1" lang="en-US" altLang="ja-JP" sz="2400"/>
            </a:br>
            <a:r>
              <a:rPr kumimoji="1" lang="en-US" altLang="ja-JP" sz="2400"/>
              <a:t>8</a:t>
            </a:r>
            <a:r>
              <a:rPr kumimoji="1" lang="ja-JP" altLang="en-US" sz="2400"/>
              <a:t>台の</a:t>
            </a:r>
            <a:r>
              <a:rPr kumimoji="1" lang="en-US" altLang="ja-JP" sz="2400"/>
              <a:t>KL</a:t>
            </a:r>
            <a:r>
              <a:rPr kumimoji="1" lang="ja-JP" altLang="en-US" sz="2400"/>
              <a:t>に分配される。</a:t>
            </a:r>
            <a:r>
              <a:rPr kumimoji="1" lang="en-US" altLang="ja-JP" sz="2400">
                <a:solidFill>
                  <a:srgbClr val="00B050"/>
                </a:solidFill>
              </a:rPr>
              <a:t>1</a:t>
            </a:r>
            <a:r>
              <a:rPr kumimoji="1" lang="ja-JP" altLang="en-US" sz="2400">
                <a:solidFill>
                  <a:srgbClr val="00B050"/>
                </a:solidFill>
              </a:rPr>
              <a:t>つの</a:t>
            </a:r>
            <a:r>
              <a:rPr kumimoji="1" lang="en-US" altLang="ja-JP" sz="2400">
                <a:solidFill>
                  <a:srgbClr val="00B050"/>
                </a:solidFill>
              </a:rPr>
              <a:t>SB</a:t>
            </a:r>
            <a:r>
              <a:rPr kumimoji="1" lang="ja-JP" altLang="en-US" sz="2400">
                <a:solidFill>
                  <a:srgbClr val="00B050"/>
                </a:solidFill>
              </a:rPr>
              <a:t>に属する</a:t>
            </a:r>
            <a:r>
              <a:rPr kumimoji="1" lang="en-US" altLang="ja-JP" sz="2400">
                <a:solidFill>
                  <a:srgbClr val="00B050"/>
                </a:solidFill>
              </a:rPr>
              <a:t>8</a:t>
            </a:r>
            <a:r>
              <a:rPr kumimoji="1" lang="ja-JP" altLang="en-US" sz="2400">
                <a:solidFill>
                  <a:srgbClr val="00B050"/>
                </a:solidFill>
              </a:rPr>
              <a:t>台の</a:t>
            </a:r>
            <a:r>
              <a:rPr kumimoji="1" lang="en-US" altLang="ja-JP" sz="2400">
                <a:solidFill>
                  <a:srgbClr val="00B050"/>
                </a:solidFill>
              </a:rPr>
              <a:t>KL</a:t>
            </a:r>
            <a:r>
              <a:rPr kumimoji="1" lang="ja-JP" altLang="en-US" sz="2400">
                <a:solidFill>
                  <a:srgbClr val="00B050"/>
                </a:solidFill>
              </a:rPr>
              <a:t>に対応する加速ユニットのグループをセクター</a:t>
            </a:r>
            <a:r>
              <a:rPr lang="ja-JP" altLang="en-US" sz="2400"/>
              <a:t>と呼ぶ</a:t>
            </a:r>
            <a:r>
              <a:rPr kumimoji="1" lang="ja-JP" altLang="en-US" sz="2400"/>
              <a:t>。</a:t>
            </a:r>
            <a:endParaRPr kumimoji="1" lang="en-US" altLang="ja-JP" sz="2400"/>
          </a:p>
          <a:p>
            <a:r>
              <a:rPr lang="ja-JP" altLang="en-US" sz="2400"/>
              <a:t>ある</a:t>
            </a:r>
            <a:r>
              <a:rPr lang="en-US" altLang="ja-JP" sz="2400"/>
              <a:t>SB</a:t>
            </a:r>
            <a:r>
              <a:rPr lang="ja-JP" altLang="en-US" sz="2400"/>
              <a:t>の</a:t>
            </a:r>
            <a:r>
              <a:rPr lang="en-US" altLang="ja-JP" sz="2400"/>
              <a:t>phase shifter</a:t>
            </a:r>
            <a:r>
              <a:rPr lang="ja-JP" altLang="en-US" sz="2400"/>
              <a:t>を変化させると、それに属している</a:t>
            </a:r>
            <a:r>
              <a:rPr lang="en-US" altLang="ja-JP" sz="2400"/>
              <a:t>8</a:t>
            </a:r>
            <a:r>
              <a:rPr lang="ja-JP" altLang="en-US" sz="2400"/>
              <a:t>台の</a:t>
            </a:r>
            <a:r>
              <a:rPr lang="en-US" altLang="ja-JP" sz="2400"/>
              <a:t>KL</a:t>
            </a:r>
            <a:r>
              <a:rPr lang="ja-JP" altLang="en-US" sz="2400"/>
              <a:t>の入力位相が共通に影響を受ける。</a:t>
            </a:r>
            <a:endParaRPr lang="en-US" altLang="ja-JP" sz="2400"/>
          </a:p>
          <a:p>
            <a:r>
              <a:rPr kumimoji="1" lang="ja-JP" altLang="en-US" sz="2400"/>
              <a:t>現在は</a:t>
            </a:r>
            <a:r>
              <a:rPr kumimoji="1" lang="en-US" altLang="ja-JP" sz="2400"/>
              <a:t>SB</a:t>
            </a:r>
            <a:r>
              <a:rPr kumimoji="1" lang="ja-JP" altLang="en-US" sz="2400"/>
              <a:t>を経由せずユニット毎に半導体アンプで</a:t>
            </a:r>
            <a:r>
              <a:rPr kumimoji="1" lang="en-US" altLang="ja-JP" sz="2400"/>
              <a:t>KL</a:t>
            </a:r>
            <a:r>
              <a:rPr kumimoji="1" lang="ja-JP" altLang="en-US" sz="2400"/>
              <a:t>の入力を作っているユニットがいくつかある。（</a:t>
            </a:r>
            <a:r>
              <a:rPr lang="ja-JP" altLang="en-US" sz="2400"/>
              <a:t>次のページ参照）</a:t>
            </a:r>
            <a:endParaRPr kumimoji="1" lang="ja-JP" altLang="en-US" sz="2400"/>
          </a:p>
        </p:txBody>
      </p:sp>
    </p:spTree>
    <p:extLst>
      <p:ext uri="{BB962C8B-B14F-4D97-AF65-F5344CB8AC3E}">
        <p14:creationId xmlns:p14="http://schemas.microsoft.com/office/powerpoint/2010/main" val="2386883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BB6089-C4EB-254F-A9D1-E5F167925AF1}"/>
              </a:ext>
            </a:extLst>
          </p:cNvPr>
          <p:cNvSpPr>
            <a:spLocks noGrp="1"/>
          </p:cNvSpPr>
          <p:nvPr>
            <p:ph type="title"/>
          </p:nvPr>
        </p:nvSpPr>
        <p:spPr/>
        <p:txBody>
          <a:bodyPr/>
          <a:lstStyle/>
          <a:p>
            <a:r>
              <a:rPr kumimoji="1" lang="ja-JP" altLang="en-US"/>
              <a:t>位相のパルスごと切り替えができる部分</a:t>
            </a:r>
          </a:p>
        </p:txBody>
      </p:sp>
      <p:sp>
        <p:nvSpPr>
          <p:cNvPr id="3" name="コンテンツ プレースホルダー 2">
            <a:extLst>
              <a:ext uri="{FF2B5EF4-FFF2-40B4-BE49-F238E27FC236}">
                <a16:creationId xmlns:a16="http://schemas.microsoft.com/office/drawing/2014/main" id="{45F494FB-C2E0-DA42-8DE7-00A79E4C3A7D}"/>
              </a:ext>
            </a:extLst>
          </p:cNvPr>
          <p:cNvSpPr>
            <a:spLocks noGrp="1"/>
          </p:cNvSpPr>
          <p:nvPr>
            <p:ph idx="1"/>
          </p:nvPr>
        </p:nvSpPr>
        <p:spPr>
          <a:xfrm>
            <a:off x="156882" y="939800"/>
            <a:ext cx="6957086" cy="5689600"/>
          </a:xfrm>
        </p:spPr>
        <p:txBody>
          <a:bodyPr>
            <a:normAutofit/>
          </a:bodyPr>
          <a:lstStyle/>
          <a:p>
            <a:pPr>
              <a:lnSpc>
                <a:spcPts val="2480"/>
              </a:lnSpc>
            </a:pPr>
            <a:r>
              <a:rPr lang="en-US" altLang="ja-JP" sz="2400"/>
              <a:t>SHB1, SHB2 (</a:t>
            </a:r>
            <a:r>
              <a:rPr lang="ja-JP" altLang="en-US" sz="2400"/>
              <a:t>右の表には含まれないが切替可能</a:t>
            </a:r>
            <a:r>
              <a:rPr lang="en-US" altLang="ja-JP" sz="2400"/>
              <a:t>)</a:t>
            </a:r>
          </a:p>
          <a:p>
            <a:pPr>
              <a:lnSpc>
                <a:spcPts val="2480"/>
              </a:lnSpc>
            </a:pPr>
            <a:r>
              <a:rPr kumimoji="1" lang="en-US" altLang="ja-JP" sz="2400"/>
              <a:t>Sub-booster (SB) </a:t>
            </a:r>
            <a:r>
              <a:rPr kumimoji="1" lang="ja-JP" altLang="en-US" sz="2400"/>
              <a:t>は全て早い切替が可能</a:t>
            </a:r>
            <a:endParaRPr kumimoji="1" lang="en-US" altLang="ja-JP" sz="2400"/>
          </a:p>
          <a:p>
            <a:pPr>
              <a:lnSpc>
                <a:spcPts val="2480"/>
              </a:lnSpc>
            </a:pPr>
            <a:r>
              <a:rPr kumimoji="1" lang="en-US" altLang="ja-JP" sz="2400"/>
              <a:t>A1A, A1B </a:t>
            </a:r>
            <a:r>
              <a:rPr kumimoji="1" lang="ja-JP" altLang="en-US" sz="2400"/>
              <a:t>は</a:t>
            </a:r>
            <a:r>
              <a:rPr kumimoji="1" lang="en-US" altLang="ja-JP" sz="2400"/>
              <a:t> AT &amp; A1 </a:t>
            </a:r>
            <a:r>
              <a:rPr kumimoji="1" lang="ja-JP" altLang="en-US" sz="2400"/>
              <a:t>入射部用</a:t>
            </a:r>
            <a:endParaRPr kumimoji="1" lang="en-US" altLang="ja-JP" sz="2400"/>
          </a:p>
          <a:p>
            <a:pPr>
              <a:lnSpc>
                <a:spcPts val="2480"/>
              </a:lnSpc>
            </a:pPr>
            <a:r>
              <a:rPr lang="en-US" altLang="ja-JP" sz="2400"/>
              <a:t>A2, A3, A4</a:t>
            </a:r>
            <a:endParaRPr kumimoji="1" lang="en-US" altLang="ja-JP" sz="2400"/>
          </a:p>
          <a:p>
            <a:pPr>
              <a:lnSpc>
                <a:spcPts val="2480"/>
              </a:lnSpc>
            </a:pPr>
            <a:r>
              <a:rPr kumimoji="1" lang="en-US" altLang="ja-JP" sz="2400"/>
              <a:t>B5 &amp; B6 </a:t>
            </a:r>
            <a:r>
              <a:rPr kumimoji="1" lang="ja-JP" altLang="en-US" sz="2400"/>
              <a:t>は</a:t>
            </a:r>
            <a:r>
              <a:rPr kumimoji="1" lang="en-US" altLang="ja-JP" sz="2400"/>
              <a:t> J-arc</a:t>
            </a:r>
            <a:r>
              <a:rPr kumimoji="1" lang="ja-JP" altLang="en-US" sz="2400"/>
              <a:t>への</a:t>
            </a:r>
            <a:r>
              <a:rPr kumimoji="1" lang="en-US" altLang="ja-JP" sz="2400"/>
              <a:t> energy knob</a:t>
            </a:r>
          </a:p>
          <a:p>
            <a:pPr>
              <a:lnSpc>
                <a:spcPts val="2480"/>
              </a:lnSpc>
            </a:pPr>
            <a:r>
              <a:rPr lang="en-US" altLang="ja-JP" sz="2400"/>
              <a:t>15 &amp; 16 </a:t>
            </a:r>
            <a:r>
              <a:rPr lang="ja-JP" altLang="en-US" sz="2400"/>
              <a:t>は</a:t>
            </a:r>
            <a:r>
              <a:rPr lang="en-US" altLang="ja-JP" sz="2400"/>
              <a:t> </a:t>
            </a:r>
            <a:r>
              <a:rPr lang="ja-JP" altLang="en-US" sz="2400"/>
              <a:t>陽電子生成部</a:t>
            </a:r>
            <a:endParaRPr lang="en-US" altLang="ja-JP" sz="2400"/>
          </a:p>
          <a:p>
            <a:pPr>
              <a:lnSpc>
                <a:spcPts val="2480"/>
              </a:lnSpc>
            </a:pPr>
            <a:r>
              <a:rPr lang="en-US" altLang="ja-JP" sz="2400"/>
              <a:t>17, 18, 21 </a:t>
            </a:r>
          </a:p>
          <a:p>
            <a:pPr>
              <a:lnSpc>
                <a:spcPts val="2480"/>
              </a:lnSpc>
            </a:pPr>
            <a:r>
              <a:rPr kumimoji="1" lang="en-US" altLang="ja-JP" sz="2400"/>
              <a:t>27 &amp; 28 </a:t>
            </a:r>
            <a:r>
              <a:rPr kumimoji="1" lang="ja-JP" altLang="en-US" sz="2400"/>
              <a:t>は</a:t>
            </a:r>
            <a:r>
              <a:rPr kumimoji="1" lang="en-US" altLang="ja-JP" sz="2400"/>
              <a:t> DR or SY2 chicane </a:t>
            </a:r>
            <a:r>
              <a:rPr lang="ja-JP" altLang="en-US" sz="2400"/>
              <a:t>への</a:t>
            </a:r>
            <a:r>
              <a:rPr lang="en-US" altLang="ja-JP" sz="2400"/>
              <a:t> energy knob</a:t>
            </a:r>
          </a:p>
          <a:p>
            <a:pPr>
              <a:lnSpc>
                <a:spcPts val="2480"/>
              </a:lnSpc>
            </a:pPr>
            <a:r>
              <a:rPr kumimoji="1" lang="en-US" altLang="ja-JP" sz="2400"/>
              <a:t>DN, DS </a:t>
            </a:r>
            <a:r>
              <a:rPr kumimoji="1" lang="ja-JP" altLang="en-US" sz="2400"/>
              <a:t>は</a:t>
            </a:r>
            <a:r>
              <a:rPr kumimoji="1" lang="en-US" altLang="ja-JP" sz="2400"/>
              <a:t> DR-ECS, DR-BCS </a:t>
            </a:r>
            <a:r>
              <a:rPr kumimoji="1" lang="ja-JP" altLang="en-US" sz="2400"/>
              <a:t>用</a:t>
            </a:r>
            <a:endParaRPr kumimoji="1" lang="en-US" altLang="ja-JP" sz="2400"/>
          </a:p>
          <a:p>
            <a:pPr>
              <a:lnSpc>
                <a:spcPts val="2480"/>
              </a:lnSpc>
            </a:pPr>
            <a:r>
              <a:rPr lang="en-US" altLang="ja-JP" sz="2400"/>
              <a:t>51 &amp; 52 </a:t>
            </a:r>
            <a:r>
              <a:rPr lang="ja-JP" altLang="en-US" sz="2400"/>
              <a:t>は</a:t>
            </a:r>
            <a:r>
              <a:rPr lang="en-US" altLang="ja-JP" sz="2400"/>
              <a:t> HER, LER </a:t>
            </a:r>
            <a:r>
              <a:rPr lang="ja-JP" altLang="en-US" sz="2400"/>
              <a:t>への</a:t>
            </a:r>
            <a:r>
              <a:rPr lang="en-US" altLang="ja-JP" sz="2400"/>
              <a:t> energy knob</a:t>
            </a:r>
          </a:p>
          <a:p>
            <a:pPr>
              <a:lnSpc>
                <a:spcPts val="2480"/>
              </a:lnSpc>
            </a:pPr>
            <a:r>
              <a:rPr kumimoji="1" lang="en-US" altLang="ja-JP" sz="2400"/>
              <a:t>61 </a:t>
            </a:r>
            <a:r>
              <a:rPr kumimoji="1" lang="ja-JP" altLang="en-US" sz="2400"/>
              <a:t>は</a:t>
            </a:r>
            <a:r>
              <a:rPr kumimoji="1" lang="en-US" altLang="ja-JP" sz="2400"/>
              <a:t> LER-ECS </a:t>
            </a:r>
            <a:r>
              <a:rPr kumimoji="1" lang="ja-JP" altLang="en-US" sz="2400"/>
              <a:t>用</a:t>
            </a:r>
            <a:br>
              <a:rPr kumimoji="1" lang="en-US" altLang="ja-JP" sz="2400"/>
            </a:br>
            <a:br>
              <a:rPr kumimoji="1" lang="en-US" altLang="ja-JP" sz="2400"/>
            </a:br>
            <a:r>
              <a:rPr kumimoji="1" lang="ja-JP" altLang="en-US" sz="2000">
                <a:solidFill>
                  <a:srgbClr val="FF0000"/>
                </a:solidFill>
              </a:rPr>
              <a:t>これら以外のユニットは</a:t>
            </a:r>
            <a:r>
              <a:rPr kumimoji="1" lang="en-US" altLang="ja-JP" sz="2000">
                <a:solidFill>
                  <a:srgbClr val="FF0000"/>
                </a:solidFill>
              </a:rPr>
              <a:t> mechanical phase shifter </a:t>
            </a:r>
            <a:r>
              <a:rPr kumimoji="1" lang="ja-JP" altLang="en-US" sz="2000">
                <a:solidFill>
                  <a:srgbClr val="FF0000"/>
                </a:solidFill>
              </a:rPr>
              <a:t>なので</a:t>
            </a:r>
            <a:br>
              <a:rPr kumimoji="1" lang="en-US" altLang="ja-JP" sz="2000">
                <a:solidFill>
                  <a:srgbClr val="FF0000"/>
                </a:solidFill>
              </a:rPr>
            </a:br>
            <a:r>
              <a:rPr kumimoji="1" lang="ja-JP" altLang="en-US" sz="2000">
                <a:solidFill>
                  <a:srgbClr val="FF0000"/>
                </a:solidFill>
              </a:rPr>
              <a:t>ゆっくりしか位相を変えられないが、同じ親の</a:t>
            </a:r>
            <a:r>
              <a:rPr kumimoji="1" lang="en-US" altLang="ja-JP" sz="2000">
                <a:solidFill>
                  <a:srgbClr val="FF0000"/>
                </a:solidFill>
              </a:rPr>
              <a:t>SB</a:t>
            </a:r>
            <a:r>
              <a:rPr kumimoji="1" lang="ja-JP" altLang="en-US" sz="2000">
                <a:solidFill>
                  <a:srgbClr val="FF0000"/>
                </a:solidFill>
              </a:rPr>
              <a:t>に属しているグループ全体の位相は</a:t>
            </a:r>
            <a:r>
              <a:rPr kumimoji="1" lang="en-US" altLang="ja-JP" sz="2000">
                <a:solidFill>
                  <a:srgbClr val="FF0000"/>
                </a:solidFill>
              </a:rPr>
              <a:t>SB</a:t>
            </a:r>
            <a:r>
              <a:rPr kumimoji="1" lang="ja-JP" altLang="en-US" sz="2000">
                <a:solidFill>
                  <a:srgbClr val="FF0000"/>
                </a:solidFill>
              </a:rPr>
              <a:t>で切り替えられる。</a:t>
            </a:r>
          </a:p>
        </p:txBody>
      </p:sp>
      <p:pic>
        <p:nvPicPr>
          <p:cNvPr id="4" name="図 3">
            <a:extLst>
              <a:ext uri="{FF2B5EF4-FFF2-40B4-BE49-F238E27FC236}">
                <a16:creationId xmlns:a16="http://schemas.microsoft.com/office/drawing/2014/main" id="{ADE12150-6C58-4F4F-9D0F-5866F41F0D96}"/>
              </a:ext>
            </a:extLst>
          </p:cNvPr>
          <p:cNvPicPr>
            <a:picLocks noChangeAspect="1"/>
          </p:cNvPicPr>
          <p:nvPr/>
        </p:nvPicPr>
        <p:blipFill rotWithShape="1">
          <a:blip r:embed="rId2"/>
          <a:srcRect r="77484"/>
          <a:stretch/>
        </p:blipFill>
        <p:spPr>
          <a:xfrm>
            <a:off x="7113968" y="939800"/>
            <a:ext cx="1512656" cy="5483860"/>
          </a:xfrm>
          <a:prstGeom prst="rect">
            <a:avLst/>
          </a:prstGeom>
        </p:spPr>
      </p:pic>
      <p:sp>
        <p:nvSpPr>
          <p:cNvPr id="5" name="テキスト ボックス 4">
            <a:extLst>
              <a:ext uri="{FF2B5EF4-FFF2-40B4-BE49-F238E27FC236}">
                <a16:creationId xmlns:a16="http://schemas.microsoft.com/office/drawing/2014/main" id="{0FE177C2-1364-F542-BEB3-A8D43E25272A}"/>
              </a:ext>
            </a:extLst>
          </p:cNvPr>
          <p:cNvSpPr txBox="1"/>
          <p:nvPr/>
        </p:nvSpPr>
        <p:spPr>
          <a:xfrm>
            <a:off x="6944401" y="6444734"/>
            <a:ext cx="1851789" cy="369332"/>
          </a:xfrm>
          <a:prstGeom prst="rect">
            <a:avLst/>
          </a:prstGeom>
          <a:noFill/>
        </p:spPr>
        <p:txBody>
          <a:bodyPr wrap="none" rtlCol="0">
            <a:spAutoFit/>
          </a:bodyPr>
          <a:lstStyle/>
          <a:p>
            <a:r>
              <a:rPr lang="ja-JP" altLang="en-US"/>
              <a:t>表：三浦さん提供</a:t>
            </a:r>
            <a:endParaRPr kumimoji="1" lang="ja-JP" altLang="en-US"/>
          </a:p>
        </p:txBody>
      </p:sp>
    </p:spTree>
    <p:extLst>
      <p:ext uri="{BB962C8B-B14F-4D97-AF65-F5344CB8AC3E}">
        <p14:creationId xmlns:p14="http://schemas.microsoft.com/office/powerpoint/2010/main" val="2090461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6534AE-076A-C74E-A9D9-C117FE2D801D}"/>
              </a:ext>
            </a:extLst>
          </p:cNvPr>
          <p:cNvSpPr>
            <a:spLocks noGrp="1"/>
          </p:cNvSpPr>
          <p:nvPr>
            <p:ph type="title"/>
          </p:nvPr>
        </p:nvSpPr>
        <p:spPr/>
        <p:txBody>
          <a:bodyPr/>
          <a:lstStyle/>
          <a:p>
            <a:r>
              <a:rPr kumimoji="1" lang="en-US" altLang="ja-JP"/>
              <a:t>mode </a:t>
            </a:r>
            <a:r>
              <a:rPr kumimoji="1" lang="ja-JP" altLang="en-US"/>
              <a:t>ごとの</a:t>
            </a:r>
            <a:r>
              <a:rPr kumimoji="1" lang="en-US" altLang="ja-JP"/>
              <a:t> beam energy profile</a:t>
            </a:r>
            <a:endParaRPr kumimoji="1" lang="ja-JP" altLang="en-US"/>
          </a:p>
        </p:txBody>
      </p:sp>
      <p:pic>
        <p:nvPicPr>
          <p:cNvPr id="4" name="図 3">
            <a:extLst>
              <a:ext uri="{FF2B5EF4-FFF2-40B4-BE49-F238E27FC236}">
                <a16:creationId xmlns:a16="http://schemas.microsoft.com/office/drawing/2014/main" id="{5072DADB-88EE-DA41-8719-AB4B9DAEB7A4}"/>
              </a:ext>
            </a:extLst>
          </p:cNvPr>
          <p:cNvPicPr>
            <a:picLocks noChangeAspect="1"/>
          </p:cNvPicPr>
          <p:nvPr/>
        </p:nvPicPr>
        <p:blipFill>
          <a:blip r:embed="rId2"/>
          <a:stretch>
            <a:fillRect/>
          </a:stretch>
        </p:blipFill>
        <p:spPr>
          <a:xfrm>
            <a:off x="234283" y="2057400"/>
            <a:ext cx="8707115" cy="4519724"/>
          </a:xfrm>
          <a:prstGeom prst="rect">
            <a:avLst/>
          </a:prstGeom>
        </p:spPr>
      </p:pic>
      <p:sp>
        <p:nvSpPr>
          <p:cNvPr id="5" name="テキスト ボックス 4">
            <a:extLst>
              <a:ext uri="{FF2B5EF4-FFF2-40B4-BE49-F238E27FC236}">
                <a16:creationId xmlns:a16="http://schemas.microsoft.com/office/drawing/2014/main" id="{EBACAC61-ED2C-5E4E-9691-55483FEFA441}"/>
              </a:ext>
            </a:extLst>
          </p:cNvPr>
          <p:cNvSpPr txBox="1"/>
          <p:nvPr/>
        </p:nvSpPr>
        <p:spPr>
          <a:xfrm>
            <a:off x="3451860" y="6500023"/>
            <a:ext cx="5609228" cy="369332"/>
          </a:xfrm>
          <a:prstGeom prst="rect">
            <a:avLst/>
          </a:prstGeom>
          <a:noFill/>
        </p:spPr>
        <p:txBody>
          <a:bodyPr wrap="none" rtlCol="0">
            <a:spAutoFit/>
          </a:bodyPr>
          <a:lstStyle/>
          <a:p>
            <a:r>
              <a:rPr kumimoji="1" lang="en-US" altLang="ja-JP"/>
              <a:t>B</a:t>
            </a:r>
            <a:r>
              <a:rPr kumimoji="1" lang="ja-JP" altLang="en-US"/>
              <a:t>ファクトリー推進委員会</a:t>
            </a:r>
            <a:r>
              <a:rPr kumimoji="1" lang="en-US" altLang="ja-JP"/>
              <a:t>2016.7.19</a:t>
            </a:r>
            <a:r>
              <a:rPr kumimoji="1" lang="ja-JP" altLang="en-US"/>
              <a:t>の佐藤氏スライドより</a:t>
            </a:r>
          </a:p>
        </p:txBody>
      </p:sp>
      <p:sp>
        <p:nvSpPr>
          <p:cNvPr id="6" name="正方形/長方形 5">
            <a:extLst>
              <a:ext uri="{FF2B5EF4-FFF2-40B4-BE49-F238E27FC236}">
                <a16:creationId xmlns:a16="http://schemas.microsoft.com/office/drawing/2014/main" id="{2A930016-9F10-334E-A79B-E133D654F12E}"/>
              </a:ext>
            </a:extLst>
          </p:cNvPr>
          <p:cNvSpPr/>
          <p:nvPr/>
        </p:nvSpPr>
        <p:spPr>
          <a:xfrm>
            <a:off x="2956560" y="1956406"/>
            <a:ext cx="4594860" cy="426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F0875FE9-5547-364C-B964-5F73EF8002C7}"/>
              </a:ext>
            </a:extLst>
          </p:cNvPr>
          <p:cNvSpPr>
            <a:spLocks noGrp="1"/>
          </p:cNvSpPr>
          <p:nvPr>
            <p:ph idx="1"/>
          </p:nvPr>
        </p:nvSpPr>
        <p:spPr>
          <a:xfrm>
            <a:off x="0" y="922759"/>
            <a:ext cx="8987118" cy="5584818"/>
          </a:xfrm>
        </p:spPr>
        <p:txBody>
          <a:bodyPr>
            <a:normAutofit/>
          </a:bodyPr>
          <a:lstStyle/>
          <a:p>
            <a:r>
              <a:rPr kumimoji="1" lang="en-US" altLang="ja-JP" sz="2000"/>
              <a:t>mode</a:t>
            </a:r>
            <a:r>
              <a:rPr kumimoji="1" lang="ja-JP" altLang="en-US" sz="2000"/>
              <a:t>ごと（入射先の</a:t>
            </a:r>
            <a:r>
              <a:rPr kumimoji="1" lang="en-US" altLang="ja-JP" sz="2000"/>
              <a:t>ring</a:t>
            </a:r>
            <a:r>
              <a:rPr kumimoji="1" lang="ja-JP" altLang="en-US" sz="2000"/>
              <a:t>ごと）に</a:t>
            </a:r>
            <a:r>
              <a:rPr kumimoji="1" lang="en-US" altLang="ja-JP" sz="2000"/>
              <a:t>beam energy </a:t>
            </a:r>
            <a:r>
              <a:rPr kumimoji="1" lang="ja-JP" altLang="en-US" sz="2000"/>
              <a:t>を変えるには、</a:t>
            </a:r>
            <a:r>
              <a:rPr lang="ja-JP" altLang="en-US" sz="2000"/>
              <a:t>入射部、陽電子生成部、</a:t>
            </a:r>
            <a:r>
              <a:rPr lang="en-US" altLang="ja-JP" sz="2000"/>
              <a:t>energy knob </a:t>
            </a:r>
            <a:r>
              <a:rPr lang="ja-JP" altLang="en-US" sz="2000"/>
              <a:t>などの重要なユニット及び複数のユニットを束ねる</a:t>
            </a:r>
            <a:r>
              <a:rPr lang="en-US" altLang="ja-JP" sz="2000"/>
              <a:t>SB</a:t>
            </a:r>
            <a:r>
              <a:rPr lang="ja-JP" altLang="en-US" sz="2000"/>
              <a:t>の位相が早く切り替わる必要がある。</a:t>
            </a:r>
            <a:endParaRPr lang="en-US" altLang="ja-JP" sz="2000"/>
          </a:p>
        </p:txBody>
      </p:sp>
    </p:spTree>
    <p:extLst>
      <p:ext uri="{BB962C8B-B14F-4D97-AF65-F5344CB8AC3E}">
        <p14:creationId xmlns:p14="http://schemas.microsoft.com/office/powerpoint/2010/main" val="2245217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6534AE-076A-C74E-A9D9-C117FE2D801D}"/>
              </a:ext>
            </a:extLst>
          </p:cNvPr>
          <p:cNvSpPr>
            <a:spLocks noGrp="1"/>
          </p:cNvSpPr>
          <p:nvPr>
            <p:ph type="title"/>
          </p:nvPr>
        </p:nvSpPr>
        <p:spPr/>
        <p:txBody>
          <a:bodyPr/>
          <a:lstStyle/>
          <a:p>
            <a:r>
              <a:rPr kumimoji="1" lang="en-US" altLang="ja-JP"/>
              <a:t>Pulse Magnets</a:t>
            </a:r>
            <a:endParaRPr kumimoji="1" lang="ja-JP" altLang="en-US"/>
          </a:p>
        </p:txBody>
      </p:sp>
      <p:sp>
        <p:nvSpPr>
          <p:cNvPr id="3" name="コンテンツ プレースホルダー 2">
            <a:extLst>
              <a:ext uri="{FF2B5EF4-FFF2-40B4-BE49-F238E27FC236}">
                <a16:creationId xmlns:a16="http://schemas.microsoft.com/office/drawing/2014/main" id="{F0875FE9-5547-364C-B964-5F73EF8002C7}"/>
              </a:ext>
            </a:extLst>
          </p:cNvPr>
          <p:cNvSpPr>
            <a:spLocks noGrp="1"/>
          </p:cNvSpPr>
          <p:nvPr>
            <p:ph idx="1"/>
          </p:nvPr>
        </p:nvSpPr>
        <p:spPr>
          <a:xfrm>
            <a:off x="0" y="1755873"/>
            <a:ext cx="4935519" cy="4914996"/>
          </a:xfrm>
        </p:spPr>
        <p:txBody>
          <a:bodyPr>
            <a:normAutofit/>
          </a:bodyPr>
          <a:lstStyle/>
          <a:p>
            <a:r>
              <a:rPr lang="en-US" altLang="ja-JP" sz="2000"/>
              <a:t>AT, A1</a:t>
            </a:r>
            <a:r>
              <a:rPr lang="ja-JP" altLang="en-US" sz="2000"/>
              <a:t>入射部の切替のため、</a:t>
            </a:r>
            <a:r>
              <a:rPr lang="en-US" altLang="ja-JP" sz="2000">
                <a:solidFill>
                  <a:srgbClr val="0432FF"/>
                </a:solidFill>
              </a:rPr>
              <a:t>24</a:t>
            </a:r>
            <a:r>
              <a:rPr lang="ja-JP" altLang="en-US" sz="2000">
                <a:solidFill>
                  <a:srgbClr val="0432FF"/>
                </a:solidFill>
              </a:rPr>
              <a:t>度ライン合流部周辺</a:t>
            </a:r>
            <a:r>
              <a:rPr lang="ja-JP" altLang="en-US" sz="2000"/>
              <a:t>の</a:t>
            </a:r>
            <a:r>
              <a:rPr lang="en-US" altLang="ja-JP" sz="2000"/>
              <a:t> </a:t>
            </a:r>
            <a:r>
              <a:rPr lang="en-US" altLang="ja-JP" sz="2000">
                <a:solidFill>
                  <a:srgbClr val="0432FF"/>
                </a:solidFill>
              </a:rPr>
              <a:t>bend, Q, ST</a:t>
            </a:r>
            <a:r>
              <a:rPr lang="en-US" altLang="ja-JP" sz="2000"/>
              <a:t> </a:t>
            </a:r>
            <a:r>
              <a:rPr lang="ja-JP" altLang="en-US" sz="2000"/>
              <a:t>を</a:t>
            </a:r>
            <a:r>
              <a:rPr lang="en-US" altLang="ja-JP" sz="2000"/>
              <a:t>Pulse </a:t>
            </a:r>
            <a:r>
              <a:rPr lang="ja-JP" altLang="en-US" sz="2000"/>
              <a:t>化した。</a:t>
            </a:r>
            <a:endParaRPr lang="en-US" altLang="ja-JP" sz="2000"/>
          </a:p>
          <a:p>
            <a:r>
              <a:rPr kumimoji="1" lang="ja-JP" altLang="en-US" sz="2000"/>
              <a:t>陽電子生成のため</a:t>
            </a:r>
            <a:r>
              <a:rPr kumimoji="1" lang="en-US" altLang="ja-JP" sz="2000"/>
              <a:t> e- beam </a:t>
            </a:r>
            <a:r>
              <a:rPr kumimoji="1" lang="ja-JP" altLang="en-US" sz="2000"/>
              <a:t>をターゲットに当てるか、</a:t>
            </a:r>
            <a:r>
              <a:rPr kumimoji="1" lang="en-US" altLang="ja-JP" sz="2000"/>
              <a:t>HER</a:t>
            </a:r>
            <a:r>
              <a:rPr kumimoji="1" lang="ja-JP" altLang="en-US" sz="2000"/>
              <a:t>等への入射のためにターゲット横の穴を通すかを切り替えるために、</a:t>
            </a:r>
            <a:r>
              <a:rPr lang="en-US" altLang="ja-JP" sz="2000">
                <a:solidFill>
                  <a:srgbClr val="0432FF"/>
                </a:solidFill>
              </a:rPr>
              <a:t>target </a:t>
            </a:r>
            <a:r>
              <a:rPr lang="ja-JP" altLang="en-US" sz="2000">
                <a:solidFill>
                  <a:srgbClr val="0432FF"/>
                </a:solidFill>
              </a:rPr>
              <a:t>部分付近</a:t>
            </a:r>
            <a:r>
              <a:rPr lang="ja-JP" altLang="en-US" sz="2000"/>
              <a:t>の</a:t>
            </a:r>
            <a:r>
              <a:rPr lang="en-US" altLang="ja-JP" sz="2000"/>
              <a:t> Q, ST </a:t>
            </a:r>
            <a:r>
              <a:rPr lang="ja-JP" altLang="en-US" sz="2000"/>
              <a:t>を</a:t>
            </a:r>
            <a:r>
              <a:rPr lang="en-US" altLang="ja-JP" sz="2000"/>
              <a:t>Pulse </a:t>
            </a:r>
            <a:r>
              <a:rPr lang="ja-JP" altLang="en-US" sz="2000"/>
              <a:t>化した。</a:t>
            </a:r>
            <a:endParaRPr lang="en-US" altLang="ja-JP" sz="2000"/>
          </a:p>
          <a:p>
            <a:r>
              <a:rPr kumimoji="1" lang="en-US" altLang="ja-JP" sz="2000">
                <a:solidFill>
                  <a:srgbClr val="0432FF"/>
                </a:solidFill>
              </a:rPr>
              <a:t>1, 2-sector</a:t>
            </a:r>
            <a:r>
              <a:rPr kumimoji="1" lang="en-US" altLang="ja-JP" sz="2000"/>
              <a:t> </a:t>
            </a:r>
            <a:r>
              <a:rPr kumimoji="1" lang="ja-JP" altLang="en-US" sz="2000"/>
              <a:t>で</a:t>
            </a:r>
            <a:r>
              <a:rPr kumimoji="1" lang="en-US" altLang="ja-JP" sz="2000"/>
              <a:t> e+ beam </a:t>
            </a:r>
            <a:r>
              <a:rPr kumimoji="1" lang="ja-JP" altLang="en-US" sz="2000"/>
              <a:t>と</a:t>
            </a:r>
            <a:r>
              <a:rPr kumimoji="1" lang="en-US" altLang="ja-JP" sz="2000"/>
              <a:t> e- beam </a:t>
            </a:r>
            <a:r>
              <a:rPr kumimoji="1" lang="ja-JP" altLang="en-US" sz="2000"/>
              <a:t>の軌道を独立に調整するために、</a:t>
            </a:r>
            <a:r>
              <a:rPr kumimoji="1" lang="ja-JP" altLang="en-US" sz="2000">
                <a:solidFill>
                  <a:srgbClr val="0432FF"/>
                </a:solidFill>
              </a:rPr>
              <a:t>一部の</a:t>
            </a:r>
            <a:r>
              <a:rPr kumimoji="1" lang="en-US" altLang="ja-JP" sz="2000">
                <a:solidFill>
                  <a:srgbClr val="0432FF"/>
                </a:solidFill>
              </a:rPr>
              <a:t> ST</a:t>
            </a:r>
            <a:r>
              <a:rPr kumimoji="1" lang="en-US" altLang="ja-JP" sz="2000"/>
              <a:t> </a:t>
            </a:r>
            <a:r>
              <a:rPr kumimoji="1" lang="ja-JP" altLang="en-US" sz="2000"/>
              <a:t>を</a:t>
            </a:r>
            <a:r>
              <a:rPr lang="en-US" altLang="ja-JP" sz="2000"/>
              <a:t>Pulse </a:t>
            </a:r>
            <a:r>
              <a:rPr lang="ja-JP" altLang="en-US" sz="2000"/>
              <a:t>化した。</a:t>
            </a:r>
            <a:endParaRPr kumimoji="1" lang="en-US" altLang="ja-JP" sz="2000"/>
          </a:p>
          <a:p>
            <a:r>
              <a:rPr lang="en-US" altLang="ja-JP" sz="2000">
                <a:solidFill>
                  <a:srgbClr val="0432FF"/>
                </a:solidFill>
              </a:rPr>
              <a:t>3, 4, 5-sector</a:t>
            </a:r>
            <a:r>
              <a:rPr lang="en-US" altLang="ja-JP" sz="2000"/>
              <a:t> </a:t>
            </a:r>
            <a:r>
              <a:rPr lang="ja-JP" altLang="en-US" sz="2000"/>
              <a:t>で</a:t>
            </a:r>
            <a:r>
              <a:rPr lang="en-US" altLang="ja-JP" sz="2000"/>
              <a:t> DR </a:t>
            </a:r>
            <a:r>
              <a:rPr lang="ja-JP" altLang="en-US" sz="2000"/>
              <a:t>からの</a:t>
            </a:r>
            <a:r>
              <a:rPr lang="en-US" altLang="ja-JP" sz="2000"/>
              <a:t> e+ beam </a:t>
            </a:r>
            <a:r>
              <a:rPr lang="ja-JP" altLang="en-US" sz="2000"/>
              <a:t>及び上流からの</a:t>
            </a:r>
            <a:r>
              <a:rPr lang="en-US" altLang="ja-JP" sz="2000"/>
              <a:t> HER, PF, PFAR </a:t>
            </a:r>
            <a:r>
              <a:rPr lang="ja-JP" altLang="en-US" sz="2000"/>
              <a:t>入射用</a:t>
            </a:r>
            <a:r>
              <a:rPr lang="en-US" altLang="ja-JP" sz="2000"/>
              <a:t> e- beam </a:t>
            </a:r>
            <a:r>
              <a:rPr lang="ja-JP" altLang="en-US" sz="2000"/>
              <a:t>の</a:t>
            </a:r>
            <a:r>
              <a:rPr kumimoji="1" lang="en-US" altLang="ja-JP" sz="2000"/>
              <a:t> beam optics, beam orbit  </a:t>
            </a:r>
            <a:r>
              <a:rPr lang="ja-JP" altLang="en-US" sz="2000"/>
              <a:t>を</a:t>
            </a:r>
            <a:r>
              <a:rPr kumimoji="1" lang="ja-JP" altLang="en-US" sz="2000"/>
              <a:t>切り替えるために</a:t>
            </a:r>
            <a:r>
              <a:rPr lang="ja-JP" altLang="en-US" sz="2000"/>
              <a:t>、この領域の</a:t>
            </a:r>
            <a:r>
              <a:rPr kumimoji="1" lang="ja-JP" altLang="en-US" sz="2000">
                <a:solidFill>
                  <a:srgbClr val="0432FF"/>
                </a:solidFill>
              </a:rPr>
              <a:t>すべての</a:t>
            </a:r>
            <a:r>
              <a:rPr kumimoji="1" lang="en-US" altLang="ja-JP" sz="2000">
                <a:solidFill>
                  <a:srgbClr val="0432FF"/>
                </a:solidFill>
              </a:rPr>
              <a:t>Q &amp; ST</a:t>
            </a:r>
            <a:r>
              <a:rPr lang="en-US" altLang="ja-JP" sz="2000"/>
              <a:t> </a:t>
            </a:r>
            <a:r>
              <a:rPr lang="ja-JP" altLang="en-US" sz="2000"/>
              <a:t>を</a:t>
            </a:r>
            <a:r>
              <a:rPr lang="en-US" altLang="ja-JP" sz="2000"/>
              <a:t>Pulse </a:t>
            </a:r>
            <a:r>
              <a:rPr lang="ja-JP" altLang="en-US" sz="2000"/>
              <a:t>化した。</a:t>
            </a:r>
            <a:endParaRPr kumimoji="1" lang="ja-JP" altLang="en-US" sz="2000"/>
          </a:p>
        </p:txBody>
      </p:sp>
      <p:sp>
        <p:nvSpPr>
          <p:cNvPr id="7" name="テキスト ボックス 6">
            <a:extLst>
              <a:ext uri="{FF2B5EF4-FFF2-40B4-BE49-F238E27FC236}">
                <a16:creationId xmlns:a16="http://schemas.microsoft.com/office/drawing/2014/main" id="{972CD0CC-EDEA-5340-B717-5AE26F6C450D}"/>
              </a:ext>
            </a:extLst>
          </p:cNvPr>
          <p:cNvSpPr txBox="1"/>
          <p:nvPr/>
        </p:nvSpPr>
        <p:spPr>
          <a:xfrm>
            <a:off x="78441" y="934876"/>
            <a:ext cx="7800790" cy="707886"/>
          </a:xfrm>
          <a:prstGeom prst="rect">
            <a:avLst/>
          </a:prstGeom>
          <a:noFill/>
        </p:spPr>
        <p:txBody>
          <a:bodyPr wrap="none" rtlCol="0">
            <a:spAutoFit/>
          </a:bodyPr>
          <a:lstStyle/>
          <a:p>
            <a:r>
              <a:rPr kumimoji="1" lang="ja-JP" altLang="en-US" sz="2000">
                <a:solidFill>
                  <a:srgbClr val="0432FF"/>
                </a:solidFill>
              </a:rPr>
              <a:t>ビームのパルスごと切替に重要となる以下の部分では</a:t>
            </a:r>
            <a:r>
              <a:rPr kumimoji="1" lang="en-US" altLang="ja-JP" sz="2000">
                <a:solidFill>
                  <a:srgbClr val="0432FF"/>
                </a:solidFill>
              </a:rPr>
              <a:t> pulse magnet </a:t>
            </a:r>
            <a:r>
              <a:rPr kumimoji="1" lang="ja-JP" altLang="en-US" sz="2000">
                <a:solidFill>
                  <a:srgbClr val="0432FF"/>
                </a:solidFill>
              </a:rPr>
              <a:t>が</a:t>
            </a:r>
            <a:br>
              <a:rPr kumimoji="1" lang="en-US" altLang="ja-JP" sz="2000">
                <a:solidFill>
                  <a:srgbClr val="0432FF"/>
                </a:solidFill>
              </a:rPr>
            </a:br>
            <a:r>
              <a:rPr kumimoji="1" lang="ja-JP" altLang="en-US" sz="2000">
                <a:solidFill>
                  <a:srgbClr val="0432FF"/>
                </a:solidFill>
              </a:rPr>
              <a:t>使われている。</a:t>
            </a:r>
          </a:p>
        </p:txBody>
      </p:sp>
      <p:pic>
        <p:nvPicPr>
          <p:cNvPr id="8" name="図 7">
            <a:extLst>
              <a:ext uri="{FF2B5EF4-FFF2-40B4-BE49-F238E27FC236}">
                <a16:creationId xmlns:a16="http://schemas.microsoft.com/office/drawing/2014/main" id="{D1A74482-B1C5-FB45-8852-CADE127A2B8D}"/>
              </a:ext>
            </a:extLst>
          </p:cNvPr>
          <p:cNvPicPr>
            <a:picLocks noChangeAspect="1"/>
          </p:cNvPicPr>
          <p:nvPr/>
        </p:nvPicPr>
        <p:blipFill rotWithShape="1">
          <a:blip r:embed="rId2">
            <a:extLst>
              <a:ext uri="{28A0092B-C50C-407E-A947-70E740481C1C}">
                <a14:useLocalDpi xmlns:a14="http://schemas.microsoft.com/office/drawing/2010/main" val="0"/>
              </a:ext>
            </a:extLst>
          </a:blip>
          <a:srcRect l="21919" t="6288" r="34081"/>
          <a:stretch/>
        </p:blipFill>
        <p:spPr>
          <a:xfrm>
            <a:off x="5027955" y="1789993"/>
            <a:ext cx="3975284" cy="4733523"/>
          </a:xfrm>
          <a:prstGeom prst="rect">
            <a:avLst/>
          </a:prstGeom>
        </p:spPr>
      </p:pic>
      <p:sp>
        <p:nvSpPr>
          <p:cNvPr id="9" name="テキスト ボックス 8">
            <a:extLst>
              <a:ext uri="{FF2B5EF4-FFF2-40B4-BE49-F238E27FC236}">
                <a16:creationId xmlns:a16="http://schemas.microsoft.com/office/drawing/2014/main" id="{347F83F2-0FB8-C044-81D5-139DA79DD5B0}"/>
              </a:ext>
            </a:extLst>
          </p:cNvPr>
          <p:cNvSpPr txBox="1"/>
          <p:nvPr/>
        </p:nvSpPr>
        <p:spPr>
          <a:xfrm>
            <a:off x="6734366" y="6486203"/>
            <a:ext cx="2409634" cy="369332"/>
          </a:xfrm>
          <a:prstGeom prst="rect">
            <a:avLst/>
          </a:prstGeom>
          <a:noFill/>
        </p:spPr>
        <p:txBody>
          <a:bodyPr wrap="none" rtlCol="0">
            <a:spAutoFit/>
          </a:bodyPr>
          <a:lstStyle/>
          <a:p>
            <a:r>
              <a:rPr kumimoji="1" lang="en-US" altLang="ja-JP"/>
              <a:t>3D-CAD</a:t>
            </a:r>
            <a:r>
              <a:rPr kumimoji="1" lang="ja-JP" altLang="en-US"/>
              <a:t>図提供：榎本氏</a:t>
            </a:r>
          </a:p>
        </p:txBody>
      </p:sp>
      <p:sp>
        <p:nvSpPr>
          <p:cNvPr id="10" name="テキスト ボックス 9">
            <a:extLst>
              <a:ext uri="{FF2B5EF4-FFF2-40B4-BE49-F238E27FC236}">
                <a16:creationId xmlns:a16="http://schemas.microsoft.com/office/drawing/2014/main" id="{AF696DEF-AB86-9B44-A685-9873AA4D04E2}"/>
              </a:ext>
            </a:extLst>
          </p:cNvPr>
          <p:cNvSpPr txBox="1"/>
          <p:nvPr/>
        </p:nvSpPr>
        <p:spPr>
          <a:xfrm>
            <a:off x="5691766" y="2211834"/>
            <a:ext cx="391454" cy="461665"/>
          </a:xfrm>
          <a:prstGeom prst="rect">
            <a:avLst/>
          </a:prstGeom>
          <a:noFill/>
        </p:spPr>
        <p:txBody>
          <a:bodyPr wrap="none" rtlCol="0">
            <a:spAutoFit/>
          </a:bodyPr>
          <a:lstStyle/>
          <a:p>
            <a:r>
              <a:rPr kumimoji="1" lang="en-US" altLang="ja-JP" sz="2400"/>
              <a:t>Q</a:t>
            </a:r>
            <a:endParaRPr kumimoji="1" lang="ja-JP" altLang="en-US" sz="2400"/>
          </a:p>
        </p:txBody>
      </p:sp>
      <p:sp>
        <p:nvSpPr>
          <p:cNvPr id="11" name="テキスト ボックス 10">
            <a:extLst>
              <a:ext uri="{FF2B5EF4-FFF2-40B4-BE49-F238E27FC236}">
                <a16:creationId xmlns:a16="http://schemas.microsoft.com/office/drawing/2014/main" id="{550AD0AE-2275-C049-8E5A-40482AE598B0}"/>
              </a:ext>
            </a:extLst>
          </p:cNvPr>
          <p:cNvSpPr txBox="1"/>
          <p:nvPr/>
        </p:nvSpPr>
        <p:spPr>
          <a:xfrm>
            <a:off x="7591314" y="1748903"/>
            <a:ext cx="418186" cy="461665"/>
          </a:xfrm>
          <a:prstGeom prst="rect">
            <a:avLst/>
          </a:prstGeom>
          <a:noFill/>
        </p:spPr>
        <p:txBody>
          <a:bodyPr wrap="square" rtlCol="0">
            <a:spAutoFit/>
          </a:bodyPr>
          <a:lstStyle/>
          <a:p>
            <a:r>
              <a:rPr kumimoji="1" lang="en-US" altLang="ja-JP" sz="2400"/>
              <a:t>Q</a:t>
            </a:r>
            <a:endParaRPr kumimoji="1" lang="ja-JP" altLang="en-US" sz="2400"/>
          </a:p>
        </p:txBody>
      </p:sp>
      <p:sp>
        <p:nvSpPr>
          <p:cNvPr id="12" name="テキスト ボックス 11">
            <a:extLst>
              <a:ext uri="{FF2B5EF4-FFF2-40B4-BE49-F238E27FC236}">
                <a16:creationId xmlns:a16="http://schemas.microsoft.com/office/drawing/2014/main" id="{B8C7DAD0-1396-6C4F-91C2-F322157D4700}"/>
              </a:ext>
            </a:extLst>
          </p:cNvPr>
          <p:cNvSpPr txBox="1"/>
          <p:nvPr/>
        </p:nvSpPr>
        <p:spPr>
          <a:xfrm>
            <a:off x="6290162" y="2122077"/>
            <a:ext cx="535591" cy="461665"/>
          </a:xfrm>
          <a:prstGeom prst="rect">
            <a:avLst/>
          </a:prstGeom>
          <a:noFill/>
        </p:spPr>
        <p:txBody>
          <a:bodyPr wrap="square" rtlCol="0">
            <a:spAutoFit/>
          </a:bodyPr>
          <a:lstStyle/>
          <a:p>
            <a:r>
              <a:rPr kumimoji="1" lang="en-US" altLang="ja-JP" sz="2400"/>
              <a:t>ST</a:t>
            </a:r>
            <a:endParaRPr kumimoji="1" lang="ja-JP" altLang="en-US" sz="2400"/>
          </a:p>
        </p:txBody>
      </p:sp>
      <p:sp>
        <p:nvSpPr>
          <p:cNvPr id="13" name="テキスト ボックス 12">
            <a:extLst>
              <a:ext uri="{FF2B5EF4-FFF2-40B4-BE49-F238E27FC236}">
                <a16:creationId xmlns:a16="http://schemas.microsoft.com/office/drawing/2014/main" id="{9EF8E41C-C33F-424A-8A4C-12E4AA1F5287}"/>
              </a:ext>
            </a:extLst>
          </p:cNvPr>
          <p:cNvSpPr txBox="1"/>
          <p:nvPr/>
        </p:nvSpPr>
        <p:spPr>
          <a:xfrm>
            <a:off x="6856389" y="2033076"/>
            <a:ext cx="535591" cy="461665"/>
          </a:xfrm>
          <a:prstGeom prst="rect">
            <a:avLst/>
          </a:prstGeom>
          <a:noFill/>
        </p:spPr>
        <p:txBody>
          <a:bodyPr wrap="square" rtlCol="0">
            <a:spAutoFit/>
          </a:bodyPr>
          <a:lstStyle/>
          <a:p>
            <a:r>
              <a:rPr kumimoji="1" lang="en-US" altLang="ja-JP" sz="2400"/>
              <a:t>ST</a:t>
            </a:r>
            <a:endParaRPr kumimoji="1" lang="ja-JP" altLang="en-US" sz="2400"/>
          </a:p>
        </p:txBody>
      </p:sp>
      <p:sp>
        <p:nvSpPr>
          <p:cNvPr id="14" name="テキスト ボックス 13">
            <a:extLst>
              <a:ext uri="{FF2B5EF4-FFF2-40B4-BE49-F238E27FC236}">
                <a16:creationId xmlns:a16="http://schemas.microsoft.com/office/drawing/2014/main" id="{B42C6C14-9611-4444-8C36-57235814E0F1}"/>
              </a:ext>
            </a:extLst>
          </p:cNvPr>
          <p:cNvSpPr txBox="1"/>
          <p:nvPr/>
        </p:nvSpPr>
        <p:spPr>
          <a:xfrm>
            <a:off x="5027955" y="1439440"/>
            <a:ext cx="4089325" cy="369332"/>
          </a:xfrm>
          <a:prstGeom prst="rect">
            <a:avLst/>
          </a:prstGeom>
          <a:noFill/>
        </p:spPr>
        <p:txBody>
          <a:bodyPr wrap="none" rtlCol="0">
            <a:spAutoFit/>
          </a:bodyPr>
          <a:lstStyle/>
          <a:p>
            <a:r>
              <a:rPr kumimoji="1" lang="en-US" altLang="ja-JP">
                <a:solidFill>
                  <a:srgbClr val="00B050"/>
                </a:solidFill>
              </a:rPr>
              <a:t>3,4,5-sector</a:t>
            </a:r>
            <a:r>
              <a:rPr kumimoji="1" lang="ja-JP" altLang="en-US">
                <a:solidFill>
                  <a:srgbClr val="00B050"/>
                </a:solidFill>
              </a:rPr>
              <a:t>標準型</a:t>
            </a:r>
            <a:r>
              <a:rPr kumimoji="1" lang="en-US" altLang="ja-JP">
                <a:solidFill>
                  <a:srgbClr val="00B050"/>
                </a:solidFill>
              </a:rPr>
              <a:t>Pulse Magnets &amp; </a:t>
            </a:r>
            <a:r>
              <a:rPr kumimoji="1" lang="ja-JP" altLang="en-US">
                <a:solidFill>
                  <a:srgbClr val="00B050"/>
                </a:solidFill>
              </a:rPr>
              <a:t>架台</a:t>
            </a:r>
          </a:p>
        </p:txBody>
      </p:sp>
    </p:spTree>
    <p:extLst>
      <p:ext uri="{BB962C8B-B14F-4D97-AF65-F5344CB8AC3E}">
        <p14:creationId xmlns:p14="http://schemas.microsoft.com/office/powerpoint/2010/main" val="1066191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78EDB8-4E21-CE49-8109-62CBCCA24FD1}"/>
              </a:ext>
            </a:extLst>
          </p:cNvPr>
          <p:cNvSpPr>
            <a:spLocks noGrp="1"/>
          </p:cNvSpPr>
          <p:nvPr>
            <p:ph type="title"/>
          </p:nvPr>
        </p:nvSpPr>
        <p:spPr/>
        <p:txBody>
          <a:bodyPr/>
          <a:lstStyle/>
          <a:p>
            <a:r>
              <a:rPr kumimoji="1" lang="en-US" altLang="ja-JP" dirty="0"/>
              <a:t>Stand-by </a:t>
            </a:r>
            <a:r>
              <a:rPr kumimoji="1" lang="ja-JP" altLang="en-US" dirty="0"/>
              <a:t>ユニット</a:t>
            </a:r>
            <a:endParaRPr kumimoji="1" lang="ja-JP" altLang="en-US"/>
          </a:p>
        </p:txBody>
      </p:sp>
      <p:sp>
        <p:nvSpPr>
          <p:cNvPr id="3" name="コンテンツ プレースホルダー 2">
            <a:extLst>
              <a:ext uri="{FF2B5EF4-FFF2-40B4-BE49-F238E27FC236}">
                <a16:creationId xmlns:a16="http://schemas.microsoft.com/office/drawing/2014/main" id="{727A0B27-0383-BB47-AFA9-F6E2FF724EC6}"/>
              </a:ext>
            </a:extLst>
          </p:cNvPr>
          <p:cNvSpPr>
            <a:spLocks noGrp="1"/>
          </p:cNvSpPr>
          <p:nvPr>
            <p:ph idx="1"/>
          </p:nvPr>
        </p:nvSpPr>
        <p:spPr/>
        <p:txBody>
          <a:bodyPr>
            <a:normAutofit/>
          </a:bodyPr>
          <a:lstStyle/>
          <a:p>
            <a:r>
              <a:rPr kumimoji="1" lang="ja-JP" altLang="en-US" sz="2400"/>
              <a:t>加速ユニットの中には</a:t>
            </a:r>
            <a:r>
              <a:rPr kumimoji="1" lang="en-US" altLang="ja-JP" sz="2400">
                <a:solidFill>
                  <a:srgbClr val="00B050"/>
                </a:solidFill>
              </a:rPr>
              <a:t>RF</a:t>
            </a:r>
            <a:r>
              <a:rPr kumimoji="1" lang="ja-JP" altLang="en-US" sz="2400">
                <a:solidFill>
                  <a:srgbClr val="00B050"/>
                </a:solidFill>
              </a:rPr>
              <a:t>による運転をしているが加速に寄与して</a:t>
            </a:r>
            <a:br>
              <a:rPr kumimoji="1" lang="en-US" altLang="ja-JP" sz="2400">
                <a:solidFill>
                  <a:srgbClr val="00B050"/>
                </a:solidFill>
              </a:rPr>
            </a:br>
            <a:r>
              <a:rPr kumimoji="1" lang="ja-JP" altLang="en-US" sz="2400">
                <a:solidFill>
                  <a:srgbClr val="00B050"/>
                </a:solidFill>
              </a:rPr>
              <a:t>いない</a:t>
            </a:r>
            <a:r>
              <a:rPr kumimoji="1" lang="ja-JP" altLang="en-US" sz="2400"/>
              <a:t>ものがある。</a:t>
            </a:r>
            <a:r>
              <a:rPr lang="ja-JP" altLang="en-US" sz="2400"/>
              <a:t>このような状態のものを</a:t>
            </a:r>
            <a:r>
              <a:rPr lang="en-US" altLang="ja-JP" sz="2400" dirty="0">
                <a:solidFill>
                  <a:srgbClr val="0432FF"/>
                </a:solidFill>
              </a:rPr>
              <a:t>Stand-by</a:t>
            </a:r>
            <a:r>
              <a:rPr lang="ja-JP" altLang="en-US" sz="2400">
                <a:solidFill>
                  <a:srgbClr val="0432FF"/>
                </a:solidFill>
              </a:rPr>
              <a:t>ユニット</a:t>
            </a:r>
            <a:r>
              <a:rPr lang="ja-JP" altLang="en-US" sz="2400" dirty="0"/>
              <a:t>という。</a:t>
            </a:r>
            <a:endParaRPr kumimoji="1" lang="en-US" altLang="ja-JP" sz="2400"/>
          </a:p>
          <a:p>
            <a:r>
              <a:rPr kumimoji="1" lang="en-US" altLang="ja-JP" sz="2400"/>
              <a:t>RF</a:t>
            </a:r>
            <a:r>
              <a:rPr kumimoji="1" lang="ja-JP" altLang="en-US" sz="2400"/>
              <a:t>運転を止めてしまうと、時間をおいて次に立ち上げたときにすぐには調子が上がらず使えないことがある。そこで</a:t>
            </a:r>
            <a:r>
              <a:rPr lang="en-US" altLang="ja-JP" sz="2400"/>
              <a:t>RF</a:t>
            </a:r>
            <a:r>
              <a:rPr lang="ja-JP" altLang="en-US" sz="2400"/>
              <a:t>運転はするが、</a:t>
            </a:r>
            <a:r>
              <a:rPr lang="ja-JP" altLang="en-US" sz="2400">
                <a:solidFill>
                  <a:srgbClr val="00B050"/>
                </a:solidFill>
              </a:rPr>
              <a:t>ビームが来るタイミングから十分離して（</a:t>
            </a:r>
            <a:r>
              <a:rPr lang="en-US" altLang="ja-JP" sz="2400">
                <a:solidFill>
                  <a:srgbClr val="00B050"/>
                </a:solidFill>
              </a:rPr>
              <a:t>50μs</a:t>
            </a:r>
            <a:r>
              <a:rPr lang="ja-JP" altLang="en-US" sz="2400">
                <a:solidFill>
                  <a:srgbClr val="00B050"/>
                </a:solidFill>
              </a:rPr>
              <a:t>）動作させる</a:t>
            </a:r>
            <a:r>
              <a:rPr lang="ja-JP" altLang="en-US" sz="2400"/>
              <a:t>と、加速には寄与しない。</a:t>
            </a:r>
            <a:endParaRPr lang="en-US" altLang="ja-JP" sz="2400"/>
          </a:p>
          <a:p>
            <a:r>
              <a:rPr lang="ja-JP" altLang="en-US" sz="2400"/>
              <a:t>クライストロンの故障などが発生した際には、</a:t>
            </a:r>
            <a:r>
              <a:rPr lang="ja-JP" altLang="en-US" sz="2400">
                <a:solidFill>
                  <a:srgbClr val="00B050"/>
                </a:solidFill>
              </a:rPr>
              <a:t>そのユニットの</a:t>
            </a:r>
            <a:r>
              <a:rPr lang="en-US" altLang="ja-JP" sz="2400">
                <a:solidFill>
                  <a:srgbClr val="00B050"/>
                </a:solidFill>
              </a:rPr>
              <a:t>RF</a:t>
            </a:r>
            <a:r>
              <a:rPr lang="ja-JP" altLang="en-US" sz="2400">
                <a:solidFill>
                  <a:srgbClr val="00B050"/>
                </a:solidFill>
              </a:rPr>
              <a:t>運転を止めて、代わりにどれかの</a:t>
            </a:r>
            <a:r>
              <a:rPr lang="en-US" altLang="ja-JP" sz="2400">
                <a:solidFill>
                  <a:srgbClr val="00B050"/>
                </a:solidFill>
              </a:rPr>
              <a:t>Stand-by</a:t>
            </a:r>
            <a:r>
              <a:rPr lang="ja-JP" altLang="en-US" sz="2400">
                <a:solidFill>
                  <a:srgbClr val="00B050"/>
                </a:solidFill>
              </a:rPr>
              <a:t>ユニットを加速状態に切り替えて</a:t>
            </a:r>
            <a:r>
              <a:rPr lang="en-US" altLang="ja-JP" sz="2400"/>
              <a:t> beam energy </a:t>
            </a:r>
            <a:r>
              <a:rPr lang="ja-JP" altLang="en-US" sz="2400"/>
              <a:t>が入射に足りるようにする。</a:t>
            </a:r>
            <a:endParaRPr lang="en-US" altLang="ja-JP" sz="2400"/>
          </a:p>
          <a:p>
            <a:r>
              <a:rPr lang="ja-JP" altLang="en-US" sz="2400"/>
              <a:t>その際、各部分での</a:t>
            </a:r>
            <a:r>
              <a:rPr lang="en-US" altLang="ja-JP" sz="2400"/>
              <a:t> energy profile </a:t>
            </a:r>
            <a:r>
              <a:rPr lang="ja-JP" altLang="en-US" sz="2400"/>
              <a:t>が変化するため、</a:t>
            </a:r>
            <a:r>
              <a:rPr lang="en-US" altLang="ja-JP" sz="2400"/>
              <a:t>beam optics </a:t>
            </a:r>
            <a:r>
              <a:rPr lang="ja-JP" altLang="en-US" sz="2400"/>
              <a:t>的には</a:t>
            </a:r>
            <a:r>
              <a:rPr lang="en-US" altLang="ja-JP" sz="2400"/>
              <a:t> Q </a:t>
            </a:r>
            <a:r>
              <a:rPr lang="ja-JP" altLang="en-US" sz="2400"/>
              <a:t>や</a:t>
            </a:r>
            <a:r>
              <a:rPr lang="en-US" altLang="ja-JP" sz="2400"/>
              <a:t> ST </a:t>
            </a:r>
            <a:r>
              <a:rPr lang="ja-JP" altLang="en-US" sz="2400"/>
              <a:t>の</a:t>
            </a:r>
            <a:r>
              <a:rPr lang="en-US" altLang="ja-JP" sz="2400"/>
              <a:t>K</a:t>
            </a:r>
            <a:r>
              <a:rPr lang="ja-JP" altLang="en-US" sz="2400"/>
              <a:t>値が少し変化することになる。この補正のためには、新たな</a:t>
            </a:r>
            <a:r>
              <a:rPr lang="en-US" altLang="ja-JP" sz="2400"/>
              <a:t> energy profile </a:t>
            </a:r>
            <a:r>
              <a:rPr lang="ja-JP" altLang="en-US" sz="2400"/>
              <a:t>に基づいて</a:t>
            </a:r>
            <a:r>
              <a:rPr lang="en-US" altLang="ja-JP" sz="2400"/>
              <a:t> Q </a:t>
            </a:r>
            <a:r>
              <a:rPr lang="ja-JP" altLang="en-US" sz="2400"/>
              <a:t>や</a:t>
            </a:r>
            <a:r>
              <a:rPr lang="en-US" altLang="ja-JP" sz="2400"/>
              <a:t> ST </a:t>
            </a:r>
            <a:r>
              <a:rPr lang="ja-JP" altLang="en-US" sz="2400"/>
              <a:t>の磁場値を変更する必要がある。</a:t>
            </a:r>
            <a:endParaRPr lang="en-US" altLang="ja-JP" sz="2400"/>
          </a:p>
          <a:p>
            <a:endParaRPr lang="en-US" altLang="ja-JP" sz="2400"/>
          </a:p>
        </p:txBody>
      </p:sp>
    </p:spTree>
    <p:extLst>
      <p:ext uri="{BB962C8B-B14F-4D97-AF65-F5344CB8AC3E}">
        <p14:creationId xmlns:p14="http://schemas.microsoft.com/office/powerpoint/2010/main" val="3616927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mn-ea"/>
                <a:ea typeface="+mn-ea"/>
              </a:rPr>
              <a:t>KEK </a:t>
            </a:r>
            <a:r>
              <a:rPr lang="ja-JP" altLang="en-US" dirty="0">
                <a:latin typeface="+mn-ea"/>
                <a:ea typeface="+mn-ea"/>
              </a:rPr>
              <a:t>電子陽電子</a:t>
            </a:r>
            <a:r>
              <a:rPr lang="en-US" altLang="ja-JP" dirty="0">
                <a:latin typeface="+mn-ea"/>
                <a:ea typeface="+mn-ea"/>
              </a:rPr>
              <a:t> </a:t>
            </a:r>
            <a:r>
              <a:rPr lang="ja-JP" altLang="en-US">
                <a:latin typeface="+mn-ea"/>
                <a:ea typeface="+mn-ea"/>
              </a:rPr>
              <a:t>線形加速器</a:t>
            </a:r>
            <a:r>
              <a:rPr kumimoji="1" lang="en-US" altLang="ja-JP" dirty="0">
                <a:latin typeface="+mn-ea"/>
                <a:ea typeface="+mn-ea"/>
              </a:rPr>
              <a:t> (</a:t>
            </a:r>
            <a:r>
              <a:rPr kumimoji="1" lang="en-US" altLang="ja-JP" dirty="0" err="1">
                <a:latin typeface="+mn-ea"/>
                <a:ea typeface="+mn-ea"/>
              </a:rPr>
              <a:t>Linac</a:t>
            </a:r>
            <a:r>
              <a:rPr kumimoji="1" lang="en-US" altLang="ja-JP" dirty="0">
                <a:latin typeface="+mn-ea"/>
                <a:ea typeface="+mn-ea"/>
              </a:rPr>
              <a:t>)</a:t>
            </a:r>
            <a:endParaRPr kumimoji="1" lang="ja-JP" altLang="en-US">
              <a:latin typeface="+mn-ea"/>
              <a:ea typeface="+mn-ea"/>
            </a:endParaRPr>
          </a:p>
        </p:txBody>
      </p:sp>
      <p:pic>
        <p:nvPicPr>
          <p:cNvPr id="8" name="図 243" descr="SKB-DR-layout.png"/>
          <p:cNvPicPr>
            <a:picLocks noChangeAspect="1"/>
          </p:cNvPicPr>
          <p:nvPr/>
        </p:nvPicPr>
        <p:blipFill>
          <a:blip r:embed="rId2">
            <a:extLst>
              <a:ext uri="{28A0092B-C50C-407E-A947-70E740481C1C}">
                <a14:useLocalDpi xmlns:a14="http://schemas.microsoft.com/office/drawing/2010/main" val="0"/>
              </a:ext>
            </a:extLst>
          </a:blip>
          <a:srcRect l="65739" r="1974" b="8899"/>
          <a:stretch>
            <a:fillRect/>
          </a:stretch>
        </p:blipFill>
        <p:spPr bwMode="auto">
          <a:xfrm>
            <a:off x="3850422" y="3769035"/>
            <a:ext cx="1068387"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141"/>
          <p:cNvSpPr>
            <a:spLocks noChangeArrowheads="1"/>
          </p:cNvSpPr>
          <p:nvPr/>
        </p:nvSpPr>
        <p:spPr bwMode="auto">
          <a:xfrm>
            <a:off x="6085622" y="5712135"/>
            <a:ext cx="39687" cy="107950"/>
          </a:xfrm>
          <a:prstGeom prst="rect">
            <a:avLst/>
          </a:prstGeom>
          <a:solidFill>
            <a:srgbClr val="00FF00"/>
          </a:solidFill>
          <a:ln w="9360">
            <a:solidFill>
              <a:srgbClr val="00FF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10" name="Rectangle 115"/>
          <p:cNvSpPr>
            <a:spLocks noChangeArrowheads="1"/>
          </p:cNvSpPr>
          <p:nvPr/>
        </p:nvSpPr>
        <p:spPr bwMode="auto">
          <a:xfrm>
            <a:off x="2836009" y="5715310"/>
            <a:ext cx="74613" cy="107950"/>
          </a:xfrm>
          <a:prstGeom prst="rect">
            <a:avLst/>
          </a:prstGeom>
          <a:solidFill>
            <a:srgbClr val="00FFFF"/>
          </a:solidFill>
          <a:ln w="9360">
            <a:solidFill>
              <a:srgbClr val="00FF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11" name="Line 91"/>
          <p:cNvSpPr>
            <a:spLocks noChangeShapeType="1"/>
          </p:cNvSpPr>
          <p:nvPr/>
        </p:nvSpPr>
        <p:spPr bwMode="auto">
          <a:xfrm>
            <a:off x="659547" y="5766110"/>
            <a:ext cx="7920037" cy="1588"/>
          </a:xfrm>
          <a:prstGeom prst="line">
            <a:avLst/>
          </a:prstGeom>
          <a:noFill/>
          <a:ln w="25560">
            <a:solidFill>
              <a:srgbClr val="BBE0E3"/>
            </a:solidFill>
            <a:miter lim="800000"/>
            <a:headEnd/>
            <a:tailEnd type="triangle" w="med" len="med"/>
          </a:ln>
          <a:effectLst>
            <a:outerShdw blurRad="63500" dist="20160" dir="5400000" algn="ctr" rotWithShape="0">
              <a:srgbClr val="000000">
                <a:alpha val="38034"/>
              </a:srgbClr>
            </a:outerShdw>
          </a:effectLst>
        </p:spPr>
        <p:txBody>
          <a:bodyPr/>
          <a:lstStyle/>
          <a:p>
            <a:pPr>
              <a:defRPr/>
            </a:pPr>
            <a:endParaRPr lang="ja-JP" altLang="en-US">
              <a:latin typeface="Arial"/>
              <a:ea typeface="ＭＳ Ｐゴシック" pitchFamily="-112" charset="-128"/>
              <a:cs typeface="Arial"/>
            </a:endParaRPr>
          </a:p>
        </p:txBody>
      </p:sp>
      <p:sp>
        <p:nvSpPr>
          <p:cNvPr id="12" name="Rectangle 108"/>
          <p:cNvSpPr>
            <a:spLocks noChangeArrowheads="1"/>
          </p:cNvSpPr>
          <p:nvPr/>
        </p:nvSpPr>
        <p:spPr bwMode="auto">
          <a:xfrm>
            <a:off x="1539022" y="571213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13" name="Line 87"/>
          <p:cNvSpPr>
            <a:spLocks noChangeShapeType="1"/>
          </p:cNvSpPr>
          <p:nvPr/>
        </p:nvSpPr>
        <p:spPr bwMode="auto">
          <a:xfrm>
            <a:off x="659547" y="4326248"/>
            <a:ext cx="1677987" cy="1587"/>
          </a:xfrm>
          <a:prstGeom prst="line">
            <a:avLst/>
          </a:prstGeom>
          <a:noFill/>
          <a:ln w="25560">
            <a:solidFill>
              <a:srgbClr val="BBE0E3"/>
            </a:solidFill>
            <a:miter lim="800000"/>
            <a:headEnd/>
            <a:tailEnd/>
          </a:ln>
          <a:effectLst>
            <a:outerShdw blurRad="63500" dist="20160" dir="5400000" algn="ctr" rotWithShape="0">
              <a:srgbClr val="000000">
                <a:alpha val="38034"/>
              </a:srgbClr>
            </a:outerShdw>
          </a:effectLst>
        </p:spPr>
        <p:txBody>
          <a:bodyPr/>
          <a:lstStyle/>
          <a:p>
            <a:pPr>
              <a:defRPr/>
            </a:pPr>
            <a:endParaRPr lang="ja-JP" altLang="en-US">
              <a:latin typeface="Arial"/>
              <a:ea typeface="ＭＳ Ｐゴシック" pitchFamily="-112" charset="-128"/>
              <a:cs typeface="Arial"/>
            </a:endParaRPr>
          </a:p>
        </p:txBody>
      </p:sp>
      <p:sp>
        <p:nvSpPr>
          <p:cNvPr id="14" name="AutoShape 88"/>
          <p:cNvSpPr>
            <a:spLocks/>
          </p:cNvSpPr>
          <p:nvPr/>
        </p:nvSpPr>
        <p:spPr bwMode="auto">
          <a:xfrm flipH="1">
            <a:off x="156883" y="4326248"/>
            <a:ext cx="1256726" cy="1439862"/>
          </a:xfrm>
          <a:custGeom>
            <a:avLst/>
            <a:gdLst>
              <a:gd name="T0" fmla="*/ 719931 w 1439862"/>
              <a:gd name="T1" fmla="*/ 0 h 1439863"/>
              <a:gd name="T2" fmla="*/ 719931 w 1439862"/>
              <a:gd name="T3" fmla="*/ 719932 h 1439863"/>
              <a:gd name="T4" fmla="*/ 1439402 w 1439862"/>
              <a:gd name="T5" fmla="*/ 694206 h 1439863"/>
              <a:gd name="T6" fmla="*/ 719931 w 1439862"/>
              <a:gd name="T7" fmla="*/ 0 h 1439863"/>
              <a:gd name="T8" fmla="*/ 1439402 w 1439862"/>
              <a:gd name="T9" fmla="*/ 694206 h 1439863"/>
            </a:gdLst>
            <a:ahLst/>
            <a:cxnLst>
              <a:cxn ang="0">
                <a:pos x="T0" y="T1"/>
              </a:cxn>
              <a:cxn ang="0">
                <a:pos x="T2" y="T3"/>
              </a:cxn>
              <a:cxn ang="0">
                <a:pos x="T4" y="T5"/>
              </a:cxn>
            </a:cxnLst>
            <a:rect l="T6" t="T7" r="T8" b="T9"/>
            <a:pathLst>
              <a:path w="1439862" h="1439863" stroke="0">
                <a:moveTo>
                  <a:pt x="719931" y="0"/>
                </a:moveTo>
                <a:lnTo>
                  <a:pt x="719931" y="-1"/>
                </a:lnTo>
                <a:cubicBezTo>
                  <a:pt x="1107526" y="-1"/>
                  <a:pt x="1425552" y="306858"/>
                  <a:pt x="1439402" y="694206"/>
                </a:cubicBezTo>
                <a:lnTo>
                  <a:pt x="719931" y="719932"/>
                </a:lnTo>
                <a:close/>
              </a:path>
              <a:path w="1439862" h="1439863" fill="none">
                <a:moveTo>
                  <a:pt x="719931" y="0"/>
                </a:moveTo>
                <a:lnTo>
                  <a:pt x="719931" y="-1"/>
                </a:lnTo>
                <a:cubicBezTo>
                  <a:pt x="1107526" y="-1"/>
                  <a:pt x="1425552" y="306858"/>
                  <a:pt x="1439402" y="694206"/>
                </a:cubicBezTo>
              </a:path>
            </a:pathLst>
          </a:custGeom>
          <a:noFill/>
          <a:ln w="25560">
            <a:solidFill>
              <a:srgbClr val="BBE0E3"/>
            </a:solidFill>
            <a:miter lim="800000"/>
            <a:headEnd/>
            <a:tailEnd type="triangle" w="med" len="med"/>
          </a:ln>
          <a:effectLst>
            <a:outerShdw blurRad="63500" dist="20160" dir="5400000" algn="ctr" rotWithShape="0">
              <a:srgbClr val="000000">
                <a:alpha val="38034"/>
              </a:srgbClr>
            </a:outerShdw>
          </a:effectLst>
        </p:spPr>
        <p:txBody>
          <a:bodyPr wrap="none" anchor="ctr"/>
          <a:lstStyle/>
          <a:p>
            <a:pPr>
              <a:defRPr/>
            </a:pPr>
            <a:endParaRPr lang="ja-JP" altLang="en-US">
              <a:cs typeface="Arial" charset="0"/>
            </a:endParaRPr>
          </a:p>
        </p:txBody>
      </p:sp>
      <p:sp>
        <p:nvSpPr>
          <p:cNvPr id="15" name="AutoShape 89"/>
          <p:cNvSpPr>
            <a:spLocks noChangeArrowheads="1"/>
          </p:cNvSpPr>
          <p:nvPr/>
        </p:nvSpPr>
        <p:spPr bwMode="auto">
          <a:xfrm rot="16200000" flipH="1">
            <a:off x="66902" y="4416228"/>
            <a:ext cx="1439862" cy="1259901"/>
          </a:xfrm>
          <a:custGeom>
            <a:avLst/>
            <a:gdLst>
              <a:gd name="T0" fmla="*/ 719931 w 1439863"/>
              <a:gd name="T1" fmla="*/ 0 h 1439862"/>
              <a:gd name="T2" fmla="*/ 719932 w 1439863"/>
              <a:gd name="T3" fmla="*/ 719931 h 1439862"/>
              <a:gd name="T4" fmla="*/ 1439403 w 1439863"/>
              <a:gd name="T5" fmla="*/ 694206 h 1439862"/>
              <a:gd name="T6" fmla="*/ 719931 w 1439863"/>
              <a:gd name="T7" fmla="*/ 0 h 1439862"/>
              <a:gd name="T8" fmla="*/ 1439403 w 1439863"/>
              <a:gd name="T9" fmla="*/ 694206 h 1439862"/>
            </a:gdLst>
            <a:ahLst/>
            <a:cxnLst>
              <a:cxn ang="0">
                <a:pos x="T0" y="T1"/>
              </a:cxn>
              <a:cxn ang="0">
                <a:pos x="T2" y="T3"/>
              </a:cxn>
              <a:cxn ang="0">
                <a:pos x="T4" y="T5"/>
              </a:cxn>
            </a:cxnLst>
            <a:rect l="T6" t="T7" r="T8" b="T9"/>
            <a:pathLst>
              <a:path w="1439863" h="1439862" stroke="0">
                <a:moveTo>
                  <a:pt x="719931" y="0"/>
                </a:moveTo>
                <a:lnTo>
                  <a:pt x="719931" y="-1"/>
                </a:lnTo>
                <a:cubicBezTo>
                  <a:pt x="1107526" y="-1"/>
                  <a:pt x="1425552" y="306857"/>
                  <a:pt x="1439403" y="694204"/>
                </a:cubicBezTo>
                <a:lnTo>
                  <a:pt x="719932" y="719931"/>
                </a:lnTo>
                <a:close/>
              </a:path>
              <a:path w="1439863" h="1439862" fill="none">
                <a:moveTo>
                  <a:pt x="719931" y="0"/>
                </a:moveTo>
                <a:lnTo>
                  <a:pt x="719931" y="-1"/>
                </a:lnTo>
                <a:cubicBezTo>
                  <a:pt x="1107526" y="-1"/>
                  <a:pt x="1425552" y="306857"/>
                  <a:pt x="1439403" y="694204"/>
                </a:cubicBezTo>
              </a:path>
            </a:pathLst>
          </a:custGeom>
          <a:noFill/>
          <a:ln w="25560">
            <a:solidFill>
              <a:srgbClr val="BBE0E3"/>
            </a:solidFill>
            <a:miter lim="800000"/>
            <a:headEnd/>
            <a:tailEnd/>
          </a:ln>
          <a:effectLst>
            <a:outerShdw blurRad="63500" dist="20160" dir="5400000" algn="ctr" rotWithShape="0">
              <a:srgbClr val="000000">
                <a:alpha val="38034"/>
              </a:srgbClr>
            </a:outerShdw>
          </a:effectLst>
        </p:spPr>
        <p:txBody>
          <a:bodyPr wrap="none" anchor="ctr"/>
          <a:lstStyle/>
          <a:p>
            <a:pPr>
              <a:defRPr/>
            </a:pPr>
            <a:endParaRPr lang="ja-JP" altLang="en-US">
              <a:cs typeface="Arial" charset="0"/>
            </a:endParaRPr>
          </a:p>
        </p:txBody>
      </p:sp>
      <p:sp>
        <p:nvSpPr>
          <p:cNvPr id="16" name="Line 90"/>
          <p:cNvSpPr>
            <a:spLocks noChangeShapeType="1"/>
          </p:cNvSpPr>
          <p:nvPr/>
        </p:nvSpPr>
        <p:spPr bwMode="auto">
          <a:xfrm>
            <a:off x="165459" y="4989823"/>
            <a:ext cx="1587" cy="61912"/>
          </a:xfrm>
          <a:prstGeom prst="line">
            <a:avLst/>
          </a:prstGeom>
          <a:noFill/>
          <a:ln w="25560">
            <a:solidFill>
              <a:srgbClr val="BBE0E3"/>
            </a:solidFill>
            <a:miter lim="800000"/>
            <a:headEnd/>
            <a:tailEnd/>
          </a:ln>
          <a:effectLst>
            <a:outerShdw blurRad="63500" dist="20160" dir="5400000" algn="ctr" rotWithShape="0">
              <a:srgbClr val="000000">
                <a:alpha val="38034"/>
              </a:srgbClr>
            </a:outerShdw>
          </a:effectLst>
        </p:spPr>
        <p:txBody>
          <a:bodyPr/>
          <a:lstStyle/>
          <a:p>
            <a:pPr>
              <a:defRPr/>
            </a:pPr>
            <a:endParaRPr lang="ja-JP" altLang="en-US">
              <a:latin typeface="Arial"/>
              <a:ea typeface="ＭＳ Ｐゴシック" pitchFamily="-112" charset="-128"/>
              <a:cs typeface="Arial"/>
            </a:endParaRPr>
          </a:p>
        </p:txBody>
      </p:sp>
      <p:sp>
        <p:nvSpPr>
          <p:cNvPr id="17" name="AutoShape 92"/>
          <p:cNvSpPr>
            <a:spLocks noChangeArrowheads="1"/>
          </p:cNvSpPr>
          <p:nvPr/>
        </p:nvSpPr>
        <p:spPr bwMode="auto">
          <a:xfrm>
            <a:off x="659547" y="4173848"/>
            <a:ext cx="1066800" cy="30480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18" name="Rectangle 93"/>
          <p:cNvSpPr>
            <a:spLocks noChangeArrowheads="1"/>
          </p:cNvSpPr>
          <p:nvPr/>
        </p:nvSpPr>
        <p:spPr bwMode="auto">
          <a:xfrm>
            <a:off x="735747" y="4272273"/>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19" name="Rectangle 94"/>
          <p:cNvSpPr>
            <a:spLocks noChangeArrowheads="1"/>
          </p:cNvSpPr>
          <p:nvPr/>
        </p:nvSpPr>
        <p:spPr bwMode="auto">
          <a:xfrm>
            <a:off x="850047" y="4272273"/>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0" name="Rectangle 95"/>
          <p:cNvSpPr>
            <a:spLocks noChangeArrowheads="1"/>
          </p:cNvSpPr>
          <p:nvPr/>
        </p:nvSpPr>
        <p:spPr bwMode="auto">
          <a:xfrm>
            <a:off x="964347" y="4272273"/>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1" name="Rectangle 96"/>
          <p:cNvSpPr>
            <a:spLocks noChangeArrowheads="1"/>
          </p:cNvSpPr>
          <p:nvPr/>
        </p:nvSpPr>
        <p:spPr bwMode="auto">
          <a:xfrm>
            <a:off x="1080234" y="4272273"/>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2" name="Rectangle 97"/>
          <p:cNvSpPr>
            <a:spLocks noChangeArrowheads="1"/>
          </p:cNvSpPr>
          <p:nvPr/>
        </p:nvSpPr>
        <p:spPr bwMode="auto">
          <a:xfrm>
            <a:off x="1194534" y="4273860"/>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3" name="Rectangle 98"/>
          <p:cNvSpPr>
            <a:spLocks noChangeArrowheads="1"/>
          </p:cNvSpPr>
          <p:nvPr/>
        </p:nvSpPr>
        <p:spPr bwMode="auto">
          <a:xfrm>
            <a:off x="1308834" y="4272273"/>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4" name="Rectangle 99"/>
          <p:cNvSpPr>
            <a:spLocks noChangeArrowheads="1"/>
          </p:cNvSpPr>
          <p:nvPr/>
        </p:nvSpPr>
        <p:spPr bwMode="auto">
          <a:xfrm>
            <a:off x="1423134" y="4273860"/>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5" name="Rectangle 100"/>
          <p:cNvSpPr>
            <a:spLocks noChangeArrowheads="1"/>
          </p:cNvSpPr>
          <p:nvPr/>
        </p:nvSpPr>
        <p:spPr bwMode="auto">
          <a:xfrm>
            <a:off x="1537434" y="4273860"/>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6" name="AutoShape 101"/>
          <p:cNvSpPr>
            <a:spLocks noChangeArrowheads="1"/>
          </p:cNvSpPr>
          <p:nvPr/>
        </p:nvSpPr>
        <p:spPr bwMode="auto">
          <a:xfrm>
            <a:off x="661134" y="5613710"/>
            <a:ext cx="1141413" cy="30480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7" name="Rectangle 102"/>
          <p:cNvSpPr>
            <a:spLocks noChangeArrowheads="1"/>
          </p:cNvSpPr>
          <p:nvPr/>
        </p:nvSpPr>
        <p:spPr bwMode="auto">
          <a:xfrm>
            <a:off x="737334" y="5712135"/>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8" name="Rectangle 103"/>
          <p:cNvSpPr>
            <a:spLocks noChangeArrowheads="1"/>
          </p:cNvSpPr>
          <p:nvPr/>
        </p:nvSpPr>
        <p:spPr bwMode="auto">
          <a:xfrm>
            <a:off x="851634" y="571213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9" name="Rectangle 104"/>
          <p:cNvSpPr>
            <a:spLocks noChangeArrowheads="1"/>
          </p:cNvSpPr>
          <p:nvPr/>
        </p:nvSpPr>
        <p:spPr bwMode="auto">
          <a:xfrm>
            <a:off x="965934" y="571213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0" name="Rectangle 105"/>
          <p:cNvSpPr>
            <a:spLocks noChangeArrowheads="1"/>
          </p:cNvSpPr>
          <p:nvPr/>
        </p:nvSpPr>
        <p:spPr bwMode="auto">
          <a:xfrm>
            <a:off x="1080234" y="571213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1" name="Rectangle 106"/>
          <p:cNvSpPr>
            <a:spLocks noChangeArrowheads="1"/>
          </p:cNvSpPr>
          <p:nvPr/>
        </p:nvSpPr>
        <p:spPr bwMode="auto">
          <a:xfrm>
            <a:off x="1196122" y="5713723"/>
            <a:ext cx="74612"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2" name="Rectangle 107"/>
          <p:cNvSpPr>
            <a:spLocks noChangeArrowheads="1"/>
          </p:cNvSpPr>
          <p:nvPr/>
        </p:nvSpPr>
        <p:spPr bwMode="auto">
          <a:xfrm>
            <a:off x="1310422" y="5712135"/>
            <a:ext cx="74612"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3" name="Rectangle 108"/>
          <p:cNvSpPr>
            <a:spLocks noChangeArrowheads="1"/>
          </p:cNvSpPr>
          <p:nvPr/>
        </p:nvSpPr>
        <p:spPr bwMode="auto">
          <a:xfrm>
            <a:off x="1424722" y="5713723"/>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4" name="AutoShape 110"/>
          <p:cNvSpPr>
            <a:spLocks noChangeArrowheads="1"/>
          </p:cNvSpPr>
          <p:nvPr/>
        </p:nvSpPr>
        <p:spPr bwMode="auto">
          <a:xfrm>
            <a:off x="1954947" y="5615298"/>
            <a:ext cx="1066800" cy="30480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5" name="Rectangle 111"/>
          <p:cNvSpPr>
            <a:spLocks noChangeArrowheads="1"/>
          </p:cNvSpPr>
          <p:nvPr/>
        </p:nvSpPr>
        <p:spPr bwMode="auto">
          <a:xfrm>
            <a:off x="2031147" y="5713723"/>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6" name="Rectangle 112"/>
          <p:cNvSpPr>
            <a:spLocks noChangeArrowheads="1"/>
          </p:cNvSpPr>
          <p:nvPr/>
        </p:nvSpPr>
        <p:spPr bwMode="auto">
          <a:xfrm>
            <a:off x="2145447" y="5713723"/>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7" name="Rectangle 113"/>
          <p:cNvSpPr>
            <a:spLocks noChangeArrowheads="1"/>
          </p:cNvSpPr>
          <p:nvPr/>
        </p:nvSpPr>
        <p:spPr bwMode="auto">
          <a:xfrm>
            <a:off x="2259747" y="5713723"/>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8" name="Rectangle 114"/>
          <p:cNvSpPr>
            <a:spLocks noChangeArrowheads="1"/>
          </p:cNvSpPr>
          <p:nvPr/>
        </p:nvSpPr>
        <p:spPr bwMode="auto">
          <a:xfrm>
            <a:off x="2375634" y="5713723"/>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9" name="Rectangle 115"/>
          <p:cNvSpPr>
            <a:spLocks noChangeArrowheads="1"/>
          </p:cNvSpPr>
          <p:nvPr/>
        </p:nvSpPr>
        <p:spPr bwMode="auto">
          <a:xfrm>
            <a:off x="2489934" y="5715310"/>
            <a:ext cx="74613" cy="107950"/>
          </a:xfrm>
          <a:prstGeom prst="rect">
            <a:avLst/>
          </a:prstGeom>
          <a:solidFill>
            <a:srgbClr val="FF0000"/>
          </a:solidFill>
          <a:ln w="9360">
            <a:solidFill>
              <a:srgbClr val="FF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0" name="Rectangle 116"/>
          <p:cNvSpPr>
            <a:spLocks noChangeArrowheads="1"/>
          </p:cNvSpPr>
          <p:nvPr/>
        </p:nvSpPr>
        <p:spPr bwMode="auto">
          <a:xfrm>
            <a:off x="2604234" y="5713723"/>
            <a:ext cx="76200" cy="107950"/>
          </a:xfrm>
          <a:prstGeom prst="rect">
            <a:avLst/>
          </a:prstGeom>
          <a:solidFill>
            <a:srgbClr val="00FFFF"/>
          </a:solidFill>
          <a:ln w="9360">
            <a:solidFill>
              <a:srgbClr val="00FF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1" name="Rectangle 117"/>
          <p:cNvSpPr>
            <a:spLocks noChangeArrowheads="1"/>
          </p:cNvSpPr>
          <p:nvPr/>
        </p:nvSpPr>
        <p:spPr bwMode="auto">
          <a:xfrm>
            <a:off x="2718534" y="5715310"/>
            <a:ext cx="76200" cy="107950"/>
          </a:xfrm>
          <a:prstGeom prst="rect">
            <a:avLst/>
          </a:prstGeom>
          <a:solidFill>
            <a:srgbClr val="00FFFF"/>
          </a:solidFill>
          <a:ln w="9360">
            <a:solidFill>
              <a:srgbClr val="00FF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2" name="AutoShape 119"/>
          <p:cNvSpPr>
            <a:spLocks noChangeArrowheads="1"/>
          </p:cNvSpPr>
          <p:nvPr/>
        </p:nvSpPr>
        <p:spPr bwMode="auto">
          <a:xfrm>
            <a:off x="3174147" y="5615298"/>
            <a:ext cx="1066800" cy="30480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3" name="Rectangle 120"/>
          <p:cNvSpPr>
            <a:spLocks noChangeArrowheads="1"/>
          </p:cNvSpPr>
          <p:nvPr/>
        </p:nvSpPr>
        <p:spPr bwMode="auto">
          <a:xfrm>
            <a:off x="3250347" y="5713723"/>
            <a:ext cx="76200" cy="107950"/>
          </a:xfrm>
          <a:prstGeom prst="rect">
            <a:avLst/>
          </a:prstGeom>
          <a:solidFill>
            <a:schemeClr val="tx1"/>
          </a:solidFill>
          <a:ln w="9360">
            <a:solidFill>
              <a:schemeClr val="tx1"/>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4" name="Rectangle 121"/>
          <p:cNvSpPr>
            <a:spLocks noChangeArrowheads="1"/>
          </p:cNvSpPr>
          <p:nvPr/>
        </p:nvSpPr>
        <p:spPr bwMode="auto">
          <a:xfrm>
            <a:off x="3364647" y="5713723"/>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5" name="Rectangle 122"/>
          <p:cNvSpPr>
            <a:spLocks noChangeArrowheads="1"/>
          </p:cNvSpPr>
          <p:nvPr/>
        </p:nvSpPr>
        <p:spPr bwMode="auto">
          <a:xfrm>
            <a:off x="3478947" y="5713723"/>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6" name="Rectangle 123"/>
          <p:cNvSpPr>
            <a:spLocks noChangeArrowheads="1"/>
          </p:cNvSpPr>
          <p:nvPr/>
        </p:nvSpPr>
        <p:spPr bwMode="auto">
          <a:xfrm>
            <a:off x="3594834" y="5713723"/>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7" name="Rectangle 124"/>
          <p:cNvSpPr>
            <a:spLocks noChangeArrowheads="1"/>
          </p:cNvSpPr>
          <p:nvPr/>
        </p:nvSpPr>
        <p:spPr bwMode="auto">
          <a:xfrm>
            <a:off x="3709134" y="5715310"/>
            <a:ext cx="74613" cy="107950"/>
          </a:xfrm>
          <a:prstGeom prst="rect">
            <a:avLst/>
          </a:prstGeom>
          <a:solidFill>
            <a:srgbClr val="7F7F7F">
              <a:alpha val="29999"/>
            </a:srgbClr>
          </a:solidFill>
          <a:ln w="9525">
            <a:noFill/>
            <a:round/>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8" name="Rectangle 125"/>
          <p:cNvSpPr>
            <a:spLocks noChangeArrowheads="1"/>
          </p:cNvSpPr>
          <p:nvPr/>
        </p:nvSpPr>
        <p:spPr bwMode="auto">
          <a:xfrm>
            <a:off x="3823434" y="5713723"/>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9" name="Rectangle 126"/>
          <p:cNvSpPr>
            <a:spLocks noChangeArrowheads="1"/>
          </p:cNvSpPr>
          <p:nvPr/>
        </p:nvSpPr>
        <p:spPr bwMode="auto">
          <a:xfrm>
            <a:off x="3937734" y="5715310"/>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0" name="Rectangle 127"/>
          <p:cNvSpPr>
            <a:spLocks noChangeArrowheads="1"/>
          </p:cNvSpPr>
          <p:nvPr/>
        </p:nvSpPr>
        <p:spPr bwMode="auto">
          <a:xfrm>
            <a:off x="4052034" y="5715310"/>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1" name="AutoShape 128"/>
          <p:cNvSpPr>
            <a:spLocks noChangeArrowheads="1"/>
          </p:cNvSpPr>
          <p:nvPr/>
        </p:nvSpPr>
        <p:spPr bwMode="auto">
          <a:xfrm>
            <a:off x="4393347" y="5615298"/>
            <a:ext cx="1066800" cy="30480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2" name="Rectangle 130"/>
          <p:cNvSpPr>
            <a:spLocks noChangeArrowheads="1"/>
          </p:cNvSpPr>
          <p:nvPr/>
        </p:nvSpPr>
        <p:spPr bwMode="auto">
          <a:xfrm>
            <a:off x="4583847" y="5713723"/>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3" name="Rectangle 131"/>
          <p:cNvSpPr>
            <a:spLocks noChangeArrowheads="1"/>
          </p:cNvSpPr>
          <p:nvPr/>
        </p:nvSpPr>
        <p:spPr bwMode="auto">
          <a:xfrm>
            <a:off x="4698147" y="5713723"/>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4" name="Rectangle 132"/>
          <p:cNvSpPr>
            <a:spLocks noChangeArrowheads="1"/>
          </p:cNvSpPr>
          <p:nvPr/>
        </p:nvSpPr>
        <p:spPr bwMode="auto">
          <a:xfrm>
            <a:off x="4814034" y="5713723"/>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5" name="Rectangle 133"/>
          <p:cNvSpPr>
            <a:spLocks noChangeArrowheads="1"/>
          </p:cNvSpPr>
          <p:nvPr/>
        </p:nvSpPr>
        <p:spPr bwMode="auto">
          <a:xfrm>
            <a:off x="4928334" y="5715310"/>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6" name="Rectangle 134"/>
          <p:cNvSpPr>
            <a:spLocks noChangeArrowheads="1"/>
          </p:cNvSpPr>
          <p:nvPr/>
        </p:nvSpPr>
        <p:spPr bwMode="auto">
          <a:xfrm>
            <a:off x="5042634" y="5713723"/>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7" name="Rectangle 135"/>
          <p:cNvSpPr>
            <a:spLocks noChangeArrowheads="1"/>
          </p:cNvSpPr>
          <p:nvPr/>
        </p:nvSpPr>
        <p:spPr bwMode="auto">
          <a:xfrm>
            <a:off x="5156934" y="5715310"/>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8" name="Rectangle 136"/>
          <p:cNvSpPr>
            <a:spLocks noChangeArrowheads="1"/>
          </p:cNvSpPr>
          <p:nvPr/>
        </p:nvSpPr>
        <p:spPr bwMode="auto">
          <a:xfrm>
            <a:off x="5271234" y="5715310"/>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9" name="AutoShape 137"/>
          <p:cNvSpPr>
            <a:spLocks noChangeArrowheads="1"/>
          </p:cNvSpPr>
          <p:nvPr/>
        </p:nvSpPr>
        <p:spPr bwMode="auto">
          <a:xfrm>
            <a:off x="5612547" y="5613710"/>
            <a:ext cx="1066800" cy="30480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0" name="Rectangle 138"/>
          <p:cNvSpPr>
            <a:spLocks noChangeArrowheads="1"/>
          </p:cNvSpPr>
          <p:nvPr/>
        </p:nvSpPr>
        <p:spPr bwMode="auto">
          <a:xfrm>
            <a:off x="5688747" y="571213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1" name="Rectangle 139"/>
          <p:cNvSpPr>
            <a:spLocks noChangeArrowheads="1"/>
          </p:cNvSpPr>
          <p:nvPr/>
        </p:nvSpPr>
        <p:spPr bwMode="auto">
          <a:xfrm>
            <a:off x="5803047" y="571213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2" name="Rectangle 140"/>
          <p:cNvSpPr>
            <a:spLocks noChangeArrowheads="1"/>
          </p:cNvSpPr>
          <p:nvPr/>
        </p:nvSpPr>
        <p:spPr bwMode="auto">
          <a:xfrm>
            <a:off x="5917347" y="571213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3" name="Rectangle 141"/>
          <p:cNvSpPr>
            <a:spLocks noChangeArrowheads="1"/>
          </p:cNvSpPr>
          <p:nvPr/>
        </p:nvSpPr>
        <p:spPr bwMode="auto">
          <a:xfrm>
            <a:off x="6020534" y="5712135"/>
            <a:ext cx="39688" cy="107950"/>
          </a:xfrm>
          <a:prstGeom prst="rect">
            <a:avLst/>
          </a:prstGeom>
          <a:solidFill>
            <a:srgbClr val="00FF00"/>
          </a:solidFill>
          <a:ln w="9360">
            <a:solidFill>
              <a:srgbClr val="00FF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4" name="Rectangle 142"/>
          <p:cNvSpPr>
            <a:spLocks noChangeArrowheads="1"/>
          </p:cNvSpPr>
          <p:nvPr/>
        </p:nvSpPr>
        <p:spPr bwMode="auto">
          <a:xfrm>
            <a:off x="6147534" y="5713723"/>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5" name="Rectangle 143"/>
          <p:cNvSpPr>
            <a:spLocks noChangeArrowheads="1"/>
          </p:cNvSpPr>
          <p:nvPr/>
        </p:nvSpPr>
        <p:spPr bwMode="auto">
          <a:xfrm>
            <a:off x="6261834" y="571213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6" name="Rectangle 144"/>
          <p:cNvSpPr>
            <a:spLocks noChangeArrowheads="1"/>
          </p:cNvSpPr>
          <p:nvPr/>
        </p:nvSpPr>
        <p:spPr bwMode="auto">
          <a:xfrm>
            <a:off x="6376134" y="5713723"/>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7" name="Rectangle 145"/>
          <p:cNvSpPr>
            <a:spLocks noChangeArrowheads="1"/>
          </p:cNvSpPr>
          <p:nvPr/>
        </p:nvSpPr>
        <p:spPr bwMode="auto">
          <a:xfrm>
            <a:off x="6490434" y="5713723"/>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8" name="AutoShape 146"/>
          <p:cNvSpPr>
            <a:spLocks noChangeArrowheads="1"/>
          </p:cNvSpPr>
          <p:nvPr/>
        </p:nvSpPr>
        <p:spPr bwMode="auto">
          <a:xfrm>
            <a:off x="6831747" y="5615298"/>
            <a:ext cx="957262" cy="30480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9" name="Rectangle 147"/>
          <p:cNvSpPr>
            <a:spLocks noChangeArrowheads="1"/>
          </p:cNvSpPr>
          <p:nvPr/>
        </p:nvSpPr>
        <p:spPr bwMode="auto">
          <a:xfrm>
            <a:off x="6907947" y="5713723"/>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0" name="Rectangle 148"/>
          <p:cNvSpPr>
            <a:spLocks noChangeArrowheads="1"/>
          </p:cNvSpPr>
          <p:nvPr/>
        </p:nvSpPr>
        <p:spPr bwMode="auto">
          <a:xfrm>
            <a:off x="7022247" y="5713723"/>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1" name="Rectangle 149"/>
          <p:cNvSpPr>
            <a:spLocks noChangeArrowheads="1"/>
          </p:cNvSpPr>
          <p:nvPr/>
        </p:nvSpPr>
        <p:spPr bwMode="auto">
          <a:xfrm>
            <a:off x="7136547" y="5713723"/>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2" name="Rectangle 150"/>
          <p:cNvSpPr>
            <a:spLocks noChangeArrowheads="1"/>
          </p:cNvSpPr>
          <p:nvPr/>
        </p:nvSpPr>
        <p:spPr bwMode="auto">
          <a:xfrm>
            <a:off x="7252434" y="5713723"/>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3" name="Rectangle 151"/>
          <p:cNvSpPr>
            <a:spLocks noChangeArrowheads="1"/>
          </p:cNvSpPr>
          <p:nvPr/>
        </p:nvSpPr>
        <p:spPr bwMode="auto">
          <a:xfrm>
            <a:off x="7366734" y="5715310"/>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4" name="Rectangle 152"/>
          <p:cNvSpPr>
            <a:spLocks noChangeArrowheads="1"/>
          </p:cNvSpPr>
          <p:nvPr/>
        </p:nvSpPr>
        <p:spPr bwMode="auto">
          <a:xfrm>
            <a:off x="7481034" y="5713723"/>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5" name="Rectangle 153"/>
          <p:cNvSpPr>
            <a:spLocks noChangeArrowheads="1"/>
          </p:cNvSpPr>
          <p:nvPr/>
        </p:nvSpPr>
        <p:spPr bwMode="auto">
          <a:xfrm>
            <a:off x="7595334" y="5715310"/>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6" name="Rectangle 154"/>
          <p:cNvSpPr>
            <a:spLocks noChangeArrowheads="1"/>
          </p:cNvSpPr>
          <p:nvPr/>
        </p:nvSpPr>
        <p:spPr bwMode="auto">
          <a:xfrm>
            <a:off x="7709634" y="5715310"/>
            <a:ext cx="76200" cy="107950"/>
          </a:xfrm>
          <a:prstGeom prst="rect">
            <a:avLst/>
          </a:prstGeom>
          <a:solidFill>
            <a:srgbClr val="7F7F7F">
              <a:alpha val="29999"/>
            </a:srgbClr>
          </a:solidFill>
          <a:ln w="9525">
            <a:noFill/>
            <a:round/>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7" name="AutoShape 155"/>
          <p:cNvSpPr>
            <a:spLocks noChangeArrowheads="1"/>
          </p:cNvSpPr>
          <p:nvPr/>
        </p:nvSpPr>
        <p:spPr bwMode="auto">
          <a:xfrm>
            <a:off x="1916847" y="4175435"/>
            <a:ext cx="573087" cy="30480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8" name="Rectangle 156"/>
          <p:cNvSpPr>
            <a:spLocks noChangeArrowheads="1"/>
          </p:cNvSpPr>
          <p:nvPr/>
        </p:nvSpPr>
        <p:spPr bwMode="auto">
          <a:xfrm>
            <a:off x="1993047" y="4273860"/>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9" name="Rectangle 157"/>
          <p:cNvSpPr>
            <a:spLocks noChangeArrowheads="1"/>
          </p:cNvSpPr>
          <p:nvPr/>
        </p:nvSpPr>
        <p:spPr bwMode="auto">
          <a:xfrm>
            <a:off x="2107347" y="4273860"/>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80" name="Rectangle 158"/>
          <p:cNvSpPr>
            <a:spLocks noChangeArrowheads="1"/>
          </p:cNvSpPr>
          <p:nvPr/>
        </p:nvSpPr>
        <p:spPr bwMode="auto">
          <a:xfrm>
            <a:off x="2223234" y="4273860"/>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81" name="Rectangle 168"/>
          <p:cNvSpPr>
            <a:spLocks noChangeArrowheads="1"/>
          </p:cNvSpPr>
          <p:nvPr/>
        </p:nvSpPr>
        <p:spPr bwMode="auto">
          <a:xfrm>
            <a:off x="1653322" y="571213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82" name="Line 169"/>
          <p:cNvSpPr>
            <a:spLocks noChangeShapeType="1"/>
          </p:cNvSpPr>
          <p:nvPr/>
        </p:nvSpPr>
        <p:spPr bwMode="auto">
          <a:xfrm flipV="1">
            <a:off x="4269522" y="5597835"/>
            <a:ext cx="192087" cy="173038"/>
          </a:xfrm>
          <a:prstGeom prst="line">
            <a:avLst/>
          </a:prstGeom>
          <a:noFill/>
          <a:ln w="44323">
            <a:solidFill>
              <a:srgbClr val="FF6FCF"/>
            </a:solidFill>
            <a:miter lim="800000"/>
            <a:headEnd/>
            <a:tailEnd/>
          </a:ln>
          <a:effectLst>
            <a:outerShdw blurRad="63500" dist="20160" dir="5400000" algn="ctr" rotWithShape="0">
              <a:srgbClr val="000000">
                <a:alpha val="38034"/>
              </a:srgbClr>
            </a:outerShdw>
          </a:effectLst>
        </p:spPr>
        <p:txBody>
          <a:bodyPr/>
          <a:lstStyle/>
          <a:p>
            <a:pPr>
              <a:defRPr/>
            </a:pPr>
            <a:endParaRPr lang="ja-JP" altLang="en-US">
              <a:latin typeface="Arial"/>
              <a:ea typeface="ＭＳ Ｐゴシック" pitchFamily="-112" charset="-128"/>
              <a:cs typeface="Arial"/>
            </a:endParaRPr>
          </a:p>
        </p:txBody>
      </p:sp>
      <p:sp>
        <p:nvSpPr>
          <p:cNvPr id="83" name="Line 176"/>
          <p:cNvSpPr>
            <a:spLocks noChangeShapeType="1"/>
          </p:cNvSpPr>
          <p:nvPr/>
        </p:nvSpPr>
        <p:spPr bwMode="auto">
          <a:xfrm>
            <a:off x="472222" y="4326248"/>
            <a:ext cx="1889125" cy="1587"/>
          </a:xfrm>
          <a:prstGeom prst="line">
            <a:avLst/>
          </a:prstGeom>
          <a:noFill/>
          <a:ln w="57023">
            <a:solidFill>
              <a:srgbClr val="4597A0"/>
            </a:solidFill>
            <a:miter lim="800000"/>
            <a:headEnd type="triangle" w="med" len="med"/>
            <a:tailEnd/>
          </a:ln>
          <a:extLst>
            <a:ext uri="{909E8E84-426E-40dd-AFC4-6F175D3DCCD1}">
              <a14:hiddenFill xmlns:a14="http://schemas.microsoft.com/office/drawing/2010/main" xmlns="">
                <a:noFill/>
              </a14:hiddenFill>
            </a:ext>
          </a:extLst>
        </p:spPr>
        <p:txBody>
          <a:bodyPr/>
          <a:lstStyle/>
          <a:p>
            <a:endParaRPr lang="ja-JP" altLang="en-US"/>
          </a:p>
        </p:txBody>
      </p:sp>
      <p:sp>
        <p:nvSpPr>
          <p:cNvPr id="84" name="AutoShape 177"/>
          <p:cNvSpPr>
            <a:spLocks/>
          </p:cNvSpPr>
          <p:nvPr/>
        </p:nvSpPr>
        <p:spPr bwMode="auto">
          <a:xfrm>
            <a:off x="160596" y="4410385"/>
            <a:ext cx="819028" cy="1250950"/>
          </a:xfrm>
          <a:custGeom>
            <a:avLst/>
            <a:gdLst>
              <a:gd name="T0" fmla="*/ 175447 w 1042988"/>
              <a:gd name="T1" fmla="*/ 1093403 h 1250950"/>
              <a:gd name="T2" fmla="*/ 521494 w 1042988"/>
              <a:gd name="T3" fmla="*/ 625475 h 1250950"/>
              <a:gd name="T4" fmla="*/ 71582 w 1042988"/>
              <a:gd name="T5" fmla="*/ 309201 h 1250950"/>
              <a:gd name="T6" fmla="*/ 0 w 1042988"/>
              <a:gd name="T7" fmla="*/ 309201 h 1250950"/>
              <a:gd name="T8" fmla="*/ 175447 w 1042988"/>
              <a:gd name="T9" fmla="*/ 1093403 h 1250950"/>
            </a:gdLst>
            <a:ahLst/>
            <a:cxnLst>
              <a:cxn ang="0">
                <a:pos x="T0" y="T1"/>
              </a:cxn>
              <a:cxn ang="0">
                <a:pos x="T2" y="T3"/>
              </a:cxn>
              <a:cxn ang="0">
                <a:pos x="T4" y="T5"/>
              </a:cxn>
            </a:cxnLst>
            <a:rect l="T6" t="T7" r="T8" b="T9"/>
            <a:pathLst>
              <a:path w="1042988" h="1250950" stroke="0">
                <a:moveTo>
                  <a:pt x="175447" y="1093403"/>
                </a:moveTo>
                <a:lnTo>
                  <a:pt x="175447" y="1093402"/>
                </a:lnTo>
                <a:cubicBezTo>
                  <a:pt x="63864" y="974696"/>
                  <a:pt x="0" y="804366"/>
                  <a:pt x="0" y="625475"/>
                </a:cubicBezTo>
                <a:cubicBezTo>
                  <a:pt x="0" y="514293"/>
                  <a:pt x="24708" y="405121"/>
                  <a:pt x="71582" y="309201"/>
                </a:cubicBezTo>
                <a:lnTo>
                  <a:pt x="521494" y="625475"/>
                </a:lnTo>
                <a:close/>
              </a:path>
              <a:path w="1042988" h="1250950" fill="none">
                <a:moveTo>
                  <a:pt x="175447" y="1093403"/>
                </a:moveTo>
                <a:lnTo>
                  <a:pt x="175447" y="1093402"/>
                </a:lnTo>
                <a:cubicBezTo>
                  <a:pt x="63864" y="974696"/>
                  <a:pt x="0" y="804366"/>
                  <a:pt x="0" y="625475"/>
                </a:cubicBezTo>
                <a:cubicBezTo>
                  <a:pt x="0" y="514293"/>
                  <a:pt x="24708" y="405121"/>
                  <a:pt x="71582" y="309201"/>
                </a:cubicBezTo>
              </a:path>
            </a:pathLst>
          </a:custGeom>
          <a:noFill/>
          <a:ln w="57023">
            <a:solidFill>
              <a:srgbClr val="31859C"/>
            </a:solidFill>
            <a:round/>
            <a:headEnd type="triangle" w="med" len="med"/>
            <a:tailEnd/>
          </a:ln>
          <a:effectLst>
            <a:outerShdw blurRad="63500" dist="20160" dir="5400000" algn="ctr" rotWithShape="0">
              <a:srgbClr val="000000">
                <a:alpha val="38034"/>
              </a:srgbClr>
            </a:outerShdw>
          </a:effectLst>
        </p:spPr>
        <p:txBody>
          <a:bodyPr wrap="none" anchor="ctr"/>
          <a:lstStyle/>
          <a:p>
            <a:pPr>
              <a:defRPr/>
            </a:pPr>
            <a:endParaRPr lang="ja-JP" altLang="en-US">
              <a:cs typeface="Arial" charset="0"/>
            </a:endParaRPr>
          </a:p>
        </p:txBody>
      </p:sp>
      <p:sp>
        <p:nvSpPr>
          <p:cNvPr id="85" name="Line 179"/>
          <p:cNvSpPr>
            <a:spLocks noChangeShapeType="1"/>
          </p:cNvSpPr>
          <p:nvPr/>
        </p:nvSpPr>
        <p:spPr bwMode="auto">
          <a:xfrm flipV="1">
            <a:off x="2555022" y="5766110"/>
            <a:ext cx="1741487" cy="4763"/>
          </a:xfrm>
          <a:prstGeom prst="line">
            <a:avLst/>
          </a:prstGeom>
          <a:noFill/>
          <a:ln w="57240">
            <a:solidFill>
              <a:srgbClr val="FF66FF"/>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86" name="Line 178"/>
          <p:cNvSpPr>
            <a:spLocks noChangeShapeType="1"/>
          </p:cNvSpPr>
          <p:nvPr/>
        </p:nvSpPr>
        <p:spPr bwMode="auto">
          <a:xfrm>
            <a:off x="708759" y="5766110"/>
            <a:ext cx="1800225" cy="1588"/>
          </a:xfrm>
          <a:prstGeom prst="line">
            <a:avLst/>
          </a:prstGeom>
          <a:noFill/>
          <a:ln w="57023">
            <a:solidFill>
              <a:srgbClr val="4597A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87" name="Line 180"/>
          <p:cNvSpPr>
            <a:spLocks noChangeShapeType="1"/>
          </p:cNvSpPr>
          <p:nvPr/>
        </p:nvSpPr>
        <p:spPr bwMode="auto">
          <a:xfrm>
            <a:off x="4466372" y="5766110"/>
            <a:ext cx="3567112" cy="1588"/>
          </a:xfrm>
          <a:prstGeom prst="line">
            <a:avLst/>
          </a:prstGeom>
          <a:noFill/>
          <a:ln w="57240">
            <a:solidFill>
              <a:srgbClr val="FF66FF"/>
            </a:solidFill>
            <a:miter lim="800000"/>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88" name="テキスト ボックス 199"/>
          <p:cNvSpPr txBox="1">
            <a:spLocks noChangeArrowheads="1"/>
          </p:cNvSpPr>
          <p:nvPr/>
        </p:nvSpPr>
        <p:spPr bwMode="auto">
          <a:xfrm>
            <a:off x="8074535" y="5212518"/>
            <a:ext cx="10985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b="1" dirty="0">
                <a:solidFill>
                  <a:srgbClr val="FF0000"/>
                </a:solidFill>
                <a:cs typeface="Arial" charset="0"/>
              </a:rPr>
              <a:t>4.0 </a:t>
            </a:r>
            <a:r>
              <a:rPr lang="en-US" altLang="ja-JP" sz="1400" b="1" dirty="0" err="1">
                <a:solidFill>
                  <a:srgbClr val="FF0000"/>
                </a:solidFill>
                <a:cs typeface="Arial" charset="0"/>
              </a:rPr>
              <a:t>GeV</a:t>
            </a:r>
            <a:r>
              <a:rPr lang="en-US" altLang="ja-JP" sz="1400" b="1" dirty="0">
                <a:solidFill>
                  <a:srgbClr val="FF0000"/>
                </a:solidFill>
                <a:cs typeface="Arial" charset="0"/>
              </a:rPr>
              <a:t> e+</a:t>
            </a:r>
          </a:p>
          <a:p>
            <a:r>
              <a:rPr lang="en-US" altLang="ja-JP" sz="1400" b="1" dirty="0">
                <a:solidFill>
                  <a:srgbClr val="FF0000"/>
                </a:solidFill>
                <a:cs typeface="Arial" charset="0"/>
              </a:rPr>
              <a:t>4nC x 2</a:t>
            </a:r>
            <a:endParaRPr lang="ja-JP" altLang="en-US" sz="1400" b="1" dirty="0">
              <a:solidFill>
                <a:srgbClr val="FF0000"/>
              </a:solidFill>
              <a:cs typeface="Arial" charset="0"/>
            </a:endParaRPr>
          </a:p>
        </p:txBody>
      </p:sp>
      <p:sp>
        <p:nvSpPr>
          <p:cNvPr id="89" name="円/楕円 88"/>
          <p:cNvSpPr/>
          <p:nvPr/>
        </p:nvSpPr>
        <p:spPr>
          <a:xfrm>
            <a:off x="1816834" y="5664510"/>
            <a:ext cx="215900" cy="215900"/>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latin typeface="Arial" charset="0"/>
              <a:ea typeface="ＭＳ Ｐゴシック" charset="0"/>
              <a:cs typeface="Arial" charset="0"/>
            </a:endParaRPr>
          </a:p>
        </p:txBody>
      </p:sp>
      <p:sp>
        <p:nvSpPr>
          <p:cNvPr id="90" name="テキスト ボックス 202"/>
          <p:cNvSpPr txBox="1">
            <a:spLocks noChangeArrowheads="1"/>
          </p:cNvSpPr>
          <p:nvPr/>
        </p:nvSpPr>
        <p:spPr bwMode="auto">
          <a:xfrm>
            <a:off x="1185009" y="4988235"/>
            <a:ext cx="155575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90000"/>
              </a:lnSpc>
            </a:pPr>
            <a:r>
              <a:rPr lang="en-US" altLang="ja-JP" sz="1400" b="1" dirty="0">
                <a:solidFill>
                  <a:srgbClr val="0000FF"/>
                </a:solidFill>
                <a:cs typeface="Arial" charset="0"/>
              </a:rPr>
              <a:t>3.3 </a:t>
            </a:r>
            <a:r>
              <a:rPr lang="en-US" altLang="ja-JP" sz="1400" b="1" dirty="0" err="1">
                <a:solidFill>
                  <a:srgbClr val="0000FF"/>
                </a:solidFill>
                <a:cs typeface="Arial" charset="0"/>
              </a:rPr>
              <a:t>GeV</a:t>
            </a:r>
            <a:endParaRPr lang="en-US" altLang="ja-JP" sz="1400" b="1" dirty="0">
              <a:solidFill>
                <a:srgbClr val="0000FF"/>
              </a:solidFill>
              <a:cs typeface="Arial" charset="0"/>
            </a:endParaRPr>
          </a:p>
          <a:p>
            <a:pPr>
              <a:lnSpc>
                <a:spcPct val="90000"/>
              </a:lnSpc>
            </a:pPr>
            <a:r>
              <a:rPr lang="en-US" altLang="ja-JP" sz="1400" b="1" dirty="0">
                <a:solidFill>
                  <a:srgbClr val="0000FF"/>
                </a:solidFill>
                <a:cs typeface="Arial" charset="0"/>
              </a:rPr>
              <a:t>10nC x 2 (prim. e-)</a:t>
            </a:r>
          </a:p>
          <a:p>
            <a:pPr>
              <a:lnSpc>
                <a:spcPct val="90000"/>
              </a:lnSpc>
            </a:pPr>
            <a:r>
              <a:rPr lang="en-US" altLang="ja-JP" sz="1400" b="1" dirty="0">
                <a:solidFill>
                  <a:srgbClr val="0000FF"/>
                </a:solidFill>
                <a:cs typeface="Arial" charset="0"/>
              </a:rPr>
              <a:t>5nC x 2 (inj. e-)</a:t>
            </a:r>
            <a:endParaRPr lang="ja-JP" altLang="en-US" sz="1400" b="1" dirty="0">
              <a:solidFill>
                <a:srgbClr val="0000FF"/>
              </a:solidFill>
              <a:cs typeface="Arial" charset="0"/>
            </a:endParaRPr>
          </a:p>
        </p:txBody>
      </p:sp>
      <p:sp>
        <p:nvSpPr>
          <p:cNvPr id="91" name="Line 180"/>
          <p:cNvSpPr>
            <a:spLocks noChangeShapeType="1"/>
          </p:cNvSpPr>
          <p:nvPr/>
        </p:nvSpPr>
        <p:spPr bwMode="auto">
          <a:xfrm>
            <a:off x="8244622" y="5762935"/>
            <a:ext cx="706437" cy="1588"/>
          </a:xfrm>
          <a:prstGeom prst="line">
            <a:avLst/>
          </a:prstGeom>
          <a:noFill/>
          <a:ln w="57240">
            <a:solidFill>
              <a:srgbClr val="FF66FF"/>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92" name="アーチ 91"/>
          <p:cNvSpPr/>
          <p:nvPr/>
        </p:nvSpPr>
        <p:spPr>
          <a:xfrm>
            <a:off x="7998559" y="5701023"/>
            <a:ext cx="252413" cy="139700"/>
          </a:xfrm>
          <a:prstGeom prst="blockArc">
            <a:avLst/>
          </a:prstGeom>
          <a:solidFill>
            <a:srgbClr val="800000"/>
          </a:solidFill>
          <a:ln w="25400">
            <a:solidFill>
              <a:srgbClr val="8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8000"/>
              </a:solidFill>
              <a:latin typeface="Arial" charset="0"/>
              <a:ea typeface="ＭＳ Ｐゴシック" charset="0"/>
              <a:cs typeface="Arial" charset="0"/>
            </a:endParaRPr>
          </a:p>
        </p:txBody>
      </p:sp>
      <p:sp>
        <p:nvSpPr>
          <p:cNvPr id="93" name="円/楕円 92"/>
          <p:cNvSpPr/>
          <p:nvPr/>
        </p:nvSpPr>
        <p:spPr>
          <a:xfrm>
            <a:off x="8595459" y="5705785"/>
            <a:ext cx="127000" cy="127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0080"/>
              </a:solidFill>
              <a:latin typeface="Arial" charset="0"/>
              <a:ea typeface="ＭＳ Ｐゴシック" charset="0"/>
              <a:cs typeface="Arial" charset="0"/>
            </a:endParaRPr>
          </a:p>
        </p:txBody>
      </p:sp>
      <p:sp>
        <p:nvSpPr>
          <p:cNvPr id="94" name="円/楕円 93"/>
          <p:cNvSpPr/>
          <p:nvPr/>
        </p:nvSpPr>
        <p:spPr>
          <a:xfrm>
            <a:off x="8411309" y="5705785"/>
            <a:ext cx="127000" cy="127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0080"/>
              </a:solidFill>
              <a:latin typeface="Arial" charset="0"/>
              <a:ea typeface="ＭＳ Ｐゴシック" charset="0"/>
              <a:cs typeface="Arial" charset="0"/>
            </a:endParaRPr>
          </a:p>
        </p:txBody>
      </p:sp>
      <p:sp>
        <p:nvSpPr>
          <p:cNvPr id="95" name="テキスト ボックス 212"/>
          <p:cNvSpPr txBox="1">
            <a:spLocks noChangeArrowheads="1"/>
          </p:cNvSpPr>
          <p:nvPr/>
        </p:nvSpPr>
        <p:spPr bwMode="auto">
          <a:xfrm>
            <a:off x="4842609" y="3997635"/>
            <a:ext cx="1401763"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80000"/>
              </a:lnSpc>
            </a:pPr>
            <a:r>
              <a:rPr lang="en-US" altLang="ja-JP" sz="1400" b="1">
                <a:solidFill>
                  <a:srgbClr val="FF0000"/>
                </a:solidFill>
                <a:cs typeface="Arial" charset="0"/>
              </a:rPr>
              <a:t>1.1 GeV </a:t>
            </a:r>
          </a:p>
          <a:p>
            <a:pPr>
              <a:lnSpc>
                <a:spcPct val="80000"/>
              </a:lnSpc>
            </a:pPr>
            <a:r>
              <a:rPr lang="en-US" altLang="ja-JP" sz="1400" b="1">
                <a:solidFill>
                  <a:srgbClr val="FF0000"/>
                </a:solidFill>
                <a:cs typeface="Arial" charset="0"/>
              </a:rPr>
              <a:t>Damping Ring</a:t>
            </a:r>
          </a:p>
          <a:p>
            <a:pPr>
              <a:lnSpc>
                <a:spcPct val="80000"/>
              </a:lnSpc>
            </a:pPr>
            <a:r>
              <a:rPr lang="en-US" altLang="ja-JP" sz="1400" b="1">
                <a:solidFill>
                  <a:srgbClr val="FF0000"/>
                </a:solidFill>
                <a:cs typeface="Arial" charset="0"/>
              </a:rPr>
              <a:t>circ. 136 m</a:t>
            </a:r>
            <a:endParaRPr lang="ja-JP" altLang="en-US" sz="1400" b="1">
              <a:solidFill>
                <a:srgbClr val="FF0000"/>
              </a:solidFill>
              <a:cs typeface="Arial" charset="0"/>
            </a:endParaRPr>
          </a:p>
        </p:txBody>
      </p:sp>
      <p:sp>
        <p:nvSpPr>
          <p:cNvPr id="96" name="テキスト ボックス 214"/>
          <p:cNvSpPr txBox="1">
            <a:spLocks noChangeArrowheads="1"/>
          </p:cNvSpPr>
          <p:nvPr/>
        </p:nvSpPr>
        <p:spPr bwMode="auto">
          <a:xfrm>
            <a:off x="7823661" y="5518607"/>
            <a:ext cx="3810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b="1" dirty="0">
                <a:solidFill>
                  <a:srgbClr val="800000"/>
                </a:solidFill>
                <a:cs typeface="Arial" charset="0"/>
              </a:rPr>
              <a:t>ECS</a:t>
            </a:r>
            <a:endParaRPr lang="ja-JP" altLang="en-US" sz="1200" b="1" dirty="0">
              <a:solidFill>
                <a:srgbClr val="800000"/>
              </a:solidFill>
              <a:cs typeface="Arial" charset="0"/>
            </a:endParaRPr>
          </a:p>
        </p:txBody>
      </p:sp>
      <p:sp>
        <p:nvSpPr>
          <p:cNvPr id="97" name="Line 1"/>
          <p:cNvSpPr>
            <a:spLocks noChangeShapeType="1"/>
          </p:cNvSpPr>
          <p:nvPr/>
        </p:nvSpPr>
        <p:spPr bwMode="auto">
          <a:xfrm flipH="1" flipV="1">
            <a:off x="4309209" y="5597835"/>
            <a:ext cx="192088" cy="182563"/>
          </a:xfrm>
          <a:prstGeom prst="line">
            <a:avLst/>
          </a:prstGeom>
          <a:noFill/>
          <a:ln w="44323">
            <a:solidFill>
              <a:srgbClr val="FF6FCF"/>
            </a:solidFill>
            <a:miter lim="800000"/>
            <a:headEnd/>
            <a:tailEnd/>
          </a:ln>
          <a:effectLst>
            <a:outerShdw blurRad="63500" dist="20160" dir="5400000" algn="ctr" rotWithShape="0">
              <a:srgbClr val="000000">
                <a:alpha val="38034"/>
              </a:srgbClr>
            </a:outerShdw>
          </a:effectLst>
        </p:spPr>
        <p:txBody>
          <a:bodyPr/>
          <a:lstStyle/>
          <a:p>
            <a:pPr>
              <a:defRPr/>
            </a:pPr>
            <a:endParaRPr lang="ja-JP" altLang="en-US">
              <a:latin typeface="Arial"/>
              <a:ea typeface="ＭＳ Ｐゴシック" pitchFamily="-112" charset="-128"/>
              <a:cs typeface="Arial"/>
            </a:endParaRPr>
          </a:p>
        </p:txBody>
      </p:sp>
      <p:sp>
        <p:nvSpPr>
          <p:cNvPr id="98" name="円/楕円 97"/>
          <p:cNvSpPr/>
          <p:nvPr/>
        </p:nvSpPr>
        <p:spPr>
          <a:xfrm>
            <a:off x="2096234" y="5664510"/>
            <a:ext cx="215900" cy="215900"/>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latin typeface="Arial" charset="0"/>
              <a:ea typeface="ＭＳ Ｐゴシック" charset="0"/>
              <a:cs typeface="Arial" charset="0"/>
            </a:endParaRPr>
          </a:p>
        </p:txBody>
      </p:sp>
      <p:cxnSp>
        <p:nvCxnSpPr>
          <p:cNvPr id="99" name="直線コネクタ 98"/>
          <p:cNvCxnSpPr/>
          <p:nvPr/>
        </p:nvCxnSpPr>
        <p:spPr>
          <a:xfrm rot="5400000">
            <a:off x="4528284" y="5267635"/>
            <a:ext cx="136525" cy="34925"/>
          </a:xfrm>
          <a:prstGeom prst="line">
            <a:avLst/>
          </a:prstGeom>
          <a:ln w="76200">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00" name="直線コネクタ 99"/>
          <p:cNvCxnSpPr/>
          <p:nvPr/>
        </p:nvCxnSpPr>
        <p:spPr>
          <a:xfrm>
            <a:off x="3990122" y="4988235"/>
            <a:ext cx="14287" cy="13970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sp>
        <p:nvSpPr>
          <p:cNvPr id="101" name="テキスト ボックス 233"/>
          <p:cNvSpPr txBox="1">
            <a:spLocks noChangeArrowheads="1"/>
          </p:cNvSpPr>
          <p:nvPr/>
        </p:nvSpPr>
        <p:spPr bwMode="auto">
          <a:xfrm>
            <a:off x="4674219" y="5016384"/>
            <a:ext cx="1306448" cy="246221"/>
          </a:xfrm>
          <a:prstGeom prst="rect">
            <a:avLst/>
          </a:prstGeom>
          <a:solidFill>
            <a:schemeClr val="bg1"/>
          </a:solidFill>
          <a:ln>
            <a:noFill/>
          </a:ln>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80000"/>
              </a:lnSpc>
            </a:pPr>
            <a:r>
              <a:rPr lang="en-US" altLang="ja-JP" sz="1000" b="1" dirty="0">
                <a:solidFill>
                  <a:srgbClr val="800000"/>
                </a:solidFill>
                <a:cs typeface="Arial" charset="0"/>
              </a:rPr>
              <a:t>Energy-spread</a:t>
            </a:r>
          </a:p>
          <a:p>
            <a:pPr>
              <a:lnSpc>
                <a:spcPct val="80000"/>
              </a:lnSpc>
            </a:pPr>
            <a:r>
              <a:rPr lang="en-US" altLang="ja-JP" sz="1000" b="1" dirty="0">
                <a:solidFill>
                  <a:srgbClr val="800000"/>
                </a:solidFill>
                <a:cs typeface="Arial" charset="0"/>
              </a:rPr>
              <a:t>Compression System</a:t>
            </a:r>
            <a:endParaRPr lang="ja-JP" altLang="en-US" sz="1000" b="1" dirty="0">
              <a:solidFill>
                <a:srgbClr val="800000"/>
              </a:solidFill>
              <a:cs typeface="Arial" charset="0"/>
            </a:endParaRPr>
          </a:p>
        </p:txBody>
      </p:sp>
      <p:sp>
        <p:nvSpPr>
          <p:cNvPr id="102" name="テキスト ボックス 101"/>
          <p:cNvSpPr txBox="1"/>
          <p:nvPr/>
        </p:nvSpPr>
        <p:spPr>
          <a:xfrm>
            <a:off x="3051474" y="4848191"/>
            <a:ext cx="817531" cy="369332"/>
          </a:xfrm>
          <a:prstGeom prst="rect">
            <a:avLst/>
          </a:prstGeom>
          <a:solidFill>
            <a:schemeClr val="accent5">
              <a:lumMod val="75000"/>
            </a:schemeClr>
          </a:solidFill>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nSpc>
                <a:spcPct val="80000"/>
              </a:lnSpc>
              <a:defRPr/>
            </a:pPr>
            <a:r>
              <a:rPr lang="en-US" altLang="ja-JP" sz="1000" b="1" dirty="0">
                <a:solidFill>
                  <a:srgbClr val="FFFF00"/>
                </a:solidFill>
                <a:cs typeface="Arial" charset="0"/>
              </a:rPr>
              <a:t>Bunch</a:t>
            </a:r>
          </a:p>
          <a:p>
            <a:pPr>
              <a:lnSpc>
                <a:spcPct val="80000"/>
              </a:lnSpc>
              <a:defRPr/>
            </a:pPr>
            <a:r>
              <a:rPr lang="en-US" altLang="ja-JP" sz="1000" b="1" dirty="0">
                <a:solidFill>
                  <a:srgbClr val="FFFF00"/>
                </a:solidFill>
                <a:cs typeface="Arial" charset="0"/>
              </a:rPr>
              <a:t>Compression</a:t>
            </a:r>
          </a:p>
          <a:p>
            <a:pPr>
              <a:lnSpc>
                <a:spcPct val="80000"/>
              </a:lnSpc>
              <a:defRPr/>
            </a:pPr>
            <a:r>
              <a:rPr lang="en-US" altLang="ja-JP" sz="1000" b="1" dirty="0">
                <a:solidFill>
                  <a:srgbClr val="FFFF00"/>
                </a:solidFill>
                <a:cs typeface="Arial" charset="0"/>
              </a:rPr>
              <a:t>System</a:t>
            </a:r>
            <a:endParaRPr lang="ja-JP" altLang="en-US" sz="1000" b="1" dirty="0">
              <a:solidFill>
                <a:srgbClr val="FFFF00"/>
              </a:solidFill>
              <a:cs typeface="Arial" charset="0"/>
            </a:endParaRPr>
          </a:p>
        </p:txBody>
      </p:sp>
      <p:sp>
        <p:nvSpPr>
          <p:cNvPr id="103" name="Line 178"/>
          <p:cNvSpPr>
            <a:spLocks noChangeShapeType="1"/>
          </p:cNvSpPr>
          <p:nvPr/>
        </p:nvSpPr>
        <p:spPr bwMode="auto">
          <a:xfrm>
            <a:off x="2618522" y="5831198"/>
            <a:ext cx="5410200" cy="0"/>
          </a:xfrm>
          <a:prstGeom prst="line">
            <a:avLst/>
          </a:prstGeom>
          <a:noFill/>
          <a:ln w="57023">
            <a:solidFill>
              <a:srgbClr val="4597A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104" name="Line 178"/>
          <p:cNvSpPr>
            <a:spLocks noChangeShapeType="1"/>
          </p:cNvSpPr>
          <p:nvPr/>
        </p:nvSpPr>
        <p:spPr bwMode="auto">
          <a:xfrm>
            <a:off x="7952522" y="5831197"/>
            <a:ext cx="575550" cy="669268"/>
          </a:xfrm>
          <a:prstGeom prst="line">
            <a:avLst/>
          </a:prstGeom>
          <a:noFill/>
          <a:ln w="57023">
            <a:solidFill>
              <a:srgbClr val="4597A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105" name="テキスト ボックス 199"/>
          <p:cNvSpPr txBox="1">
            <a:spLocks noChangeArrowheads="1"/>
          </p:cNvSpPr>
          <p:nvPr/>
        </p:nvSpPr>
        <p:spPr bwMode="auto">
          <a:xfrm>
            <a:off x="7213983" y="6064069"/>
            <a:ext cx="10572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b="1" dirty="0">
                <a:solidFill>
                  <a:srgbClr val="0000FF"/>
                </a:solidFill>
                <a:cs typeface="Arial" charset="0"/>
              </a:rPr>
              <a:t>7.0 </a:t>
            </a:r>
            <a:r>
              <a:rPr lang="en-US" altLang="ja-JP" sz="1400" b="1" dirty="0" err="1">
                <a:solidFill>
                  <a:srgbClr val="0000FF"/>
                </a:solidFill>
                <a:cs typeface="Arial" charset="0"/>
              </a:rPr>
              <a:t>GeV</a:t>
            </a:r>
            <a:r>
              <a:rPr lang="en-US" altLang="ja-JP" sz="1400" b="1" dirty="0">
                <a:solidFill>
                  <a:srgbClr val="0000FF"/>
                </a:solidFill>
                <a:cs typeface="Arial" charset="0"/>
              </a:rPr>
              <a:t> e-</a:t>
            </a:r>
          </a:p>
          <a:p>
            <a:r>
              <a:rPr lang="en-US" altLang="ja-JP" sz="1400" b="1" dirty="0">
                <a:solidFill>
                  <a:srgbClr val="0000FF"/>
                </a:solidFill>
                <a:cs typeface="Arial" charset="0"/>
              </a:rPr>
              <a:t>5nC x 2</a:t>
            </a:r>
            <a:endParaRPr lang="ja-JP" altLang="en-US" sz="1400" b="1" dirty="0">
              <a:solidFill>
                <a:srgbClr val="0000FF"/>
              </a:solidFill>
              <a:cs typeface="Arial" charset="0"/>
            </a:endParaRPr>
          </a:p>
        </p:txBody>
      </p:sp>
      <p:sp>
        <p:nvSpPr>
          <p:cNvPr id="106" name="円/楕円 105"/>
          <p:cNvSpPr/>
          <p:nvPr/>
        </p:nvSpPr>
        <p:spPr>
          <a:xfrm>
            <a:off x="8126292" y="6038417"/>
            <a:ext cx="127000" cy="127000"/>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0080"/>
              </a:solidFill>
              <a:latin typeface="Arial" charset="0"/>
              <a:ea typeface="ＭＳ Ｐゴシック" charset="0"/>
              <a:cs typeface="Arial" charset="0"/>
            </a:endParaRPr>
          </a:p>
        </p:txBody>
      </p:sp>
      <p:sp>
        <p:nvSpPr>
          <p:cNvPr id="107" name="円/楕円 106"/>
          <p:cNvSpPr/>
          <p:nvPr/>
        </p:nvSpPr>
        <p:spPr>
          <a:xfrm>
            <a:off x="8246741" y="6178515"/>
            <a:ext cx="127000" cy="127000"/>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0080"/>
              </a:solidFill>
              <a:latin typeface="Arial" charset="0"/>
              <a:ea typeface="ＭＳ Ｐゴシック" charset="0"/>
              <a:cs typeface="Arial" charset="0"/>
            </a:endParaRPr>
          </a:p>
        </p:txBody>
      </p:sp>
      <p:sp>
        <p:nvSpPr>
          <p:cNvPr id="108" name="アーチ 107"/>
          <p:cNvSpPr/>
          <p:nvPr/>
        </p:nvSpPr>
        <p:spPr>
          <a:xfrm rot="10800000">
            <a:off x="2394684" y="5674035"/>
            <a:ext cx="250825" cy="231775"/>
          </a:xfrm>
          <a:prstGeom prst="blockArc">
            <a:avLst/>
          </a:prstGeom>
          <a:solidFill>
            <a:schemeClr val="accent5">
              <a:lumMod val="75000"/>
            </a:schemeClr>
          </a:solidFill>
          <a:ln w="19050" cmpd="sng">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chemeClr val="tx1"/>
              </a:solidFill>
              <a:latin typeface="Arial" charset="0"/>
              <a:ea typeface="ＭＳ Ｐゴシック" charset="0"/>
              <a:cs typeface="Arial" charset="0"/>
            </a:endParaRPr>
          </a:p>
        </p:txBody>
      </p:sp>
      <p:sp>
        <p:nvSpPr>
          <p:cNvPr id="109" name="テキスト ボックス 215"/>
          <p:cNvSpPr txBox="1">
            <a:spLocks noChangeArrowheads="1"/>
          </p:cNvSpPr>
          <p:nvPr/>
        </p:nvSpPr>
        <p:spPr bwMode="auto">
          <a:xfrm>
            <a:off x="2510783" y="4336467"/>
            <a:ext cx="1256754" cy="391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90000"/>
              </a:lnSpc>
            </a:pPr>
            <a:r>
              <a:rPr lang="en-US" altLang="ja-JP" sz="1400" b="1" dirty="0">
                <a:solidFill>
                  <a:srgbClr val="00FF00"/>
                </a:solidFill>
                <a:cs typeface="Arial" charset="0"/>
              </a:rPr>
              <a:t>Photo-cathode</a:t>
            </a:r>
          </a:p>
          <a:p>
            <a:pPr>
              <a:lnSpc>
                <a:spcPct val="90000"/>
              </a:lnSpc>
            </a:pPr>
            <a:r>
              <a:rPr lang="en-US" altLang="ja-JP" sz="1400" b="1" dirty="0">
                <a:solidFill>
                  <a:srgbClr val="00FF00"/>
                </a:solidFill>
                <a:cs typeface="Arial" charset="0"/>
              </a:rPr>
              <a:t>RF gun</a:t>
            </a:r>
            <a:endParaRPr lang="ja-JP" altLang="en-US" sz="1400" b="1" dirty="0">
              <a:solidFill>
                <a:srgbClr val="00FF00"/>
              </a:solidFill>
              <a:cs typeface="Arial" charset="0"/>
            </a:endParaRPr>
          </a:p>
        </p:txBody>
      </p:sp>
      <p:sp>
        <p:nvSpPr>
          <p:cNvPr id="110" name="テキスト ボックス 212"/>
          <p:cNvSpPr txBox="1">
            <a:spLocks noChangeArrowheads="1"/>
          </p:cNvSpPr>
          <p:nvPr/>
        </p:nvSpPr>
        <p:spPr bwMode="auto">
          <a:xfrm>
            <a:off x="2023209" y="5982283"/>
            <a:ext cx="1920593" cy="444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80000"/>
              </a:lnSpc>
            </a:pPr>
            <a:r>
              <a:rPr lang="en-US" altLang="ja-JP" sz="1400" b="1" dirty="0">
                <a:solidFill>
                  <a:srgbClr val="FF0000"/>
                </a:solidFill>
                <a:cs typeface="Arial" charset="0"/>
              </a:rPr>
              <a:t>e+ target &amp; </a:t>
            </a:r>
          </a:p>
          <a:p>
            <a:pPr>
              <a:lnSpc>
                <a:spcPct val="80000"/>
              </a:lnSpc>
            </a:pPr>
            <a:r>
              <a:rPr lang="en-US" altLang="ja-JP" sz="1400" b="1" dirty="0">
                <a:solidFill>
                  <a:srgbClr val="FF0000"/>
                </a:solidFill>
                <a:cs typeface="Arial" charset="0"/>
              </a:rPr>
              <a:t>LAS capture section</a:t>
            </a:r>
            <a:endParaRPr lang="ja-JP" altLang="en-US" sz="1400" b="1" dirty="0">
              <a:solidFill>
                <a:srgbClr val="FF0000"/>
              </a:solidFill>
              <a:cs typeface="Arial" charset="0"/>
            </a:endParaRPr>
          </a:p>
        </p:txBody>
      </p:sp>
      <p:sp>
        <p:nvSpPr>
          <p:cNvPr id="111" name="テキスト ボックス 246"/>
          <p:cNvSpPr txBox="1">
            <a:spLocks noChangeArrowheads="1"/>
          </p:cNvSpPr>
          <p:nvPr/>
        </p:nvSpPr>
        <p:spPr bwMode="auto">
          <a:xfrm>
            <a:off x="7529605" y="3800195"/>
            <a:ext cx="1541270" cy="616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80000"/>
              </a:lnSpc>
            </a:pPr>
            <a:r>
              <a:rPr lang="en-US" altLang="ja-JP" sz="1400" b="1" dirty="0">
                <a:solidFill>
                  <a:srgbClr val="00FFFF"/>
                </a:solidFill>
              </a:rPr>
              <a:t>50 Hz (e+ or e-)</a:t>
            </a:r>
          </a:p>
          <a:p>
            <a:pPr>
              <a:lnSpc>
                <a:spcPct val="80000"/>
              </a:lnSpc>
            </a:pPr>
            <a:r>
              <a:rPr lang="en-US" altLang="ja-JP" sz="1400" b="1" dirty="0">
                <a:solidFill>
                  <a:srgbClr val="00FFFF"/>
                </a:solidFill>
              </a:rPr>
              <a:t>pulse-by-pulse</a:t>
            </a:r>
          </a:p>
          <a:p>
            <a:pPr>
              <a:lnSpc>
                <a:spcPct val="80000"/>
              </a:lnSpc>
            </a:pPr>
            <a:r>
              <a:rPr lang="en-US" altLang="ja-JP" sz="1400" b="1" dirty="0">
                <a:solidFill>
                  <a:srgbClr val="00FFFF"/>
                </a:solidFill>
              </a:rPr>
              <a:t>mode switching</a:t>
            </a:r>
            <a:r>
              <a:rPr lang="en-US" altLang="ja-JP" sz="1400" b="1" dirty="0"/>
              <a:t> </a:t>
            </a:r>
            <a:endParaRPr lang="ja-JP" altLang="en-US" sz="1400" b="1" dirty="0"/>
          </a:p>
        </p:txBody>
      </p:sp>
      <p:sp>
        <p:nvSpPr>
          <p:cNvPr id="112" name="テキスト ボックス 212"/>
          <p:cNvSpPr txBox="1">
            <a:spLocks noChangeArrowheads="1"/>
          </p:cNvSpPr>
          <p:nvPr/>
        </p:nvSpPr>
        <p:spPr bwMode="auto">
          <a:xfrm>
            <a:off x="3090009" y="5216835"/>
            <a:ext cx="79375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80000"/>
              </a:lnSpc>
            </a:pPr>
            <a:r>
              <a:rPr lang="en-US" altLang="ja-JP" sz="1400" b="1" dirty="0">
                <a:solidFill>
                  <a:srgbClr val="FF0000"/>
                </a:solidFill>
                <a:cs typeface="Arial" charset="0"/>
              </a:rPr>
              <a:t>S-band</a:t>
            </a:r>
          </a:p>
          <a:p>
            <a:pPr>
              <a:lnSpc>
                <a:spcPct val="80000"/>
              </a:lnSpc>
            </a:pPr>
            <a:r>
              <a:rPr lang="en-US" altLang="ja-JP" sz="1400" b="1" dirty="0" err="1">
                <a:solidFill>
                  <a:srgbClr val="FF0000"/>
                </a:solidFill>
                <a:cs typeface="Arial" charset="0"/>
              </a:rPr>
              <a:t>linac</a:t>
            </a:r>
            <a:endParaRPr lang="ja-JP" altLang="en-US" sz="1400" b="1" dirty="0">
              <a:solidFill>
                <a:srgbClr val="FF0000"/>
              </a:solidFill>
              <a:cs typeface="Arial" charset="0"/>
            </a:endParaRPr>
          </a:p>
        </p:txBody>
      </p:sp>
      <p:sp>
        <p:nvSpPr>
          <p:cNvPr id="113" name="Line 178"/>
          <p:cNvSpPr>
            <a:spLocks noChangeShapeType="1"/>
          </p:cNvSpPr>
          <p:nvPr/>
        </p:nvSpPr>
        <p:spPr bwMode="auto">
          <a:xfrm flipV="1">
            <a:off x="7711751" y="4988235"/>
            <a:ext cx="74083" cy="821796"/>
          </a:xfrm>
          <a:prstGeom prst="line">
            <a:avLst/>
          </a:prstGeom>
          <a:noFill/>
          <a:ln w="57023">
            <a:solidFill>
              <a:srgbClr val="4597A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114" name="テキスト ボックス 199"/>
          <p:cNvSpPr txBox="1">
            <a:spLocks noChangeArrowheads="1"/>
          </p:cNvSpPr>
          <p:nvPr/>
        </p:nvSpPr>
        <p:spPr bwMode="auto">
          <a:xfrm>
            <a:off x="7162168" y="4622020"/>
            <a:ext cx="92886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b="1" dirty="0">
                <a:solidFill>
                  <a:srgbClr val="0000FF"/>
                </a:solidFill>
                <a:cs typeface="Arial" charset="0"/>
              </a:rPr>
              <a:t>2.5 </a:t>
            </a:r>
            <a:r>
              <a:rPr lang="en-US" altLang="ja-JP" sz="1200" b="1" dirty="0" err="1">
                <a:solidFill>
                  <a:srgbClr val="0000FF"/>
                </a:solidFill>
                <a:cs typeface="Arial" charset="0"/>
              </a:rPr>
              <a:t>GeV</a:t>
            </a:r>
            <a:r>
              <a:rPr lang="en-US" altLang="ja-JP" sz="1200" b="1" dirty="0">
                <a:solidFill>
                  <a:srgbClr val="0000FF"/>
                </a:solidFill>
                <a:cs typeface="Arial" charset="0"/>
              </a:rPr>
              <a:t> e-</a:t>
            </a:r>
          </a:p>
          <a:p>
            <a:r>
              <a:rPr lang="en-US" altLang="ja-JP" sz="1200" b="1" dirty="0">
                <a:solidFill>
                  <a:srgbClr val="0000FF"/>
                </a:solidFill>
                <a:cs typeface="Arial" charset="0"/>
              </a:rPr>
              <a:t>0.1nC x 1</a:t>
            </a:r>
            <a:endParaRPr lang="ja-JP" altLang="en-US" sz="1200" b="1" dirty="0">
              <a:solidFill>
                <a:srgbClr val="0000FF"/>
              </a:solidFill>
              <a:cs typeface="Arial" charset="0"/>
            </a:endParaRPr>
          </a:p>
        </p:txBody>
      </p:sp>
      <p:sp>
        <p:nvSpPr>
          <p:cNvPr id="115" name="テキスト ボックス 114"/>
          <p:cNvSpPr txBox="1"/>
          <p:nvPr/>
        </p:nvSpPr>
        <p:spPr>
          <a:xfrm>
            <a:off x="7170735" y="4436349"/>
            <a:ext cx="414083" cy="307777"/>
          </a:xfrm>
          <a:prstGeom prst="rect">
            <a:avLst/>
          </a:prstGeom>
          <a:noFill/>
        </p:spPr>
        <p:txBody>
          <a:bodyPr wrap="none" rtlCol="0">
            <a:spAutoFit/>
          </a:bodyPr>
          <a:lstStyle/>
          <a:p>
            <a:r>
              <a:rPr kumimoji="1" lang="en-US" altLang="ja-JP" sz="1400" b="1" dirty="0">
                <a:solidFill>
                  <a:srgbClr val="0000FF"/>
                </a:solidFill>
                <a:latin typeface="Arial"/>
                <a:cs typeface="Arial"/>
              </a:rPr>
              <a:t>PF</a:t>
            </a:r>
            <a:endParaRPr kumimoji="1" lang="ja-JP" altLang="en-US" sz="1400" b="1" dirty="0">
              <a:solidFill>
                <a:srgbClr val="0000FF"/>
              </a:solidFill>
              <a:latin typeface="Arial"/>
              <a:cs typeface="Arial"/>
            </a:endParaRPr>
          </a:p>
        </p:txBody>
      </p:sp>
      <p:sp>
        <p:nvSpPr>
          <p:cNvPr id="116" name="テキスト ボックス 115"/>
          <p:cNvSpPr txBox="1"/>
          <p:nvPr/>
        </p:nvSpPr>
        <p:spPr>
          <a:xfrm>
            <a:off x="7191846" y="5854340"/>
            <a:ext cx="672029" cy="369332"/>
          </a:xfrm>
          <a:prstGeom prst="rect">
            <a:avLst/>
          </a:prstGeom>
          <a:noFill/>
        </p:spPr>
        <p:txBody>
          <a:bodyPr wrap="none" rtlCol="0">
            <a:spAutoFit/>
          </a:bodyPr>
          <a:lstStyle/>
          <a:p>
            <a:r>
              <a:rPr kumimoji="1" lang="en-US" altLang="ja-JP" b="1" dirty="0">
                <a:solidFill>
                  <a:srgbClr val="0000FF"/>
                </a:solidFill>
                <a:latin typeface="Arial"/>
                <a:cs typeface="Arial"/>
              </a:rPr>
              <a:t>HER</a:t>
            </a:r>
            <a:endParaRPr kumimoji="1" lang="ja-JP" altLang="en-US" b="1" dirty="0">
              <a:solidFill>
                <a:srgbClr val="0000FF"/>
              </a:solidFill>
              <a:latin typeface="Arial"/>
              <a:cs typeface="Arial"/>
            </a:endParaRPr>
          </a:p>
        </p:txBody>
      </p:sp>
      <p:sp>
        <p:nvSpPr>
          <p:cNvPr id="117" name="テキスト ボックス 116"/>
          <p:cNvSpPr txBox="1"/>
          <p:nvPr/>
        </p:nvSpPr>
        <p:spPr>
          <a:xfrm>
            <a:off x="8097809" y="4963298"/>
            <a:ext cx="646331" cy="369332"/>
          </a:xfrm>
          <a:prstGeom prst="rect">
            <a:avLst/>
          </a:prstGeom>
          <a:noFill/>
        </p:spPr>
        <p:txBody>
          <a:bodyPr wrap="none" rtlCol="0">
            <a:spAutoFit/>
          </a:bodyPr>
          <a:lstStyle/>
          <a:p>
            <a:r>
              <a:rPr kumimoji="1" lang="en-US" altLang="ja-JP" b="1" dirty="0">
                <a:solidFill>
                  <a:srgbClr val="FF0000"/>
                </a:solidFill>
                <a:latin typeface="Arial"/>
                <a:cs typeface="Arial"/>
              </a:rPr>
              <a:t>LER</a:t>
            </a:r>
            <a:endParaRPr kumimoji="1" lang="ja-JP" altLang="en-US" b="1" dirty="0">
              <a:solidFill>
                <a:srgbClr val="FF0000"/>
              </a:solidFill>
              <a:latin typeface="Arial"/>
              <a:cs typeface="Arial"/>
            </a:endParaRPr>
          </a:p>
        </p:txBody>
      </p:sp>
      <p:sp>
        <p:nvSpPr>
          <p:cNvPr id="118" name="テキスト ボックス 246"/>
          <p:cNvSpPr txBox="1">
            <a:spLocks noChangeArrowheads="1"/>
          </p:cNvSpPr>
          <p:nvPr/>
        </p:nvSpPr>
        <p:spPr bwMode="auto">
          <a:xfrm>
            <a:off x="8348083" y="6047851"/>
            <a:ext cx="872930" cy="566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r">
              <a:lnSpc>
                <a:spcPct val="80000"/>
              </a:lnSpc>
            </a:pPr>
            <a:r>
              <a:rPr lang="en-US" altLang="ja-JP" sz="1200" b="1" dirty="0">
                <a:solidFill>
                  <a:srgbClr val="0000FF"/>
                </a:solidFill>
              </a:rPr>
              <a:t>          </a:t>
            </a:r>
            <a:r>
              <a:rPr lang="en-US" altLang="ja-JP" sz="1400" b="1" dirty="0">
                <a:solidFill>
                  <a:srgbClr val="0000FF"/>
                </a:solidFill>
              </a:rPr>
              <a:t>AR</a:t>
            </a:r>
          </a:p>
          <a:p>
            <a:pPr algn="r">
              <a:lnSpc>
                <a:spcPct val="80000"/>
              </a:lnSpc>
            </a:pPr>
            <a:r>
              <a:rPr lang="en-US" altLang="ja-JP" sz="1200" b="1" dirty="0">
                <a:solidFill>
                  <a:srgbClr val="0000FF"/>
                </a:solidFill>
              </a:rPr>
              <a:t>6.5 </a:t>
            </a:r>
            <a:r>
              <a:rPr lang="en-US" altLang="ja-JP" sz="1200" b="1" dirty="0" err="1">
                <a:solidFill>
                  <a:srgbClr val="0000FF"/>
                </a:solidFill>
              </a:rPr>
              <a:t>GeV</a:t>
            </a:r>
            <a:r>
              <a:rPr lang="en-US" altLang="ja-JP" sz="1200" b="1" dirty="0">
                <a:solidFill>
                  <a:srgbClr val="0000FF"/>
                </a:solidFill>
              </a:rPr>
              <a:t> </a:t>
            </a:r>
          </a:p>
          <a:p>
            <a:pPr algn="r">
              <a:lnSpc>
                <a:spcPct val="80000"/>
              </a:lnSpc>
            </a:pPr>
            <a:r>
              <a:rPr lang="en-US" altLang="ja-JP" sz="1200" b="1" dirty="0">
                <a:solidFill>
                  <a:srgbClr val="0000FF"/>
                </a:solidFill>
              </a:rPr>
              <a:t>e-</a:t>
            </a:r>
            <a:r>
              <a:rPr lang="en-US" altLang="ja-JP" sz="1200" b="1" dirty="0"/>
              <a:t> </a:t>
            </a:r>
            <a:endParaRPr lang="ja-JP" altLang="en-US" sz="1200" b="1" dirty="0"/>
          </a:p>
        </p:txBody>
      </p:sp>
      <p:sp>
        <p:nvSpPr>
          <p:cNvPr id="119" name="角丸四角形 118"/>
          <p:cNvSpPr/>
          <p:nvPr/>
        </p:nvSpPr>
        <p:spPr>
          <a:xfrm>
            <a:off x="2324835" y="5427215"/>
            <a:ext cx="1971698" cy="602420"/>
          </a:xfrm>
          <a:prstGeom prst="roundRect">
            <a:avLst/>
          </a:prstGeom>
          <a:noFill/>
          <a:ln w="19050" cmpd="sng">
            <a:solidFill>
              <a:srgbClr val="FF00FF"/>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0" name="Rectangle 190"/>
          <p:cNvSpPr>
            <a:spLocks noChangeArrowheads="1"/>
          </p:cNvSpPr>
          <p:nvPr/>
        </p:nvSpPr>
        <p:spPr bwMode="auto">
          <a:xfrm rot="19860000">
            <a:off x="4571942" y="5554946"/>
            <a:ext cx="53975" cy="107950"/>
          </a:xfrm>
          <a:prstGeom prst="rect">
            <a:avLst/>
          </a:prstGeom>
          <a:solidFill>
            <a:srgbClr val="00FF00"/>
          </a:solidFill>
          <a:ln w="9360">
            <a:solidFill>
              <a:srgbClr val="00FF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121" name="Line 191"/>
          <p:cNvSpPr>
            <a:spLocks noChangeShapeType="1"/>
          </p:cNvSpPr>
          <p:nvPr/>
        </p:nvSpPr>
        <p:spPr bwMode="auto">
          <a:xfrm flipH="1" flipV="1">
            <a:off x="4612454" y="5626410"/>
            <a:ext cx="55562" cy="95250"/>
          </a:xfrm>
          <a:prstGeom prst="line">
            <a:avLst/>
          </a:prstGeom>
          <a:noFill/>
          <a:ln w="28440">
            <a:solidFill>
              <a:srgbClr val="00FF00"/>
            </a:solidFill>
            <a:miter lim="800000"/>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22" name="テキスト ボックス 215"/>
          <p:cNvSpPr txBox="1">
            <a:spLocks noChangeArrowheads="1"/>
          </p:cNvSpPr>
          <p:nvPr/>
        </p:nvSpPr>
        <p:spPr bwMode="auto">
          <a:xfrm>
            <a:off x="4685447" y="5299389"/>
            <a:ext cx="283732" cy="295466"/>
          </a:xfrm>
          <a:prstGeom prst="rect">
            <a:avLst/>
          </a:prstGeom>
          <a:solidFill>
            <a:schemeClr val="bg1"/>
          </a:solidFill>
          <a:ln>
            <a:noFill/>
          </a:ln>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80000"/>
              </a:lnSpc>
            </a:pPr>
            <a:r>
              <a:rPr lang="en-US" altLang="ja-JP" sz="1200" b="1" dirty="0">
                <a:solidFill>
                  <a:srgbClr val="00FF00"/>
                </a:solidFill>
                <a:cs typeface="Arial" charset="0"/>
              </a:rPr>
              <a:t>3T</a:t>
            </a:r>
          </a:p>
          <a:p>
            <a:pPr>
              <a:lnSpc>
                <a:spcPct val="80000"/>
              </a:lnSpc>
            </a:pPr>
            <a:r>
              <a:rPr lang="en-US" altLang="ja-JP" sz="1200" b="1" dirty="0">
                <a:solidFill>
                  <a:srgbClr val="00FF00"/>
                </a:solidFill>
                <a:cs typeface="Arial" charset="0"/>
              </a:rPr>
              <a:t>gun</a:t>
            </a:r>
            <a:endParaRPr lang="ja-JP" altLang="en-US" sz="1200" b="1" dirty="0">
              <a:solidFill>
                <a:srgbClr val="00FF00"/>
              </a:solidFill>
              <a:cs typeface="Arial" charset="0"/>
            </a:endParaRPr>
          </a:p>
        </p:txBody>
      </p:sp>
      <p:sp>
        <p:nvSpPr>
          <p:cNvPr id="123" name="Rectangle 159"/>
          <p:cNvSpPr>
            <a:spLocks noChangeArrowheads="1"/>
          </p:cNvSpPr>
          <p:nvPr/>
        </p:nvSpPr>
        <p:spPr bwMode="auto">
          <a:xfrm>
            <a:off x="2345522" y="4289834"/>
            <a:ext cx="53975" cy="107950"/>
          </a:xfrm>
          <a:prstGeom prst="rect">
            <a:avLst/>
          </a:prstGeom>
          <a:solidFill>
            <a:srgbClr val="00FF00"/>
          </a:solidFill>
          <a:ln w="9360">
            <a:solidFill>
              <a:srgbClr val="00FF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124" name="Rectangle 159"/>
          <p:cNvSpPr>
            <a:spLocks noChangeArrowheads="1"/>
          </p:cNvSpPr>
          <p:nvPr/>
        </p:nvSpPr>
        <p:spPr bwMode="auto">
          <a:xfrm>
            <a:off x="2346154" y="4162678"/>
            <a:ext cx="53975" cy="107950"/>
          </a:xfrm>
          <a:prstGeom prst="rect">
            <a:avLst/>
          </a:prstGeom>
          <a:solidFill>
            <a:srgbClr val="FF6600"/>
          </a:solidFill>
          <a:ln w="9360">
            <a:solidFill>
              <a:srgbClr val="FF66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125" name="テキスト ボックス 215"/>
          <p:cNvSpPr txBox="1">
            <a:spLocks noChangeArrowheads="1"/>
          </p:cNvSpPr>
          <p:nvPr/>
        </p:nvSpPr>
        <p:spPr bwMode="auto">
          <a:xfrm>
            <a:off x="2535379" y="3921776"/>
            <a:ext cx="1346522" cy="391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90000"/>
              </a:lnSpc>
            </a:pPr>
            <a:r>
              <a:rPr lang="en-US" altLang="ja-JP" sz="1400" b="1" dirty="0">
                <a:solidFill>
                  <a:srgbClr val="FF6600"/>
                </a:solidFill>
                <a:cs typeface="Arial" charset="0"/>
              </a:rPr>
              <a:t>Thermionic gun</a:t>
            </a:r>
          </a:p>
          <a:p>
            <a:pPr>
              <a:lnSpc>
                <a:spcPct val="90000"/>
              </a:lnSpc>
            </a:pPr>
            <a:r>
              <a:rPr lang="en-US" altLang="ja-JP" sz="1400" b="1" dirty="0">
                <a:solidFill>
                  <a:srgbClr val="FF6600"/>
                </a:solidFill>
                <a:cs typeface="Arial" charset="0"/>
              </a:rPr>
              <a:t>+RF bunching</a:t>
            </a:r>
            <a:endParaRPr lang="ja-JP" altLang="en-US" sz="1400" b="1" dirty="0">
              <a:solidFill>
                <a:srgbClr val="FF6600"/>
              </a:solidFill>
              <a:cs typeface="Arial" charset="0"/>
            </a:endParaRPr>
          </a:p>
        </p:txBody>
      </p:sp>
      <p:sp>
        <p:nvSpPr>
          <p:cNvPr id="126" name="Line 178"/>
          <p:cNvSpPr>
            <a:spLocks noChangeShapeType="1"/>
          </p:cNvSpPr>
          <p:nvPr/>
        </p:nvSpPr>
        <p:spPr bwMode="auto">
          <a:xfrm>
            <a:off x="7960940" y="5845517"/>
            <a:ext cx="1046398" cy="215654"/>
          </a:xfrm>
          <a:prstGeom prst="line">
            <a:avLst/>
          </a:prstGeom>
          <a:noFill/>
          <a:ln w="57023">
            <a:solidFill>
              <a:srgbClr val="4597A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128" name="テキスト ボックス 127"/>
          <p:cNvSpPr txBox="1"/>
          <p:nvPr/>
        </p:nvSpPr>
        <p:spPr>
          <a:xfrm>
            <a:off x="1927989" y="4447562"/>
            <a:ext cx="351378" cy="369332"/>
          </a:xfrm>
          <a:prstGeom prst="rect">
            <a:avLst/>
          </a:prstGeom>
          <a:noFill/>
        </p:spPr>
        <p:txBody>
          <a:bodyPr wrap="none" rtlCol="0">
            <a:spAutoFit/>
          </a:bodyPr>
          <a:lstStyle/>
          <a:p>
            <a:r>
              <a:rPr lang="en-US" altLang="ja-JP" b="1" dirty="0">
                <a:latin typeface="Arial"/>
                <a:cs typeface="Arial"/>
              </a:rPr>
              <a:t>A</a:t>
            </a:r>
            <a:endParaRPr kumimoji="1" lang="ja-JP" altLang="en-US" b="1" dirty="0">
              <a:latin typeface="Arial"/>
              <a:cs typeface="Arial"/>
            </a:endParaRPr>
          </a:p>
        </p:txBody>
      </p:sp>
      <p:sp>
        <p:nvSpPr>
          <p:cNvPr id="129" name="テキスト ボックス 128"/>
          <p:cNvSpPr txBox="1"/>
          <p:nvPr/>
        </p:nvSpPr>
        <p:spPr>
          <a:xfrm>
            <a:off x="602268" y="4418987"/>
            <a:ext cx="351378" cy="369332"/>
          </a:xfrm>
          <a:prstGeom prst="rect">
            <a:avLst/>
          </a:prstGeom>
          <a:noFill/>
        </p:spPr>
        <p:txBody>
          <a:bodyPr wrap="none" rtlCol="0">
            <a:spAutoFit/>
          </a:bodyPr>
          <a:lstStyle/>
          <a:p>
            <a:r>
              <a:rPr lang="en-US" altLang="ja-JP" b="1" dirty="0">
                <a:latin typeface="Arial"/>
                <a:cs typeface="Arial"/>
              </a:rPr>
              <a:t>B</a:t>
            </a:r>
            <a:endParaRPr kumimoji="1" lang="ja-JP" altLang="en-US" b="1" dirty="0">
              <a:latin typeface="Arial"/>
              <a:cs typeface="Arial"/>
            </a:endParaRPr>
          </a:p>
        </p:txBody>
      </p:sp>
      <p:sp>
        <p:nvSpPr>
          <p:cNvPr id="130" name="テキスト ボックス 129"/>
          <p:cNvSpPr txBox="1"/>
          <p:nvPr/>
        </p:nvSpPr>
        <p:spPr>
          <a:xfrm>
            <a:off x="600173" y="5917797"/>
            <a:ext cx="351378" cy="369332"/>
          </a:xfrm>
          <a:prstGeom prst="rect">
            <a:avLst/>
          </a:prstGeom>
          <a:noFill/>
        </p:spPr>
        <p:txBody>
          <a:bodyPr wrap="none" rtlCol="0">
            <a:spAutoFit/>
          </a:bodyPr>
          <a:lstStyle/>
          <a:p>
            <a:r>
              <a:rPr lang="en-US" altLang="ja-JP" b="1" dirty="0">
                <a:latin typeface="Arial"/>
                <a:cs typeface="Arial"/>
              </a:rPr>
              <a:t>C</a:t>
            </a:r>
            <a:endParaRPr kumimoji="1" lang="ja-JP" altLang="en-US" b="1" dirty="0">
              <a:latin typeface="Arial"/>
              <a:cs typeface="Arial"/>
            </a:endParaRPr>
          </a:p>
        </p:txBody>
      </p:sp>
      <p:sp>
        <p:nvSpPr>
          <p:cNvPr id="131" name="テキスト ボックス 130"/>
          <p:cNvSpPr txBox="1"/>
          <p:nvPr/>
        </p:nvSpPr>
        <p:spPr>
          <a:xfrm>
            <a:off x="1902138" y="5915577"/>
            <a:ext cx="312906" cy="369332"/>
          </a:xfrm>
          <a:prstGeom prst="rect">
            <a:avLst/>
          </a:prstGeom>
          <a:noFill/>
        </p:spPr>
        <p:txBody>
          <a:bodyPr wrap="none" rtlCol="0">
            <a:spAutoFit/>
          </a:bodyPr>
          <a:lstStyle/>
          <a:p>
            <a:r>
              <a:rPr lang="en-US" altLang="ja-JP" b="1" dirty="0">
                <a:latin typeface="Arial"/>
                <a:cs typeface="Arial"/>
              </a:rPr>
              <a:t>1</a:t>
            </a:r>
            <a:endParaRPr kumimoji="1" lang="ja-JP" altLang="en-US" b="1" dirty="0">
              <a:latin typeface="Arial"/>
              <a:cs typeface="Arial"/>
            </a:endParaRPr>
          </a:p>
        </p:txBody>
      </p:sp>
      <p:sp>
        <p:nvSpPr>
          <p:cNvPr id="132" name="テキスト ボックス 131"/>
          <p:cNvSpPr txBox="1"/>
          <p:nvPr/>
        </p:nvSpPr>
        <p:spPr>
          <a:xfrm>
            <a:off x="3174147" y="5907220"/>
            <a:ext cx="312906" cy="369332"/>
          </a:xfrm>
          <a:prstGeom prst="rect">
            <a:avLst/>
          </a:prstGeom>
          <a:noFill/>
        </p:spPr>
        <p:txBody>
          <a:bodyPr wrap="none" rtlCol="0">
            <a:spAutoFit/>
          </a:bodyPr>
          <a:lstStyle/>
          <a:p>
            <a:r>
              <a:rPr lang="en-US" altLang="ja-JP" b="1" dirty="0">
                <a:latin typeface="Arial"/>
                <a:cs typeface="Arial"/>
              </a:rPr>
              <a:t>2</a:t>
            </a:r>
            <a:endParaRPr kumimoji="1" lang="ja-JP" altLang="en-US" b="1" dirty="0">
              <a:latin typeface="Arial"/>
              <a:cs typeface="Arial"/>
            </a:endParaRPr>
          </a:p>
        </p:txBody>
      </p:sp>
      <p:sp>
        <p:nvSpPr>
          <p:cNvPr id="133" name="テキスト ボックス 132"/>
          <p:cNvSpPr txBox="1"/>
          <p:nvPr/>
        </p:nvSpPr>
        <p:spPr>
          <a:xfrm>
            <a:off x="4432075" y="5921300"/>
            <a:ext cx="312906" cy="369332"/>
          </a:xfrm>
          <a:prstGeom prst="rect">
            <a:avLst/>
          </a:prstGeom>
          <a:noFill/>
        </p:spPr>
        <p:txBody>
          <a:bodyPr wrap="none" rtlCol="0">
            <a:spAutoFit/>
          </a:bodyPr>
          <a:lstStyle/>
          <a:p>
            <a:r>
              <a:rPr lang="en-US" altLang="ja-JP" b="1" dirty="0">
                <a:latin typeface="Arial"/>
                <a:cs typeface="Arial"/>
              </a:rPr>
              <a:t>3</a:t>
            </a:r>
            <a:endParaRPr kumimoji="1" lang="ja-JP" altLang="en-US" b="1" dirty="0">
              <a:latin typeface="Arial"/>
              <a:cs typeface="Arial"/>
            </a:endParaRPr>
          </a:p>
        </p:txBody>
      </p:sp>
      <p:sp>
        <p:nvSpPr>
          <p:cNvPr id="134" name="テキスト ボックス 133"/>
          <p:cNvSpPr txBox="1"/>
          <p:nvPr/>
        </p:nvSpPr>
        <p:spPr>
          <a:xfrm>
            <a:off x="5646594" y="5920391"/>
            <a:ext cx="312906" cy="369332"/>
          </a:xfrm>
          <a:prstGeom prst="rect">
            <a:avLst/>
          </a:prstGeom>
          <a:noFill/>
        </p:spPr>
        <p:txBody>
          <a:bodyPr wrap="none" rtlCol="0">
            <a:spAutoFit/>
          </a:bodyPr>
          <a:lstStyle/>
          <a:p>
            <a:r>
              <a:rPr lang="en-US" altLang="ja-JP" b="1" dirty="0">
                <a:latin typeface="Arial"/>
                <a:cs typeface="Arial"/>
              </a:rPr>
              <a:t>4</a:t>
            </a:r>
            <a:endParaRPr kumimoji="1" lang="ja-JP" altLang="en-US" b="1" dirty="0">
              <a:latin typeface="Arial"/>
              <a:cs typeface="Arial"/>
            </a:endParaRPr>
          </a:p>
        </p:txBody>
      </p:sp>
      <p:sp>
        <p:nvSpPr>
          <p:cNvPr id="135" name="テキスト ボックス 134"/>
          <p:cNvSpPr txBox="1"/>
          <p:nvPr/>
        </p:nvSpPr>
        <p:spPr>
          <a:xfrm>
            <a:off x="6830386" y="5920391"/>
            <a:ext cx="312906" cy="369332"/>
          </a:xfrm>
          <a:prstGeom prst="rect">
            <a:avLst/>
          </a:prstGeom>
          <a:noFill/>
        </p:spPr>
        <p:txBody>
          <a:bodyPr wrap="none" rtlCol="0">
            <a:spAutoFit/>
          </a:bodyPr>
          <a:lstStyle/>
          <a:p>
            <a:r>
              <a:rPr lang="en-US" altLang="ja-JP" b="1" dirty="0">
                <a:latin typeface="Arial"/>
                <a:cs typeface="Arial"/>
              </a:rPr>
              <a:t>5</a:t>
            </a:r>
            <a:endParaRPr kumimoji="1" lang="ja-JP" altLang="en-US" b="1" dirty="0">
              <a:latin typeface="Arial"/>
              <a:cs typeface="Arial"/>
            </a:endParaRPr>
          </a:p>
        </p:txBody>
      </p:sp>
      <p:sp>
        <p:nvSpPr>
          <p:cNvPr id="5" name="コンテンツ プレースホルダー 4">
            <a:extLst>
              <a:ext uri="{FF2B5EF4-FFF2-40B4-BE49-F238E27FC236}">
                <a16:creationId xmlns:a16="http://schemas.microsoft.com/office/drawing/2014/main" id="{A99BAD36-C92B-DE4A-96FF-40E461FD2BD1}"/>
              </a:ext>
            </a:extLst>
          </p:cNvPr>
          <p:cNvSpPr>
            <a:spLocks noGrp="1"/>
          </p:cNvSpPr>
          <p:nvPr>
            <p:ph idx="1"/>
          </p:nvPr>
        </p:nvSpPr>
        <p:spPr/>
        <p:txBody>
          <a:bodyPr>
            <a:normAutofit/>
          </a:bodyPr>
          <a:lstStyle/>
          <a:p>
            <a:r>
              <a:rPr lang="en-US" altLang="ja-JP" sz="2000">
                <a:solidFill>
                  <a:srgbClr val="0432FF"/>
                </a:solidFill>
              </a:rPr>
              <a:t>KEK e+/e- Linac</a:t>
            </a:r>
            <a:r>
              <a:rPr lang="en-US" altLang="ja-JP" sz="2000"/>
              <a:t> </a:t>
            </a:r>
            <a:r>
              <a:rPr lang="ja-JP" altLang="en-US" sz="2000"/>
              <a:t>は</a:t>
            </a:r>
            <a:r>
              <a:rPr lang="en-US" altLang="ja-JP" sz="2000">
                <a:solidFill>
                  <a:srgbClr val="00B050"/>
                </a:solidFill>
              </a:rPr>
              <a:t>4</a:t>
            </a:r>
            <a:r>
              <a:rPr lang="ja-JP" altLang="en-US" sz="2000">
                <a:solidFill>
                  <a:srgbClr val="00B050"/>
                </a:solidFill>
              </a:rPr>
              <a:t>つのリング</a:t>
            </a:r>
            <a:r>
              <a:rPr lang="en-US" altLang="ja-JP" sz="2000">
                <a:solidFill>
                  <a:srgbClr val="00B050"/>
                </a:solidFill>
              </a:rPr>
              <a:t>(HER </a:t>
            </a:r>
            <a:r>
              <a:rPr lang="en-US" altLang="ja-JP" sz="1600">
                <a:solidFill>
                  <a:srgbClr val="D883FF"/>
                </a:solidFill>
              </a:rPr>
              <a:t>7.0GeV</a:t>
            </a:r>
            <a:r>
              <a:rPr lang="en-US" altLang="ja-JP" sz="2000">
                <a:solidFill>
                  <a:srgbClr val="00B050"/>
                </a:solidFill>
              </a:rPr>
              <a:t>, LER </a:t>
            </a:r>
            <a:r>
              <a:rPr lang="en-US" altLang="ja-JP" sz="1600">
                <a:solidFill>
                  <a:srgbClr val="D883FF"/>
                </a:solidFill>
              </a:rPr>
              <a:t>4.0GeV</a:t>
            </a:r>
            <a:r>
              <a:rPr lang="en-US" altLang="ja-JP" sz="2000">
                <a:solidFill>
                  <a:srgbClr val="00B050"/>
                </a:solidFill>
              </a:rPr>
              <a:t>, PF </a:t>
            </a:r>
            <a:r>
              <a:rPr lang="en-US" altLang="ja-JP" sz="1600">
                <a:solidFill>
                  <a:srgbClr val="D883FF"/>
                </a:solidFill>
              </a:rPr>
              <a:t>2.5GeV</a:t>
            </a:r>
            <a:r>
              <a:rPr lang="en-US" altLang="ja-JP" sz="2000">
                <a:solidFill>
                  <a:srgbClr val="00B050"/>
                </a:solidFill>
              </a:rPr>
              <a:t> , PFAR </a:t>
            </a:r>
            <a:r>
              <a:rPr lang="en-US" altLang="ja-JP" sz="1600">
                <a:solidFill>
                  <a:srgbClr val="D883FF"/>
                </a:solidFill>
              </a:rPr>
              <a:t>6.5GeV</a:t>
            </a:r>
            <a:r>
              <a:rPr lang="en-US" altLang="ja-JP" sz="2000">
                <a:solidFill>
                  <a:srgbClr val="00B050"/>
                </a:solidFill>
              </a:rPr>
              <a:t>)</a:t>
            </a:r>
            <a:r>
              <a:rPr lang="ja-JP" altLang="en-US" sz="2000">
                <a:solidFill>
                  <a:srgbClr val="00B050"/>
                </a:solidFill>
              </a:rPr>
              <a:t>にビームを供給</a:t>
            </a:r>
            <a:r>
              <a:rPr lang="ja-JP" altLang="en-US" sz="2000"/>
              <a:t>する。</a:t>
            </a:r>
            <a:endParaRPr lang="en-US" altLang="ja-JP" sz="2000"/>
          </a:p>
          <a:p>
            <a:r>
              <a:rPr lang="en-US" altLang="ja-JP" sz="2000"/>
              <a:t>HER</a:t>
            </a:r>
            <a:r>
              <a:rPr lang="ja-JP" altLang="en-US" sz="2000"/>
              <a:t>用</a:t>
            </a:r>
            <a:r>
              <a:rPr lang="en-US" altLang="ja-JP" sz="2000"/>
              <a:t> e- </a:t>
            </a:r>
            <a:r>
              <a:rPr lang="ja-JP" altLang="en-US" sz="2000"/>
              <a:t>ビームは</a:t>
            </a:r>
            <a:r>
              <a:rPr lang="en-US" altLang="ja-JP" sz="2000"/>
              <a:t> </a:t>
            </a:r>
            <a:r>
              <a:rPr lang="en-US" altLang="ja-JP" sz="2000">
                <a:solidFill>
                  <a:srgbClr val="0432FF"/>
                </a:solidFill>
              </a:rPr>
              <a:t>Rf-gun </a:t>
            </a:r>
            <a:r>
              <a:rPr lang="ja-JP" altLang="en-US" sz="2000">
                <a:solidFill>
                  <a:srgbClr val="0432FF"/>
                </a:solidFill>
              </a:rPr>
              <a:t>入射部</a:t>
            </a:r>
            <a:r>
              <a:rPr lang="en-US" altLang="ja-JP" sz="2000">
                <a:solidFill>
                  <a:srgbClr val="0432FF"/>
                </a:solidFill>
              </a:rPr>
              <a:t>(A1)</a:t>
            </a:r>
            <a:r>
              <a:rPr lang="en-US" altLang="ja-JP" sz="2000"/>
              <a:t> [1</a:t>
            </a:r>
            <a:r>
              <a:rPr lang="ja-JP" altLang="en-US" sz="2000"/>
              <a:t>階</a:t>
            </a:r>
            <a:r>
              <a:rPr lang="en-US" altLang="ja-JP" sz="2000"/>
              <a:t>]</a:t>
            </a:r>
            <a:r>
              <a:rPr lang="ja-JP" altLang="en-US" sz="2000"/>
              <a:t>で生成し、</a:t>
            </a:r>
            <a:r>
              <a:rPr lang="en-US" altLang="ja-JP" sz="2000"/>
              <a:t>PF, PFAR</a:t>
            </a:r>
            <a:r>
              <a:rPr lang="ja-JP" altLang="en-US" sz="2000"/>
              <a:t>用</a:t>
            </a:r>
            <a:r>
              <a:rPr lang="en-US" altLang="ja-JP" sz="2000"/>
              <a:t> e- </a:t>
            </a:r>
            <a:r>
              <a:rPr lang="ja-JP" altLang="en-US" sz="2000"/>
              <a:t>及び</a:t>
            </a:r>
            <a:r>
              <a:rPr lang="en-US" altLang="ja-JP" sz="2000"/>
              <a:t> e+ </a:t>
            </a:r>
            <a:r>
              <a:rPr lang="ja-JP" altLang="en-US" sz="2000"/>
              <a:t>生成用</a:t>
            </a:r>
            <a:r>
              <a:rPr lang="en-US" altLang="ja-JP" sz="2000"/>
              <a:t> primary e- </a:t>
            </a:r>
            <a:r>
              <a:rPr lang="ja-JP" altLang="en-US" sz="2000"/>
              <a:t>ビームは</a:t>
            </a:r>
            <a:r>
              <a:rPr lang="en-US" altLang="ja-JP" sz="2000"/>
              <a:t> </a:t>
            </a:r>
            <a:r>
              <a:rPr lang="ja-JP" altLang="en-US" sz="2000">
                <a:solidFill>
                  <a:srgbClr val="0432FF"/>
                </a:solidFill>
              </a:rPr>
              <a:t>熱</a:t>
            </a:r>
            <a:r>
              <a:rPr lang="en-US" altLang="ja-JP" sz="2000">
                <a:solidFill>
                  <a:srgbClr val="0432FF"/>
                </a:solidFill>
              </a:rPr>
              <a:t>-gun </a:t>
            </a:r>
            <a:r>
              <a:rPr lang="ja-JP" altLang="en-US" sz="2000">
                <a:solidFill>
                  <a:srgbClr val="0432FF"/>
                </a:solidFill>
              </a:rPr>
              <a:t>入射部</a:t>
            </a:r>
            <a:r>
              <a:rPr lang="en-US" altLang="ja-JP" sz="2000">
                <a:solidFill>
                  <a:srgbClr val="0432FF"/>
                </a:solidFill>
              </a:rPr>
              <a:t>(AT)</a:t>
            </a:r>
            <a:r>
              <a:rPr lang="en-US" altLang="ja-JP" sz="2000"/>
              <a:t> [2</a:t>
            </a:r>
            <a:r>
              <a:rPr lang="ja-JP" altLang="en-US" sz="2000"/>
              <a:t>階</a:t>
            </a:r>
            <a:r>
              <a:rPr lang="en-US" altLang="ja-JP" sz="2000"/>
              <a:t>]</a:t>
            </a:r>
            <a:r>
              <a:rPr lang="ja-JP" altLang="en-US" sz="2000"/>
              <a:t>で生成する。</a:t>
            </a:r>
            <a:endParaRPr lang="en-US" altLang="ja-JP" sz="2000"/>
          </a:p>
          <a:p>
            <a:r>
              <a:rPr lang="ja-JP" altLang="en-US" sz="2000"/>
              <a:t>これらのビームは</a:t>
            </a:r>
            <a:r>
              <a:rPr lang="en-US" altLang="ja-JP" sz="2000"/>
              <a:t> </a:t>
            </a:r>
            <a:r>
              <a:rPr lang="en-US" altLang="ja-JP" sz="2000">
                <a:solidFill>
                  <a:srgbClr val="D883FF"/>
                </a:solidFill>
              </a:rPr>
              <a:t>1.5 GeV</a:t>
            </a:r>
            <a:r>
              <a:rPr lang="en-US" altLang="ja-JP" sz="2000"/>
              <a:t> </a:t>
            </a:r>
            <a:r>
              <a:rPr lang="ja-JP" altLang="en-US" sz="2000"/>
              <a:t>で</a:t>
            </a:r>
            <a:r>
              <a:rPr lang="en-US" altLang="ja-JP" sz="2000"/>
              <a:t> </a:t>
            </a:r>
            <a:r>
              <a:rPr lang="en-US" altLang="ja-JP" sz="2000">
                <a:solidFill>
                  <a:srgbClr val="0432FF"/>
                </a:solidFill>
              </a:rPr>
              <a:t>J-arc</a:t>
            </a:r>
            <a:r>
              <a:rPr lang="en-US" altLang="ja-JP" sz="2000"/>
              <a:t> </a:t>
            </a:r>
            <a:r>
              <a:rPr lang="ja-JP" altLang="en-US" sz="2000"/>
              <a:t>を周り、</a:t>
            </a:r>
            <a:r>
              <a:rPr lang="en-US" altLang="ja-JP" sz="2000"/>
              <a:t>180</a:t>
            </a:r>
            <a:r>
              <a:rPr lang="ja-JP" altLang="en-US" sz="2000"/>
              <a:t>度進行方向を変える。</a:t>
            </a:r>
            <a:endParaRPr lang="en-US" altLang="ja-JP" sz="2000"/>
          </a:p>
          <a:p>
            <a:r>
              <a:rPr lang="en-US" altLang="ja-JP" sz="2000"/>
              <a:t>1-sector</a:t>
            </a:r>
            <a:r>
              <a:rPr lang="ja-JP" altLang="en-US" sz="2000"/>
              <a:t>の真ん中</a:t>
            </a:r>
            <a:r>
              <a:rPr lang="en-US" altLang="ja-JP" sz="2000"/>
              <a:t> 1-5 </a:t>
            </a:r>
            <a:r>
              <a:rPr lang="ja-JP" altLang="en-US" sz="2000"/>
              <a:t>部にある</a:t>
            </a:r>
            <a:r>
              <a:rPr lang="ja-JP" altLang="en-US" sz="2000">
                <a:solidFill>
                  <a:srgbClr val="0432FF"/>
                </a:solidFill>
              </a:rPr>
              <a:t>陽電子生成部</a:t>
            </a:r>
            <a:r>
              <a:rPr lang="ja-JP" altLang="en-US" sz="2000"/>
              <a:t>で</a:t>
            </a:r>
            <a:r>
              <a:rPr lang="en-US" altLang="ja-JP" sz="2000"/>
              <a:t> e+ </a:t>
            </a:r>
            <a:r>
              <a:rPr lang="ja-JP" altLang="en-US" sz="2000"/>
              <a:t>ビームが生成され</a:t>
            </a:r>
            <a:r>
              <a:rPr lang="en-US" altLang="ja-JP" sz="2000"/>
              <a:t> 2-sector end </a:t>
            </a:r>
            <a:r>
              <a:rPr lang="ja-JP" altLang="en-US" sz="2000"/>
              <a:t>までで</a:t>
            </a:r>
            <a:r>
              <a:rPr lang="en-US" altLang="ja-JP" sz="2000"/>
              <a:t> </a:t>
            </a:r>
            <a:r>
              <a:rPr lang="en-US" altLang="ja-JP" sz="2000">
                <a:solidFill>
                  <a:srgbClr val="D883FF"/>
                </a:solidFill>
              </a:rPr>
              <a:t>1.1 GeV</a:t>
            </a:r>
            <a:r>
              <a:rPr lang="en-US" altLang="ja-JP" sz="2000"/>
              <a:t> </a:t>
            </a:r>
            <a:r>
              <a:rPr lang="ja-JP" altLang="en-US" sz="2000"/>
              <a:t>に加速されで</a:t>
            </a:r>
            <a:r>
              <a:rPr lang="en-US" altLang="ja-JP" sz="2000"/>
              <a:t> </a:t>
            </a:r>
            <a:r>
              <a:rPr lang="en-US" altLang="ja-JP" sz="2000">
                <a:solidFill>
                  <a:srgbClr val="0432FF"/>
                </a:solidFill>
              </a:rPr>
              <a:t>DR </a:t>
            </a:r>
            <a:r>
              <a:rPr lang="ja-JP" altLang="en-US" sz="2000"/>
              <a:t>に入射され、</a:t>
            </a:r>
            <a:r>
              <a:rPr lang="en-US" altLang="ja-JP" sz="2000"/>
              <a:t>DR</a:t>
            </a:r>
            <a:r>
              <a:rPr lang="ja-JP" altLang="en-US" sz="2000"/>
              <a:t>で</a:t>
            </a:r>
            <a:r>
              <a:rPr lang="en-US" altLang="ja-JP" sz="2000"/>
              <a:t> damping </a:t>
            </a:r>
            <a:r>
              <a:rPr lang="ja-JP" altLang="en-US" sz="2000"/>
              <a:t>した約</a:t>
            </a:r>
            <a:r>
              <a:rPr lang="en-US" altLang="ja-JP" sz="2000"/>
              <a:t>40ms</a:t>
            </a:r>
            <a:r>
              <a:rPr lang="ja-JP" altLang="en-US" sz="2000"/>
              <a:t>後に、</a:t>
            </a:r>
            <a:r>
              <a:rPr lang="en-US" altLang="ja-JP" sz="2000"/>
              <a:t>3-sector </a:t>
            </a:r>
            <a:r>
              <a:rPr lang="ja-JP" altLang="en-US" sz="2000"/>
              <a:t>に再入射される。</a:t>
            </a:r>
          </a:p>
        </p:txBody>
      </p:sp>
      <p:sp>
        <p:nvSpPr>
          <p:cNvPr id="136" name="テキスト ボックス 202">
            <a:extLst>
              <a:ext uri="{FF2B5EF4-FFF2-40B4-BE49-F238E27FC236}">
                <a16:creationId xmlns:a16="http://schemas.microsoft.com/office/drawing/2014/main" id="{86636497-6823-A541-AF35-83F6D6F12AF3}"/>
              </a:ext>
            </a:extLst>
          </p:cNvPr>
          <p:cNvSpPr txBox="1">
            <a:spLocks noChangeArrowheads="1"/>
          </p:cNvSpPr>
          <p:nvPr/>
        </p:nvSpPr>
        <p:spPr bwMode="auto">
          <a:xfrm>
            <a:off x="247674" y="4768706"/>
            <a:ext cx="657231" cy="387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90000"/>
              </a:lnSpc>
            </a:pPr>
            <a:r>
              <a:rPr lang="en-US" altLang="ja-JP" sz="1400" b="1" dirty="0">
                <a:solidFill>
                  <a:srgbClr val="0000FF"/>
                </a:solidFill>
                <a:cs typeface="Arial" charset="0"/>
              </a:rPr>
              <a:t>1.5 </a:t>
            </a:r>
            <a:r>
              <a:rPr lang="en-US" altLang="ja-JP" sz="1400" b="1" dirty="0" err="1">
                <a:solidFill>
                  <a:srgbClr val="0000FF"/>
                </a:solidFill>
                <a:cs typeface="Arial" charset="0"/>
              </a:rPr>
              <a:t>GeV</a:t>
            </a:r>
          </a:p>
          <a:p>
            <a:pPr>
              <a:lnSpc>
                <a:spcPct val="90000"/>
              </a:lnSpc>
            </a:pPr>
            <a:r>
              <a:rPr lang="en-US" altLang="ja-JP" sz="1400" b="1" dirty="0" err="1">
                <a:solidFill>
                  <a:srgbClr val="0000FF"/>
                </a:solidFill>
                <a:cs typeface="Arial" charset="0"/>
              </a:rPr>
              <a:t> @J-arc</a:t>
            </a:r>
            <a:endParaRPr lang="en-US" altLang="ja-JP" sz="1400" b="1" dirty="0">
              <a:solidFill>
                <a:srgbClr val="0000FF"/>
              </a:solidFill>
              <a:cs typeface="Arial" charset="0"/>
            </a:endParaRPr>
          </a:p>
        </p:txBody>
      </p:sp>
    </p:spTree>
    <p:extLst>
      <p:ext uri="{BB962C8B-B14F-4D97-AF65-F5344CB8AC3E}">
        <p14:creationId xmlns:p14="http://schemas.microsoft.com/office/powerpoint/2010/main" val="2534476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BD3D5C-25A4-9F49-897A-7629DE82B7C8}"/>
              </a:ext>
            </a:extLst>
          </p:cNvPr>
          <p:cNvSpPr>
            <a:spLocks noGrp="1"/>
          </p:cNvSpPr>
          <p:nvPr>
            <p:ph type="title"/>
          </p:nvPr>
        </p:nvSpPr>
        <p:spPr/>
        <p:txBody>
          <a:bodyPr/>
          <a:lstStyle/>
          <a:p>
            <a:r>
              <a:rPr kumimoji="1" lang="en-US" altLang="ja-JP" dirty="0"/>
              <a:t>energy margin [A, B-sector]</a:t>
            </a:r>
            <a:endParaRPr kumimoji="1" lang="ja-JP" altLang="en-US"/>
          </a:p>
        </p:txBody>
      </p:sp>
      <p:pic>
        <p:nvPicPr>
          <p:cNvPr id="4" name="コンテンツ プレースホルダー 3">
            <a:extLst>
              <a:ext uri="{FF2B5EF4-FFF2-40B4-BE49-F238E27FC236}">
                <a16:creationId xmlns:a16="http://schemas.microsoft.com/office/drawing/2014/main" id="{35D48E3D-6F67-2C4F-8384-376B7C9A1CBE}"/>
              </a:ext>
            </a:extLst>
          </p:cNvPr>
          <p:cNvPicPr>
            <a:picLocks noGrp="1" noChangeAspect="1"/>
          </p:cNvPicPr>
          <p:nvPr>
            <p:ph idx="1"/>
          </p:nvPr>
        </p:nvPicPr>
        <p:blipFill>
          <a:blip r:embed="rId2"/>
          <a:stretch>
            <a:fillRect/>
          </a:stretch>
        </p:blipFill>
        <p:spPr>
          <a:xfrm>
            <a:off x="80963" y="1804133"/>
            <a:ext cx="8986837" cy="3960934"/>
          </a:xfrm>
          <a:prstGeom prst="rect">
            <a:avLst/>
          </a:prstGeom>
        </p:spPr>
      </p:pic>
      <p:sp>
        <p:nvSpPr>
          <p:cNvPr id="5" name="テキスト ボックス 4">
            <a:extLst>
              <a:ext uri="{FF2B5EF4-FFF2-40B4-BE49-F238E27FC236}">
                <a16:creationId xmlns:a16="http://schemas.microsoft.com/office/drawing/2014/main" id="{919B47E4-0666-4641-89D9-7F5DE75F29A0}"/>
              </a:ext>
            </a:extLst>
          </p:cNvPr>
          <p:cNvSpPr txBox="1"/>
          <p:nvPr/>
        </p:nvSpPr>
        <p:spPr>
          <a:xfrm>
            <a:off x="4975860" y="5934670"/>
            <a:ext cx="3919663" cy="923330"/>
          </a:xfrm>
          <a:prstGeom prst="rect">
            <a:avLst/>
          </a:prstGeom>
          <a:noFill/>
        </p:spPr>
        <p:txBody>
          <a:bodyPr wrap="none" rtlCol="0">
            <a:spAutoFit/>
          </a:bodyPr>
          <a:lstStyle/>
          <a:p>
            <a:r>
              <a:rPr kumimoji="1" lang="en-US" altLang="ja-JP">
                <a:solidFill>
                  <a:srgbClr val="FF0000"/>
                </a:solidFill>
              </a:rPr>
              <a:t>Beam energy </a:t>
            </a:r>
            <a:r>
              <a:rPr kumimoji="1" lang="ja-JP" altLang="en-US">
                <a:solidFill>
                  <a:srgbClr val="FF0000"/>
                </a:solidFill>
              </a:rPr>
              <a:t>を限定される箇所</a:t>
            </a:r>
            <a:endParaRPr kumimoji="1" lang="en-US" altLang="ja-JP">
              <a:solidFill>
                <a:srgbClr val="FF0000"/>
              </a:solidFill>
            </a:endParaRPr>
          </a:p>
          <a:p>
            <a:pPr marL="342900" indent="-342900">
              <a:buAutoNum type="arabicParenBoth"/>
            </a:pPr>
            <a:r>
              <a:rPr kumimoji="1" lang="en-US" altLang="ja-JP"/>
              <a:t>AT/A1 </a:t>
            </a:r>
            <a:r>
              <a:rPr kumimoji="1" lang="ja-JP" altLang="en-US"/>
              <a:t>合流部</a:t>
            </a:r>
            <a:r>
              <a:rPr kumimoji="1" lang="en-US" altLang="ja-JP"/>
              <a:t>24</a:t>
            </a:r>
            <a:r>
              <a:rPr kumimoji="1" lang="ja-JP" altLang="en-US"/>
              <a:t>度ライン：</a:t>
            </a:r>
            <a:r>
              <a:rPr kumimoji="1" lang="en-US" altLang="ja-JP">
                <a:solidFill>
                  <a:srgbClr val="00B050"/>
                </a:solidFill>
              </a:rPr>
              <a:t>57 MeV</a:t>
            </a:r>
          </a:p>
          <a:p>
            <a:pPr marL="342900" indent="-342900">
              <a:buAutoNum type="arabicParenBoth"/>
            </a:pPr>
            <a:r>
              <a:rPr lang="en-US" altLang="ja-JP"/>
              <a:t>J-arc</a:t>
            </a:r>
            <a:r>
              <a:rPr lang="ja-JP" altLang="en-US"/>
              <a:t>部</a:t>
            </a:r>
            <a:r>
              <a:rPr lang="en-US" altLang="ja-JP"/>
              <a:t> :				</a:t>
            </a:r>
            <a:r>
              <a:rPr lang="en-US" altLang="ja-JP">
                <a:solidFill>
                  <a:srgbClr val="00B050"/>
                </a:solidFill>
              </a:rPr>
              <a:t>1500 MeV</a:t>
            </a:r>
            <a:endParaRPr kumimoji="1" lang="ja-JP" altLang="en-US">
              <a:solidFill>
                <a:srgbClr val="00B050"/>
              </a:solidFill>
            </a:endParaRPr>
          </a:p>
        </p:txBody>
      </p:sp>
    </p:spTree>
    <p:extLst>
      <p:ext uri="{BB962C8B-B14F-4D97-AF65-F5344CB8AC3E}">
        <p14:creationId xmlns:p14="http://schemas.microsoft.com/office/powerpoint/2010/main" val="2657779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AB52F4-E60D-2E43-B875-AC9BB2FD0819}"/>
              </a:ext>
            </a:extLst>
          </p:cNvPr>
          <p:cNvSpPr>
            <a:spLocks noGrp="1"/>
          </p:cNvSpPr>
          <p:nvPr>
            <p:ph type="title"/>
          </p:nvPr>
        </p:nvSpPr>
        <p:spPr/>
        <p:txBody>
          <a:bodyPr/>
          <a:lstStyle/>
          <a:p>
            <a:r>
              <a:rPr kumimoji="1" lang="en-US" altLang="ja-JP"/>
              <a:t>24</a:t>
            </a:r>
            <a:r>
              <a:rPr kumimoji="1" lang="ja-JP" altLang="en-US"/>
              <a:t>度斜め</a:t>
            </a:r>
            <a:r>
              <a:rPr kumimoji="1" lang="en-US" altLang="ja-JP"/>
              <a:t>AT/A1</a:t>
            </a:r>
            <a:r>
              <a:rPr kumimoji="1" lang="ja-JP" altLang="en-US"/>
              <a:t>合流ライン</a:t>
            </a:r>
          </a:p>
        </p:txBody>
      </p:sp>
      <p:pic>
        <p:nvPicPr>
          <p:cNvPr id="5" name="コンテンツ プレースホルダー 4">
            <a:extLst>
              <a:ext uri="{FF2B5EF4-FFF2-40B4-BE49-F238E27FC236}">
                <a16:creationId xmlns:a16="http://schemas.microsoft.com/office/drawing/2014/main" id="{64C9258D-591E-D149-9896-5DDFEB70757E}"/>
              </a:ext>
            </a:extLst>
          </p:cNvPr>
          <p:cNvPicPr>
            <a:picLocks noGrp="1" noChangeAspect="1"/>
          </p:cNvPicPr>
          <p:nvPr>
            <p:ph idx="1"/>
          </p:nvPr>
        </p:nvPicPr>
        <p:blipFill rotWithShape="1">
          <a:blip r:embed="rId2"/>
          <a:srcRect t="13991" b="12189"/>
          <a:stretch/>
        </p:blipFill>
        <p:spPr>
          <a:xfrm>
            <a:off x="243220" y="1840041"/>
            <a:ext cx="8657559" cy="4793233"/>
          </a:xfrm>
        </p:spPr>
      </p:pic>
      <p:sp>
        <p:nvSpPr>
          <p:cNvPr id="6" name="テキスト ボックス 5">
            <a:extLst>
              <a:ext uri="{FF2B5EF4-FFF2-40B4-BE49-F238E27FC236}">
                <a16:creationId xmlns:a16="http://schemas.microsoft.com/office/drawing/2014/main" id="{057FDE65-1A74-904E-8683-7F9207B42CDB}"/>
              </a:ext>
            </a:extLst>
          </p:cNvPr>
          <p:cNvSpPr txBox="1"/>
          <p:nvPr/>
        </p:nvSpPr>
        <p:spPr>
          <a:xfrm>
            <a:off x="243220" y="1387099"/>
            <a:ext cx="2634119" cy="369332"/>
          </a:xfrm>
          <a:prstGeom prst="rect">
            <a:avLst/>
          </a:prstGeom>
          <a:noFill/>
        </p:spPr>
        <p:txBody>
          <a:bodyPr wrap="none" rtlCol="0">
            <a:spAutoFit/>
          </a:bodyPr>
          <a:lstStyle/>
          <a:p>
            <a:r>
              <a:rPr kumimoji="1" lang="en-US" altLang="ja-JP"/>
              <a:t>achromatic &amp; isochronous</a:t>
            </a:r>
            <a:endParaRPr kumimoji="1" lang="ja-JP" altLang="en-US"/>
          </a:p>
        </p:txBody>
      </p:sp>
      <p:sp>
        <p:nvSpPr>
          <p:cNvPr id="3" name="テキスト ボックス 2">
            <a:extLst>
              <a:ext uri="{FF2B5EF4-FFF2-40B4-BE49-F238E27FC236}">
                <a16:creationId xmlns:a16="http://schemas.microsoft.com/office/drawing/2014/main" id="{05E8BF94-5E76-CD4A-BF7F-CF30DBCF5FCF}"/>
              </a:ext>
            </a:extLst>
          </p:cNvPr>
          <p:cNvSpPr txBox="1"/>
          <p:nvPr/>
        </p:nvSpPr>
        <p:spPr>
          <a:xfrm>
            <a:off x="6067167" y="2022637"/>
            <a:ext cx="380232" cy="523220"/>
          </a:xfrm>
          <a:prstGeom prst="rect">
            <a:avLst/>
          </a:prstGeom>
          <a:solidFill>
            <a:schemeClr val="bg1">
              <a:lumMod val="85000"/>
            </a:schemeClr>
          </a:solidFill>
        </p:spPr>
        <p:txBody>
          <a:bodyPr wrap="none" rtlCol="0">
            <a:spAutoFit/>
          </a:bodyPr>
          <a:lstStyle/>
          <a:p>
            <a:r>
              <a:rPr kumimoji="1" lang="en-US" altLang="ja-JP" sz="2800" dirty="0">
                <a:solidFill>
                  <a:srgbClr val="FF0000"/>
                </a:solidFill>
              </a:rPr>
              <a:t>B</a:t>
            </a:r>
            <a:endParaRPr kumimoji="1" lang="ja-JP" altLang="en-US" sz="2800">
              <a:solidFill>
                <a:srgbClr val="FF0000"/>
              </a:solidFill>
            </a:endParaRPr>
          </a:p>
        </p:txBody>
      </p:sp>
      <p:sp>
        <p:nvSpPr>
          <p:cNvPr id="7" name="テキスト ボックス 6">
            <a:extLst>
              <a:ext uri="{FF2B5EF4-FFF2-40B4-BE49-F238E27FC236}">
                <a16:creationId xmlns:a16="http://schemas.microsoft.com/office/drawing/2014/main" id="{7000B163-FE4D-314D-9651-7D425984E8B8}"/>
              </a:ext>
            </a:extLst>
          </p:cNvPr>
          <p:cNvSpPr txBox="1"/>
          <p:nvPr/>
        </p:nvSpPr>
        <p:spPr>
          <a:xfrm>
            <a:off x="1907059" y="3822360"/>
            <a:ext cx="380232" cy="523220"/>
          </a:xfrm>
          <a:prstGeom prst="rect">
            <a:avLst/>
          </a:prstGeom>
          <a:solidFill>
            <a:schemeClr val="bg1"/>
          </a:solidFill>
        </p:spPr>
        <p:txBody>
          <a:bodyPr wrap="none" rtlCol="0">
            <a:spAutoFit/>
          </a:bodyPr>
          <a:lstStyle/>
          <a:p>
            <a:r>
              <a:rPr kumimoji="1" lang="en-US" altLang="ja-JP" sz="2800" dirty="0">
                <a:solidFill>
                  <a:srgbClr val="FF0000"/>
                </a:solidFill>
              </a:rPr>
              <a:t>B</a:t>
            </a:r>
            <a:endParaRPr kumimoji="1" lang="ja-JP" altLang="en-US" sz="2800">
              <a:solidFill>
                <a:srgbClr val="FF0000"/>
              </a:solidFill>
            </a:endParaRPr>
          </a:p>
        </p:txBody>
      </p:sp>
      <p:sp>
        <p:nvSpPr>
          <p:cNvPr id="8" name="テキスト ボックス 7">
            <a:extLst>
              <a:ext uri="{FF2B5EF4-FFF2-40B4-BE49-F238E27FC236}">
                <a16:creationId xmlns:a16="http://schemas.microsoft.com/office/drawing/2014/main" id="{214BD2F2-27EA-7C43-B667-2AEC0B015B56}"/>
              </a:ext>
            </a:extLst>
          </p:cNvPr>
          <p:cNvSpPr txBox="1"/>
          <p:nvPr/>
        </p:nvSpPr>
        <p:spPr>
          <a:xfrm>
            <a:off x="2816846" y="3131918"/>
            <a:ext cx="426720" cy="523220"/>
          </a:xfrm>
          <a:prstGeom prst="rect">
            <a:avLst/>
          </a:prstGeom>
          <a:solidFill>
            <a:schemeClr val="bg1">
              <a:lumMod val="85000"/>
            </a:schemeClr>
          </a:solidFill>
        </p:spPr>
        <p:txBody>
          <a:bodyPr wrap="none" rtlCol="0">
            <a:spAutoFit/>
          </a:bodyPr>
          <a:lstStyle/>
          <a:p>
            <a:r>
              <a:rPr kumimoji="1" lang="en-US" altLang="ja-JP" sz="2800" dirty="0">
                <a:solidFill>
                  <a:srgbClr val="0432FF"/>
                </a:solidFill>
              </a:rPr>
              <a:t>Q</a:t>
            </a:r>
            <a:endParaRPr kumimoji="1" lang="ja-JP" altLang="en-US" sz="2800">
              <a:solidFill>
                <a:srgbClr val="0432FF"/>
              </a:solidFill>
            </a:endParaRPr>
          </a:p>
        </p:txBody>
      </p:sp>
      <p:sp>
        <p:nvSpPr>
          <p:cNvPr id="9" name="テキスト ボックス 8">
            <a:extLst>
              <a:ext uri="{FF2B5EF4-FFF2-40B4-BE49-F238E27FC236}">
                <a16:creationId xmlns:a16="http://schemas.microsoft.com/office/drawing/2014/main" id="{640F0E41-FA6A-9045-8055-C661613138DF}"/>
              </a:ext>
            </a:extLst>
          </p:cNvPr>
          <p:cNvSpPr txBox="1"/>
          <p:nvPr/>
        </p:nvSpPr>
        <p:spPr>
          <a:xfrm>
            <a:off x="3665282" y="2765704"/>
            <a:ext cx="426720" cy="523220"/>
          </a:xfrm>
          <a:prstGeom prst="rect">
            <a:avLst/>
          </a:prstGeom>
          <a:solidFill>
            <a:schemeClr val="bg1">
              <a:lumMod val="85000"/>
            </a:schemeClr>
          </a:solidFill>
        </p:spPr>
        <p:txBody>
          <a:bodyPr wrap="none" rtlCol="0">
            <a:spAutoFit/>
          </a:bodyPr>
          <a:lstStyle/>
          <a:p>
            <a:r>
              <a:rPr kumimoji="1" lang="en-US" altLang="ja-JP" sz="2800" dirty="0">
                <a:solidFill>
                  <a:srgbClr val="0432FF"/>
                </a:solidFill>
              </a:rPr>
              <a:t>Q</a:t>
            </a:r>
            <a:endParaRPr kumimoji="1" lang="ja-JP" altLang="en-US" sz="2800">
              <a:solidFill>
                <a:srgbClr val="0432FF"/>
              </a:solidFill>
            </a:endParaRPr>
          </a:p>
        </p:txBody>
      </p:sp>
      <p:sp>
        <p:nvSpPr>
          <p:cNvPr id="10" name="テキスト ボックス 9">
            <a:extLst>
              <a:ext uri="{FF2B5EF4-FFF2-40B4-BE49-F238E27FC236}">
                <a16:creationId xmlns:a16="http://schemas.microsoft.com/office/drawing/2014/main" id="{80EA6562-649A-034B-ABB9-CAC2A2C9605C}"/>
              </a:ext>
            </a:extLst>
          </p:cNvPr>
          <p:cNvSpPr txBox="1"/>
          <p:nvPr/>
        </p:nvSpPr>
        <p:spPr>
          <a:xfrm>
            <a:off x="4608047" y="2379783"/>
            <a:ext cx="426720" cy="523220"/>
          </a:xfrm>
          <a:prstGeom prst="rect">
            <a:avLst/>
          </a:prstGeom>
          <a:solidFill>
            <a:schemeClr val="bg1">
              <a:lumMod val="85000"/>
            </a:schemeClr>
          </a:solidFill>
        </p:spPr>
        <p:txBody>
          <a:bodyPr wrap="none" rtlCol="0">
            <a:spAutoFit/>
          </a:bodyPr>
          <a:lstStyle/>
          <a:p>
            <a:r>
              <a:rPr kumimoji="1" lang="en-US" altLang="ja-JP" sz="2800" dirty="0">
                <a:solidFill>
                  <a:srgbClr val="0432FF"/>
                </a:solidFill>
              </a:rPr>
              <a:t>Q</a:t>
            </a:r>
            <a:endParaRPr kumimoji="1" lang="ja-JP" altLang="en-US" sz="2800">
              <a:solidFill>
                <a:srgbClr val="0432FF"/>
              </a:solidFill>
            </a:endParaRPr>
          </a:p>
        </p:txBody>
      </p:sp>
    </p:spTree>
    <p:extLst>
      <p:ext uri="{BB962C8B-B14F-4D97-AF65-F5344CB8AC3E}">
        <p14:creationId xmlns:p14="http://schemas.microsoft.com/office/powerpoint/2010/main" val="3226375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33EC9D-1736-4245-8FFA-CA827229C05E}"/>
              </a:ext>
            </a:extLst>
          </p:cNvPr>
          <p:cNvSpPr>
            <a:spLocks noGrp="1"/>
          </p:cNvSpPr>
          <p:nvPr>
            <p:ph type="title"/>
          </p:nvPr>
        </p:nvSpPr>
        <p:spPr/>
        <p:txBody>
          <a:bodyPr/>
          <a:lstStyle/>
          <a:p>
            <a:r>
              <a:rPr kumimoji="1" lang="en-US" altLang="ja-JP"/>
              <a:t>180-deg J-arc</a:t>
            </a:r>
            <a:r>
              <a:rPr kumimoji="1" lang="ja-JP" altLang="en-US"/>
              <a:t>部</a:t>
            </a:r>
          </a:p>
        </p:txBody>
      </p:sp>
      <p:pic>
        <p:nvPicPr>
          <p:cNvPr id="5" name="コンテンツ プレースホルダー 4">
            <a:extLst>
              <a:ext uri="{FF2B5EF4-FFF2-40B4-BE49-F238E27FC236}">
                <a16:creationId xmlns:a16="http://schemas.microsoft.com/office/drawing/2014/main" id="{5324F9B5-AFC8-814F-8571-09BEB7265BA8}"/>
              </a:ext>
            </a:extLst>
          </p:cNvPr>
          <p:cNvPicPr>
            <a:picLocks noGrp="1" noChangeAspect="1"/>
          </p:cNvPicPr>
          <p:nvPr>
            <p:ph idx="1"/>
          </p:nvPr>
        </p:nvPicPr>
        <p:blipFill rotWithShape="1">
          <a:blip r:embed="rId2"/>
          <a:srcRect l="18241" t="4456" r="11149" b="3882"/>
          <a:stretch/>
        </p:blipFill>
        <p:spPr>
          <a:xfrm>
            <a:off x="1390973" y="925990"/>
            <a:ext cx="6362054" cy="5833329"/>
          </a:xfrm>
        </p:spPr>
      </p:pic>
      <p:sp>
        <p:nvSpPr>
          <p:cNvPr id="4" name="テキスト ボックス 3">
            <a:extLst>
              <a:ext uri="{FF2B5EF4-FFF2-40B4-BE49-F238E27FC236}">
                <a16:creationId xmlns:a16="http://schemas.microsoft.com/office/drawing/2014/main" id="{C4D07C50-F03F-DA4C-9D7C-6843DD6DC56B}"/>
              </a:ext>
            </a:extLst>
          </p:cNvPr>
          <p:cNvSpPr txBox="1"/>
          <p:nvPr/>
        </p:nvSpPr>
        <p:spPr>
          <a:xfrm>
            <a:off x="3901886" y="1584237"/>
            <a:ext cx="380232" cy="523220"/>
          </a:xfrm>
          <a:prstGeom prst="rect">
            <a:avLst/>
          </a:prstGeom>
          <a:solidFill>
            <a:schemeClr val="bg1">
              <a:lumMod val="85000"/>
            </a:schemeClr>
          </a:solidFill>
        </p:spPr>
        <p:txBody>
          <a:bodyPr wrap="none" rtlCol="0">
            <a:spAutoFit/>
          </a:bodyPr>
          <a:lstStyle/>
          <a:p>
            <a:r>
              <a:rPr kumimoji="1" lang="en-US" altLang="ja-JP" sz="2800" dirty="0">
                <a:solidFill>
                  <a:srgbClr val="FF0000"/>
                </a:solidFill>
              </a:rPr>
              <a:t>B</a:t>
            </a:r>
            <a:endParaRPr kumimoji="1" lang="ja-JP" altLang="en-US" sz="2800">
              <a:solidFill>
                <a:srgbClr val="FF0000"/>
              </a:solidFill>
            </a:endParaRPr>
          </a:p>
        </p:txBody>
      </p:sp>
      <p:sp>
        <p:nvSpPr>
          <p:cNvPr id="9" name="テキスト ボックス 8">
            <a:extLst>
              <a:ext uri="{FF2B5EF4-FFF2-40B4-BE49-F238E27FC236}">
                <a16:creationId xmlns:a16="http://schemas.microsoft.com/office/drawing/2014/main" id="{F107C9BC-FA63-414D-A328-123532C5AD4D}"/>
              </a:ext>
            </a:extLst>
          </p:cNvPr>
          <p:cNvSpPr txBox="1"/>
          <p:nvPr/>
        </p:nvSpPr>
        <p:spPr>
          <a:xfrm>
            <a:off x="2163496" y="930991"/>
            <a:ext cx="1184235" cy="523220"/>
          </a:xfrm>
          <a:prstGeom prst="rect">
            <a:avLst/>
          </a:prstGeom>
          <a:solidFill>
            <a:schemeClr val="bg1">
              <a:lumMod val="85000"/>
            </a:schemeClr>
          </a:solidFill>
        </p:spPr>
        <p:txBody>
          <a:bodyPr wrap="none" rtlCol="0">
            <a:spAutoFit/>
          </a:bodyPr>
          <a:lstStyle/>
          <a:p>
            <a:r>
              <a:rPr kumimoji="1" lang="en-US" altLang="ja-JP" sz="2800" dirty="0">
                <a:solidFill>
                  <a:srgbClr val="0432FF"/>
                </a:solidFill>
              </a:rPr>
              <a:t>Q &amp; SX</a:t>
            </a:r>
            <a:endParaRPr kumimoji="1" lang="ja-JP" altLang="en-US" sz="2800">
              <a:solidFill>
                <a:srgbClr val="0432FF"/>
              </a:solidFill>
            </a:endParaRPr>
          </a:p>
        </p:txBody>
      </p:sp>
      <p:sp>
        <p:nvSpPr>
          <p:cNvPr id="10" name="テキスト ボックス 9">
            <a:extLst>
              <a:ext uri="{FF2B5EF4-FFF2-40B4-BE49-F238E27FC236}">
                <a16:creationId xmlns:a16="http://schemas.microsoft.com/office/drawing/2014/main" id="{D03424AF-E9F1-DE42-9713-61C0EFD2C37D}"/>
              </a:ext>
            </a:extLst>
          </p:cNvPr>
          <p:cNvSpPr txBox="1"/>
          <p:nvPr/>
        </p:nvSpPr>
        <p:spPr>
          <a:xfrm>
            <a:off x="2863334" y="2107457"/>
            <a:ext cx="380232" cy="523220"/>
          </a:xfrm>
          <a:prstGeom prst="rect">
            <a:avLst/>
          </a:prstGeom>
          <a:solidFill>
            <a:schemeClr val="bg1">
              <a:lumMod val="85000"/>
            </a:schemeClr>
          </a:solidFill>
        </p:spPr>
        <p:txBody>
          <a:bodyPr wrap="none" rtlCol="0">
            <a:spAutoFit/>
          </a:bodyPr>
          <a:lstStyle/>
          <a:p>
            <a:r>
              <a:rPr kumimoji="1" lang="en-US" altLang="ja-JP" sz="2800" dirty="0">
                <a:solidFill>
                  <a:srgbClr val="FF0000"/>
                </a:solidFill>
              </a:rPr>
              <a:t>B</a:t>
            </a:r>
            <a:endParaRPr kumimoji="1" lang="ja-JP" altLang="en-US" sz="2800">
              <a:solidFill>
                <a:srgbClr val="FF0000"/>
              </a:solidFill>
            </a:endParaRPr>
          </a:p>
        </p:txBody>
      </p:sp>
      <p:sp>
        <p:nvSpPr>
          <p:cNvPr id="11" name="テキスト ボックス 10">
            <a:extLst>
              <a:ext uri="{FF2B5EF4-FFF2-40B4-BE49-F238E27FC236}">
                <a16:creationId xmlns:a16="http://schemas.microsoft.com/office/drawing/2014/main" id="{4601715B-9D24-324C-B2DE-7022E9190893}"/>
              </a:ext>
            </a:extLst>
          </p:cNvPr>
          <p:cNvSpPr txBox="1"/>
          <p:nvPr/>
        </p:nvSpPr>
        <p:spPr>
          <a:xfrm>
            <a:off x="2309515" y="3027314"/>
            <a:ext cx="380232" cy="523220"/>
          </a:xfrm>
          <a:prstGeom prst="rect">
            <a:avLst/>
          </a:prstGeom>
          <a:solidFill>
            <a:schemeClr val="bg1">
              <a:lumMod val="85000"/>
            </a:schemeClr>
          </a:solidFill>
        </p:spPr>
        <p:txBody>
          <a:bodyPr wrap="none" rtlCol="0">
            <a:spAutoFit/>
          </a:bodyPr>
          <a:lstStyle/>
          <a:p>
            <a:r>
              <a:rPr kumimoji="1" lang="en-US" altLang="ja-JP" sz="2800" dirty="0">
                <a:solidFill>
                  <a:srgbClr val="FF0000"/>
                </a:solidFill>
              </a:rPr>
              <a:t>B</a:t>
            </a:r>
            <a:endParaRPr kumimoji="1" lang="ja-JP" altLang="en-US" sz="2800">
              <a:solidFill>
                <a:srgbClr val="FF0000"/>
              </a:solidFill>
            </a:endParaRPr>
          </a:p>
        </p:txBody>
      </p:sp>
      <p:sp>
        <p:nvSpPr>
          <p:cNvPr id="12" name="テキスト ボックス 11">
            <a:extLst>
              <a:ext uri="{FF2B5EF4-FFF2-40B4-BE49-F238E27FC236}">
                <a16:creationId xmlns:a16="http://schemas.microsoft.com/office/drawing/2014/main" id="{E73BBFEE-7129-244B-9C15-2F1FA02AF9A7}"/>
              </a:ext>
            </a:extLst>
          </p:cNvPr>
          <p:cNvSpPr txBox="1"/>
          <p:nvPr/>
        </p:nvSpPr>
        <p:spPr>
          <a:xfrm>
            <a:off x="2318643" y="4073754"/>
            <a:ext cx="380232" cy="523220"/>
          </a:xfrm>
          <a:prstGeom prst="rect">
            <a:avLst/>
          </a:prstGeom>
          <a:solidFill>
            <a:schemeClr val="bg1">
              <a:lumMod val="85000"/>
            </a:schemeClr>
          </a:solidFill>
        </p:spPr>
        <p:txBody>
          <a:bodyPr wrap="none" rtlCol="0">
            <a:spAutoFit/>
          </a:bodyPr>
          <a:lstStyle/>
          <a:p>
            <a:r>
              <a:rPr kumimoji="1" lang="en-US" altLang="ja-JP" sz="2800" dirty="0">
                <a:solidFill>
                  <a:srgbClr val="FF0000"/>
                </a:solidFill>
              </a:rPr>
              <a:t>B</a:t>
            </a:r>
            <a:endParaRPr kumimoji="1" lang="ja-JP" altLang="en-US" sz="2800">
              <a:solidFill>
                <a:srgbClr val="FF0000"/>
              </a:solidFill>
            </a:endParaRPr>
          </a:p>
        </p:txBody>
      </p:sp>
      <p:sp>
        <p:nvSpPr>
          <p:cNvPr id="13" name="テキスト ボックス 12">
            <a:extLst>
              <a:ext uri="{FF2B5EF4-FFF2-40B4-BE49-F238E27FC236}">
                <a16:creationId xmlns:a16="http://schemas.microsoft.com/office/drawing/2014/main" id="{C3AA848E-5D39-C34A-8EDB-F41B0704D136}"/>
              </a:ext>
            </a:extLst>
          </p:cNvPr>
          <p:cNvSpPr txBox="1"/>
          <p:nvPr/>
        </p:nvSpPr>
        <p:spPr>
          <a:xfrm>
            <a:off x="2909822" y="5057648"/>
            <a:ext cx="380232" cy="523220"/>
          </a:xfrm>
          <a:prstGeom prst="rect">
            <a:avLst/>
          </a:prstGeom>
          <a:solidFill>
            <a:schemeClr val="bg1">
              <a:lumMod val="85000"/>
            </a:schemeClr>
          </a:solidFill>
        </p:spPr>
        <p:txBody>
          <a:bodyPr wrap="none" rtlCol="0">
            <a:spAutoFit/>
          </a:bodyPr>
          <a:lstStyle/>
          <a:p>
            <a:r>
              <a:rPr kumimoji="1" lang="en-US" altLang="ja-JP" sz="2800" dirty="0">
                <a:solidFill>
                  <a:srgbClr val="FF0000"/>
                </a:solidFill>
              </a:rPr>
              <a:t>B</a:t>
            </a:r>
            <a:endParaRPr kumimoji="1" lang="ja-JP" altLang="en-US" sz="2800">
              <a:solidFill>
                <a:srgbClr val="FF0000"/>
              </a:solidFill>
            </a:endParaRPr>
          </a:p>
        </p:txBody>
      </p:sp>
      <p:sp>
        <p:nvSpPr>
          <p:cNvPr id="15" name="テキスト ボックス 14">
            <a:extLst>
              <a:ext uri="{FF2B5EF4-FFF2-40B4-BE49-F238E27FC236}">
                <a16:creationId xmlns:a16="http://schemas.microsoft.com/office/drawing/2014/main" id="{1978E720-435F-F04D-B71A-DC286DC206A8}"/>
              </a:ext>
            </a:extLst>
          </p:cNvPr>
          <p:cNvSpPr txBox="1"/>
          <p:nvPr/>
        </p:nvSpPr>
        <p:spPr>
          <a:xfrm>
            <a:off x="3901886" y="5580868"/>
            <a:ext cx="380232" cy="523220"/>
          </a:xfrm>
          <a:prstGeom prst="rect">
            <a:avLst/>
          </a:prstGeom>
          <a:solidFill>
            <a:schemeClr val="bg1">
              <a:lumMod val="85000"/>
            </a:schemeClr>
          </a:solidFill>
        </p:spPr>
        <p:txBody>
          <a:bodyPr wrap="none" rtlCol="0">
            <a:spAutoFit/>
          </a:bodyPr>
          <a:lstStyle/>
          <a:p>
            <a:r>
              <a:rPr kumimoji="1" lang="en-US" altLang="ja-JP" sz="2800" dirty="0">
                <a:solidFill>
                  <a:srgbClr val="FF0000"/>
                </a:solidFill>
              </a:rPr>
              <a:t>B</a:t>
            </a:r>
            <a:endParaRPr kumimoji="1" lang="ja-JP" altLang="en-US" sz="2800">
              <a:solidFill>
                <a:srgbClr val="FF0000"/>
              </a:solidFill>
            </a:endParaRPr>
          </a:p>
        </p:txBody>
      </p:sp>
      <p:sp>
        <p:nvSpPr>
          <p:cNvPr id="3" name="テキスト ボックス 2">
            <a:extLst>
              <a:ext uri="{FF2B5EF4-FFF2-40B4-BE49-F238E27FC236}">
                <a16:creationId xmlns:a16="http://schemas.microsoft.com/office/drawing/2014/main" id="{7EE23C86-44E1-0E43-870F-20559DB60031}"/>
              </a:ext>
            </a:extLst>
          </p:cNvPr>
          <p:cNvSpPr txBox="1"/>
          <p:nvPr/>
        </p:nvSpPr>
        <p:spPr>
          <a:xfrm>
            <a:off x="5067076" y="2284691"/>
            <a:ext cx="3054041" cy="1200329"/>
          </a:xfrm>
          <a:prstGeom prst="rect">
            <a:avLst/>
          </a:prstGeom>
          <a:noFill/>
        </p:spPr>
        <p:txBody>
          <a:bodyPr wrap="none" rtlCol="0">
            <a:spAutoFit/>
          </a:bodyPr>
          <a:lstStyle/>
          <a:p>
            <a:r>
              <a:rPr kumimoji="1" lang="en-US" altLang="ja-JP" sz="2400" dirty="0"/>
              <a:t>6</a:t>
            </a:r>
            <a:r>
              <a:rPr kumimoji="1" lang="ja-JP" altLang="en-US" sz="2400"/>
              <a:t>台の</a:t>
            </a:r>
            <a:r>
              <a:rPr kumimoji="1" lang="en-US" altLang="ja-JP" sz="2400" dirty="0"/>
              <a:t>30</a:t>
            </a:r>
            <a:r>
              <a:rPr kumimoji="1" lang="ja-JP" altLang="en-US" sz="2400"/>
              <a:t>度</a:t>
            </a:r>
            <a:r>
              <a:rPr kumimoji="1" lang="en-US" altLang="ja-JP" sz="2400" dirty="0"/>
              <a:t>Bend</a:t>
            </a:r>
            <a:r>
              <a:rPr kumimoji="1" lang="ja-JP" altLang="en-US" sz="2400"/>
              <a:t>で、</a:t>
            </a:r>
            <a:endParaRPr kumimoji="1" lang="en-US" altLang="ja-JP" sz="2400" dirty="0"/>
          </a:p>
          <a:p>
            <a:r>
              <a:rPr lang="en-US" altLang="ja-JP" sz="2400" dirty="0"/>
              <a:t>180</a:t>
            </a:r>
            <a:r>
              <a:rPr lang="ja-JP" altLang="en-US" sz="2400"/>
              <a:t>度ビーム進行方向</a:t>
            </a:r>
            <a:endParaRPr lang="en-US" altLang="ja-JP" sz="2400" dirty="0"/>
          </a:p>
          <a:p>
            <a:r>
              <a:rPr kumimoji="1" lang="ja-JP" altLang="en-US" sz="2400"/>
              <a:t>を変える。</a:t>
            </a:r>
          </a:p>
        </p:txBody>
      </p:sp>
      <p:sp>
        <p:nvSpPr>
          <p:cNvPr id="18" name="テキスト ボックス 17">
            <a:extLst>
              <a:ext uri="{FF2B5EF4-FFF2-40B4-BE49-F238E27FC236}">
                <a16:creationId xmlns:a16="http://schemas.microsoft.com/office/drawing/2014/main" id="{55168952-F000-034A-AC27-DCAF849C8446}"/>
              </a:ext>
            </a:extLst>
          </p:cNvPr>
          <p:cNvSpPr txBox="1"/>
          <p:nvPr/>
        </p:nvSpPr>
        <p:spPr>
          <a:xfrm>
            <a:off x="5122766" y="4380539"/>
            <a:ext cx="3443635" cy="461665"/>
          </a:xfrm>
          <a:prstGeom prst="rect">
            <a:avLst/>
          </a:prstGeom>
          <a:noFill/>
        </p:spPr>
        <p:txBody>
          <a:bodyPr wrap="none" rtlCol="0">
            <a:spAutoFit/>
          </a:bodyPr>
          <a:lstStyle/>
          <a:p>
            <a:r>
              <a:rPr kumimoji="1" lang="en-US" altLang="ja-JP" sz="2400" dirty="0"/>
              <a:t>achromatic &amp; isochronous</a:t>
            </a:r>
            <a:endParaRPr kumimoji="1" lang="ja-JP" altLang="en-US" sz="2400"/>
          </a:p>
        </p:txBody>
      </p:sp>
      <p:sp>
        <p:nvSpPr>
          <p:cNvPr id="19" name="テキスト ボックス 18">
            <a:extLst>
              <a:ext uri="{FF2B5EF4-FFF2-40B4-BE49-F238E27FC236}">
                <a16:creationId xmlns:a16="http://schemas.microsoft.com/office/drawing/2014/main" id="{F162886B-4F3D-5243-A7D6-CA77EAFEEF15}"/>
              </a:ext>
            </a:extLst>
          </p:cNvPr>
          <p:cNvSpPr txBox="1"/>
          <p:nvPr/>
        </p:nvSpPr>
        <p:spPr>
          <a:xfrm>
            <a:off x="865725" y="2023081"/>
            <a:ext cx="1184235" cy="523220"/>
          </a:xfrm>
          <a:prstGeom prst="rect">
            <a:avLst/>
          </a:prstGeom>
          <a:solidFill>
            <a:schemeClr val="bg1">
              <a:lumMod val="85000"/>
            </a:schemeClr>
          </a:solidFill>
        </p:spPr>
        <p:txBody>
          <a:bodyPr wrap="none" rtlCol="0">
            <a:spAutoFit/>
          </a:bodyPr>
          <a:lstStyle/>
          <a:p>
            <a:r>
              <a:rPr kumimoji="1" lang="en-US" altLang="ja-JP" sz="2800" dirty="0">
                <a:solidFill>
                  <a:srgbClr val="0432FF"/>
                </a:solidFill>
              </a:rPr>
              <a:t>Q &amp; SX</a:t>
            </a:r>
            <a:endParaRPr kumimoji="1" lang="ja-JP" altLang="en-US" sz="2800">
              <a:solidFill>
                <a:srgbClr val="0432FF"/>
              </a:solidFill>
            </a:endParaRPr>
          </a:p>
        </p:txBody>
      </p:sp>
      <p:sp>
        <p:nvSpPr>
          <p:cNvPr id="20" name="テキスト ボックス 19">
            <a:extLst>
              <a:ext uri="{FF2B5EF4-FFF2-40B4-BE49-F238E27FC236}">
                <a16:creationId xmlns:a16="http://schemas.microsoft.com/office/drawing/2014/main" id="{D0AE8345-B040-D54C-A4AE-D34CE6C31CA2}"/>
              </a:ext>
            </a:extLst>
          </p:cNvPr>
          <p:cNvSpPr txBox="1"/>
          <p:nvPr/>
        </p:nvSpPr>
        <p:spPr>
          <a:xfrm>
            <a:off x="577599" y="3550534"/>
            <a:ext cx="1184235" cy="523220"/>
          </a:xfrm>
          <a:prstGeom prst="rect">
            <a:avLst/>
          </a:prstGeom>
          <a:solidFill>
            <a:schemeClr val="bg1">
              <a:lumMod val="85000"/>
            </a:schemeClr>
          </a:solidFill>
        </p:spPr>
        <p:txBody>
          <a:bodyPr wrap="none" rtlCol="0">
            <a:spAutoFit/>
          </a:bodyPr>
          <a:lstStyle/>
          <a:p>
            <a:r>
              <a:rPr kumimoji="1" lang="en-US" altLang="ja-JP" sz="2800" dirty="0">
                <a:solidFill>
                  <a:srgbClr val="0432FF"/>
                </a:solidFill>
              </a:rPr>
              <a:t>Q &amp; SX</a:t>
            </a:r>
            <a:endParaRPr kumimoji="1" lang="ja-JP" altLang="en-US" sz="2800">
              <a:solidFill>
                <a:srgbClr val="0432FF"/>
              </a:solidFill>
            </a:endParaRPr>
          </a:p>
        </p:txBody>
      </p:sp>
      <p:sp>
        <p:nvSpPr>
          <p:cNvPr id="21" name="テキスト ボックス 20">
            <a:extLst>
              <a:ext uri="{FF2B5EF4-FFF2-40B4-BE49-F238E27FC236}">
                <a16:creationId xmlns:a16="http://schemas.microsoft.com/office/drawing/2014/main" id="{D2D88E62-A18F-B840-93F9-E538585881C1}"/>
              </a:ext>
            </a:extLst>
          </p:cNvPr>
          <p:cNvSpPr txBox="1"/>
          <p:nvPr/>
        </p:nvSpPr>
        <p:spPr>
          <a:xfrm>
            <a:off x="850886" y="5050131"/>
            <a:ext cx="1184235" cy="523220"/>
          </a:xfrm>
          <a:prstGeom prst="rect">
            <a:avLst/>
          </a:prstGeom>
          <a:solidFill>
            <a:schemeClr val="bg1">
              <a:lumMod val="85000"/>
            </a:schemeClr>
          </a:solidFill>
        </p:spPr>
        <p:txBody>
          <a:bodyPr wrap="none" rtlCol="0">
            <a:spAutoFit/>
          </a:bodyPr>
          <a:lstStyle/>
          <a:p>
            <a:r>
              <a:rPr kumimoji="1" lang="en-US" altLang="ja-JP" sz="2800" dirty="0">
                <a:solidFill>
                  <a:srgbClr val="0432FF"/>
                </a:solidFill>
              </a:rPr>
              <a:t>Q &amp; SX</a:t>
            </a:r>
            <a:endParaRPr kumimoji="1" lang="ja-JP" altLang="en-US" sz="2800">
              <a:solidFill>
                <a:srgbClr val="0432FF"/>
              </a:solidFill>
            </a:endParaRPr>
          </a:p>
        </p:txBody>
      </p:sp>
      <p:sp>
        <p:nvSpPr>
          <p:cNvPr id="22" name="テキスト ボックス 21">
            <a:extLst>
              <a:ext uri="{FF2B5EF4-FFF2-40B4-BE49-F238E27FC236}">
                <a16:creationId xmlns:a16="http://schemas.microsoft.com/office/drawing/2014/main" id="{C4D923BF-F96D-B645-88BA-C49BF102F9C3}"/>
              </a:ext>
            </a:extLst>
          </p:cNvPr>
          <p:cNvSpPr txBox="1"/>
          <p:nvPr/>
        </p:nvSpPr>
        <p:spPr>
          <a:xfrm>
            <a:off x="2080222" y="6236099"/>
            <a:ext cx="1184235" cy="523220"/>
          </a:xfrm>
          <a:prstGeom prst="rect">
            <a:avLst/>
          </a:prstGeom>
          <a:solidFill>
            <a:schemeClr val="bg1">
              <a:lumMod val="85000"/>
            </a:schemeClr>
          </a:solidFill>
        </p:spPr>
        <p:txBody>
          <a:bodyPr wrap="none" rtlCol="0">
            <a:spAutoFit/>
          </a:bodyPr>
          <a:lstStyle/>
          <a:p>
            <a:r>
              <a:rPr kumimoji="1" lang="en-US" altLang="ja-JP" sz="2800" dirty="0">
                <a:solidFill>
                  <a:srgbClr val="0432FF"/>
                </a:solidFill>
              </a:rPr>
              <a:t>Q &amp; SX</a:t>
            </a:r>
            <a:endParaRPr kumimoji="1" lang="ja-JP" altLang="en-US" sz="2800">
              <a:solidFill>
                <a:srgbClr val="0432FF"/>
              </a:solidFill>
            </a:endParaRPr>
          </a:p>
        </p:txBody>
      </p:sp>
    </p:spTree>
    <p:extLst>
      <p:ext uri="{BB962C8B-B14F-4D97-AF65-F5344CB8AC3E}">
        <p14:creationId xmlns:p14="http://schemas.microsoft.com/office/powerpoint/2010/main" val="4250159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a:extLst>
              <a:ext uri="{FF2B5EF4-FFF2-40B4-BE49-F238E27FC236}">
                <a16:creationId xmlns:a16="http://schemas.microsoft.com/office/drawing/2014/main" id="{9A519478-AD7C-8A45-93EF-B17416D10B58}"/>
              </a:ext>
            </a:extLst>
          </p:cNvPr>
          <p:cNvSpPr/>
          <p:nvPr/>
        </p:nvSpPr>
        <p:spPr>
          <a:xfrm>
            <a:off x="7673340" y="3383280"/>
            <a:ext cx="1368388" cy="2247900"/>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8BB7ACCE-8E30-664E-A630-A2D59E6997C6}"/>
              </a:ext>
            </a:extLst>
          </p:cNvPr>
          <p:cNvSpPr>
            <a:spLocks noGrp="1"/>
          </p:cNvSpPr>
          <p:nvPr>
            <p:ph type="title"/>
          </p:nvPr>
        </p:nvSpPr>
        <p:spPr/>
        <p:txBody>
          <a:bodyPr/>
          <a:lstStyle/>
          <a:p>
            <a:r>
              <a:rPr kumimoji="1" lang="en-US" altLang="ja-JP"/>
              <a:t>energy knob </a:t>
            </a:r>
            <a:r>
              <a:rPr kumimoji="1" lang="ja-JP" altLang="en-US"/>
              <a:t>ユニット</a:t>
            </a:r>
          </a:p>
        </p:txBody>
      </p:sp>
      <p:sp>
        <p:nvSpPr>
          <p:cNvPr id="3" name="コンテンツ プレースホルダー 2">
            <a:extLst>
              <a:ext uri="{FF2B5EF4-FFF2-40B4-BE49-F238E27FC236}">
                <a16:creationId xmlns:a16="http://schemas.microsoft.com/office/drawing/2014/main" id="{FE68FEF0-989C-1F45-B3B0-DB94B9393C00}"/>
              </a:ext>
            </a:extLst>
          </p:cNvPr>
          <p:cNvSpPr>
            <a:spLocks noGrp="1"/>
          </p:cNvSpPr>
          <p:nvPr>
            <p:ph idx="1"/>
          </p:nvPr>
        </p:nvSpPr>
        <p:spPr/>
        <p:txBody>
          <a:bodyPr>
            <a:normAutofit/>
          </a:bodyPr>
          <a:lstStyle/>
          <a:p>
            <a:r>
              <a:rPr lang="en-US" altLang="ja-JP" sz="2400"/>
              <a:t>J-arc</a:t>
            </a:r>
            <a:r>
              <a:rPr lang="ja-JP" altLang="en-US" sz="2400"/>
              <a:t>部などの</a:t>
            </a:r>
            <a:r>
              <a:rPr lang="en-US" altLang="ja-JP" sz="2400"/>
              <a:t> beam energy </a:t>
            </a:r>
            <a:r>
              <a:rPr lang="ja-JP" altLang="en-US" sz="2400"/>
              <a:t>が限定されている部分に送り込む</a:t>
            </a:r>
            <a:r>
              <a:rPr lang="en-US" altLang="ja-JP" sz="2400"/>
              <a:t> beam </a:t>
            </a:r>
            <a:r>
              <a:rPr lang="ja-JP" altLang="en-US" sz="2400"/>
              <a:t>の</a:t>
            </a:r>
            <a:r>
              <a:rPr lang="en-US" altLang="ja-JP" sz="2400"/>
              <a:t> energy </a:t>
            </a:r>
            <a:r>
              <a:rPr lang="ja-JP" altLang="en-US" sz="2400"/>
              <a:t>を微調整するためには、</a:t>
            </a:r>
            <a:br>
              <a:rPr lang="en-US" altLang="ja-JP" sz="2400"/>
            </a:br>
            <a:r>
              <a:rPr lang="en-US" altLang="ja-JP" sz="2400">
                <a:solidFill>
                  <a:srgbClr val="00B050"/>
                </a:solidFill>
              </a:rPr>
              <a:t>2</a:t>
            </a:r>
            <a:r>
              <a:rPr lang="ja-JP" altLang="en-US" sz="2400">
                <a:solidFill>
                  <a:srgbClr val="00B050"/>
                </a:solidFill>
              </a:rPr>
              <a:t>台の加速ユニットを用い</a:t>
            </a:r>
            <a:r>
              <a:rPr lang="ja-JP" altLang="en-US" sz="2400"/>
              <a:t>て、それぞれの</a:t>
            </a:r>
            <a:r>
              <a:rPr lang="en-US" altLang="ja-JP" sz="2400"/>
              <a:t> </a:t>
            </a:r>
            <a:r>
              <a:rPr lang="en-US" altLang="ja-JP" sz="2400">
                <a:solidFill>
                  <a:srgbClr val="00B050"/>
                </a:solidFill>
              </a:rPr>
              <a:t>crest </a:t>
            </a:r>
            <a:r>
              <a:rPr lang="ja-JP" altLang="en-US" sz="2400">
                <a:solidFill>
                  <a:srgbClr val="00B050"/>
                </a:solidFill>
              </a:rPr>
              <a:t>（頂上）位相から</a:t>
            </a:r>
            <a:br>
              <a:rPr lang="en-US" altLang="ja-JP" sz="2400">
                <a:solidFill>
                  <a:srgbClr val="00B050"/>
                </a:solidFill>
              </a:rPr>
            </a:br>
            <a:r>
              <a:rPr lang="ja-JP" altLang="en-US" sz="2400">
                <a:solidFill>
                  <a:srgbClr val="00B050"/>
                </a:solidFill>
              </a:rPr>
              <a:t>反対方向に同じ量だけ位相をずらす</a:t>
            </a:r>
            <a:r>
              <a:rPr lang="ja-JP" altLang="en-US" sz="2400"/>
              <a:t>ことで、中心</a:t>
            </a:r>
            <a:r>
              <a:rPr lang="en-US" altLang="ja-JP" sz="2400"/>
              <a:t> energy </a:t>
            </a:r>
            <a:r>
              <a:rPr lang="ja-JP" altLang="en-US" sz="2400"/>
              <a:t>は変化するが</a:t>
            </a:r>
            <a:r>
              <a:rPr lang="en-US" altLang="ja-JP" sz="2400"/>
              <a:t> </a:t>
            </a:r>
            <a:r>
              <a:rPr lang="en-US" altLang="ja-JP" sz="2400">
                <a:solidFill>
                  <a:srgbClr val="00B050"/>
                </a:solidFill>
              </a:rPr>
              <a:t>energy-spread </a:t>
            </a:r>
            <a:r>
              <a:rPr lang="ja-JP" altLang="en-US" sz="2400">
                <a:solidFill>
                  <a:srgbClr val="00B050"/>
                </a:solidFill>
              </a:rPr>
              <a:t>は大きくならない</a:t>
            </a:r>
            <a:r>
              <a:rPr lang="ja-JP" altLang="en-US" sz="2400"/>
              <a:t>ようにすることができる。</a:t>
            </a:r>
            <a:endParaRPr kumimoji="1" lang="ja-JP" altLang="en-US" sz="2400"/>
          </a:p>
        </p:txBody>
      </p:sp>
      <p:pic>
        <p:nvPicPr>
          <p:cNvPr id="5" name="図 4">
            <a:extLst>
              <a:ext uri="{FF2B5EF4-FFF2-40B4-BE49-F238E27FC236}">
                <a16:creationId xmlns:a16="http://schemas.microsoft.com/office/drawing/2014/main" id="{AFCB965B-F3AE-094C-8309-AB916CB145C0}"/>
              </a:ext>
            </a:extLst>
          </p:cNvPr>
          <p:cNvPicPr>
            <a:picLocks noChangeAspect="1"/>
          </p:cNvPicPr>
          <p:nvPr/>
        </p:nvPicPr>
        <p:blipFill rotWithShape="1">
          <a:blip r:embed="rId2"/>
          <a:srcRect l="17220"/>
          <a:stretch/>
        </p:blipFill>
        <p:spPr>
          <a:xfrm>
            <a:off x="205740" y="3677194"/>
            <a:ext cx="3296920" cy="2631440"/>
          </a:xfrm>
          <a:prstGeom prst="rect">
            <a:avLst/>
          </a:prstGeom>
        </p:spPr>
      </p:pic>
      <p:pic>
        <p:nvPicPr>
          <p:cNvPr id="6" name="図 5">
            <a:extLst>
              <a:ext uri="{FF2B5EF4-FFF2-40B4-BE49-F238E27FC236}">
                <a16:creationId xmlns:a16="http://schemas.microsoft.com/office/drawing/2014/main" id="{BB2CC14F-83F8-8344-B718-77E1D497F1AB}"/>
              </a:ext>
            </a:extLst>
          </p:cNvPr>
          <p:cNvPicPr>
            <a:picLocks noChangeAspect="1"/>
          </p:cNvPicPr>
          <p:nvPr/>
        </p:nvPicPr>
        <p:blipFill rotWithShape="1">
          <a:blip r:embed="rId2"/>
          <a:srcRect l="16837"/>
          <a:stretch/>
        </p:blipFill>
        <p:spPr>
          <a:xfrm>
            <a:off x="3931920" y="3677194"/>
            <a:ext cx="3312160" cy="2631440"/>
          </a:xfrm>
          <a:prstGeom prst="rect">
            <a:avLst/>
          </a:prstGeom>
        </p:spPr>
      </p:pic>
      <p:cxnSp>
        <p:nvCxnSpPr>
          <p:cNvPr id="8" name="直線コネクタ 7">
            <a:extLst>
              <a:ext uri="{FF2B5EF4-FFF2-40B4-BE49-F238E27FC236}">
                <a16:creationId xmlns:a16="http://schemas.microsoft.com/office/drawing/2014/main" id="{B8B0ECCD-DEF2-5746-87DD-766D1D151982}"/>
              </a:ext>
            </a:extLst>
          </p:cNvPr>
          <p:cNvCxnSpPr>
            <a:cxnSpLocks/>
          </p:cNvCxnSpPr>
          <p:nvPr/>
        </p:nvCxnSpPr>
        <p:spPr>
          <a:xfrm>
            <a:off x="2506980" y="3291840"/>
            <a:ext cx="0" cy="3154680"/>
          </a:xfrm>
          <a:prstGeom prst="line">
            <a:avLst/>
          </a:prstGeom>
          <a:ln>
            <a:solidFill>
              <a:srgbClr val="0432FF"/>
            </a:solidFill>
            <a:prstDash val="sysDot"/>
          </a:ln>
        </p:spPr>
        <p:style>
          <a:lnRef idx="2">
            <a:schemeClr val="accent1"/>
          </a:lnRef>
          <a:fillRef idx="0">
            <a:schemeClr val="accent1"/>
          </a:fillRef>
          <a:effectRef idx="1">
            <a:schemeClr val="accent1"/>
          </a:effectRef>
          <a:fontRef idx="minor">
            <a:schemeClr val="tx1"/>
          </a:fontRef>
        </p:style>
      </p:cxnSp>
      <p:cxnSp>
        <p:nvCxnSpPr>
          <p:cNvPr id="10" name="直線コネクタ 9">
            <a:extLst>
              <a:ext uri="{FF2B5EF4-FFF2-40B4-BE49-F238E27FC236}">
                <a16:creationId xmlns:a16="http://schemas.microsoft.com/office/drawing/2014/main" id="{B1009D6B-21F1-4A41-8B3D-1725ABB65EC7}"/>
              </a:ext>
            </a:extLst>
          </p:cNvPr>
          <p:cNvCxnSpPr>
            <a:cxnSpLocks/>
          </p:cNvCxnSpPr>
          <p:nvPr/>
        </p:nvCxnSpPr>
        <p:spPr>
          <a:xfrm>
            <a:off x="6248400" y="3291840"/>
            <a:ext cx="0" cy="3154680"/>
          </a:xfrm>
          <a:prstGeom prst="line">
            <a:avLst/>
          </a:prstGeom>
          <a:ln>
            <a:solidFill>
              <a:srgbClr val="0432FF"/>
            </a:solidFill>
            <a:prstDash val="sysDot"/>
          </a:ln>
        </p:spPr>
        <p:style>
          <a:lnRef idx="2">
            <a:schemeClr val="accent1"/>
          </a:lnRef>
          <a:fillRef idx="0">
            <a:schemeClr val="accent1"/>
          </a:fillRef>
          <a:effectRef idx="1">
            <a:schemeClr val="accent1"/>
          </a:effectRef>
          <a:fontRef idx="minor">
            <a:schemeClr val="tx1"/>
          </a:fontRef>
        </p:style>
      </p:cxnSp>
      <p:sp>
        <p:nvSpPr>
          <p:cNvPr id="11" name="円/楕円 10">
            <a:extLst>
              <a:ext uri="{FF2B5EF4-FFF2-40B4-BE49-F238E27FC236}">
                <a16:creationId xmlns:a16="http://schemas.microsoft.com/office/drawing/2014/main" id="{E9D21B3E-F110-DF4D-8C20-3F9202B679DA}"/>
              </a:ext>
            </a:extLst>
          </p:cNvPr>
          <p:cNvSpPr/>
          <p:nvPr/>
        </p:nvSpPr>
        <p:spPr>
          <a:xfrm rot="18390356">
            <a:off x="1678071" y="4058194"/>
            <a:ext cx="609600" cy="186146"/>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円/楕円 11">
            <a:extLst>
              <a:ext uri="{FF2B5EF4-FFF2-40B4-BE49-F238E27FC236}">
                <a16:creationId xmlns:a16="http://schemas.microsoft.com/office/drawing/2014/main" id="{8A36C4E0-34B3-C04E-BCDA-4C41922419DC}"/>
              </a:ext>
            </a:extLst>
          </p:cNvPr>
          <p:cNvSpPr/>
          <p:nvPr/>
        </p:nvSpPr>
        <p:spPr>
          <a:xfrm rot="3328495">
            <a:off x="6471920" y="4061697"/>
            <a:ext cx="609600" cy="186146"/>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円/楕円 12">
            <a:extLst>
              <a:ext uri="{FF2B5EF4-FFF2-40B4-BE49-F238E27FC236}">
                <a16:creationId xmlns:a16="http://schemas.microsoft.com/office/drawing/2014/main" id="{F420ED23-FD5C-8843-967C-701A51551D93}"/>
              </a:ext>
            </a:extLst>
          </p:cNvPr>
          <p:cNvSpPr/>
          <p:nvPr/>
        </p:nvSpPr>
        <p:spPr>
          <a:xfrm>
            <a:off x="8298179" y="4058059"/>
            <a:ext cx="378717" cy="186413"/>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5" name="直線コネクタ 14">
            <a:extLst>
              <a:ext uri="{FF2B5EF4-FFF2-40B4-BE49-F238E27FC236}">
                <a16:creationId xmlns:a16="http://schemas.microsoft.com/office/drawing/2014/main" id="{55AFAAB4-2235-2B4F-B1BD-B400FDA26806}"/>
              </a:ext>
            </a:extLst>
          </p:cNvPr>
          <p:cNvCxnSpPr/>
          <p:nvPr/>
        </p:nvCxnSpPr>
        <p:spPr>
          <a:xfrm>
            <a:off x="358140" y="4160520"/>
            <a:ext cx="8618220" cy="0"/>
          </a:xfrm>
          <a:prstGeom prst="line">
            <a:avLst/>
          </a:prstGeom>
          <a:ln w="127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6" name="テキスト ボックス 15">
            <a:extLst>
              <a:ext uri="{FF2B5EF4-FFF2-40B4-BE49-F238E27FC236}">
                <a16:creationId xmlns:a16="http://schemas.microsoft.com/office/drawing/2014/main" id="{FB22D532-0693-8647-BB41-260EDE2B93C5}"/>
              </a:ext>
            </a:extLst>
          </p:cNvPr>
          <p:cNvSpPr txBox="1"/>
          <p:nvPr/>
        </p:nvSpPr>
        <p:spPr>
          <a:xfrm>
            <a:off x="952220" y="6407411"/>
            <a:ext cx="2307042" cy="369332"/>
          </a:xfrm>
          <a:prstGeom prst="rect">
            <a:avLst/>
          </a:prstGeom>
          <a:noFill/>
        </p:spPr>
        <p:txBody>
          <a:bodyPr wrap="none" rtlCol="0">
            <a:spAutoFit/>
          </a:bodyPr>
          <a:lstStyle/>
          <a:p>
            <a:r>
              <a:rPr kumimoji="1" lang="en-US" altLang="ja-JP"/>
              <a:t>B5 </a:t>
            </a:r>
            <a:r>
              <a:rPr kumimoji="1" lang="ja-JP" altLang="en-US"/>
              <a:t>ユニットによる加速</a:t>
            </a:r>
          </a:p>
        </p:txBody>
      </p:sp>
      <p:sp>
        <p:nvSpPr>
          <p:cNvPr id="17" name="テキスト ボックス 16">
            <a:extLst>
              <a:ext uri="{FF2B5EF4-FFF2-40B4-BE49-F238E27FC236}">
                <a16:creationId xmlns:a16="http://schemas.microsoft.com/office/drawing/2014/main" id="{6D07361E-A089-1948-8EDD-1CB828477709}"/>
              </a:ext>
            </a:extLst>
          </p:cNvPr>
          <p:cNvSpPr txBox="1"/>
          <p:nvPr/>
        </p:nvSpPr>
        <p:spPr>
          <a:xfrm>
            <a:off x="4808221" y="6414725"/>
            <a:ext cx="2307042" cy="369332"/>
          </a:xfrm>
          <a:prstGeom prst="rect">
            <a:avLst/>
          </a:prstGeom>
          <a:noFill/>
        </p:spPr>
        <p:txBody>
          <a:bodyPr wrap="none" rtlCol="0">
            <a:spAutoFit/>
          </a:bodyPr>
          <a:lstStyle/>
          <a:p>
            <a:r>
              <a:rPr kumimoji="1" lang="en-US" altLang="ja-JP"/>
              <a:t>B6 </a:t>
            </a:r>
            <a:r>
              <a:rPr kumimoji="1" lang="ja-JP" altLang="en-US"/>
              <a:t>ユニットによる加速</a:t>
            </a:r>
          </a:p>
        </p:txBody>
      </p:sp>
      <p:sp>
        <p:nvSpPr>
          <p:cNvPr id="18" name="テキスト ボックス 17">
            <a:extLst>
              <a:ext uri="{FF2B5EF4-FFF2-40B4-BE49-F238E27FC236}">
                <a16:creationId xmlns:a16="http://schemas.microsoft.com/office/drawing/2014/main" id="{2E7B2211-3D19-D44D-98D1-3AFEFF0BDDB9}"/>
              </a:ext>
            </a:extLst>
          </p:cNvPr>
          <p:cNvSpPr txBox="1"/>
          <p:nvPr/>
        </p:nvSpPr>
        <p:spPr>
          <a:xfrm>
            <a:off x="7702900" y="4808248"/>
            <a:ext cx="1338828" cy="369332"/>
          </a:xfrm>
          <a:prstGeom prst="rect">
            <a:avLst/>
          </a:prstGeom>
          <a:noFill/>
        </p:spPr>
        <p:txBody>
          <a:bodyPr wrap="none" rtlCol="0">
            <a:spAutoFit/>
          </a:bodyPr>
          <a:lstStyle/>
          <a:p>
            <a:r>
              <a:rPr lang="ja-JP" altLang="en-US">
                <a:solidFill>
                  <a:srgbClr val="FF0000"/>
                </a:solidFill>
              </a:rPr>
              <a:t>合計の寄与</a:t>
            </a:r>
            <a:endParaRPr kumimoji="1" lang="ja-JP" altLang="en-US">
              <a:solidFill>
                <a:srgbClr val="FF0000"/>
              </a:solidFill>
            </a:endParaRPr>
          </a:p>
        </p:txBody>
      </p:sp>
      <p:sp>
        <p:nvSpPr>
          <p:cNvPr id="19" name="右矢印 18">
            <a:extLst>
              <a:ext uri="{FF2B5EF4-FFF2-40B4-BE49-F238E27FC236}">
                <a16:creationId xmlns:a16="http://schemas.microsoft.com/office/drawing/2014/main" id="{79B6D31B-3C06-B640-B943-B6A85AFA2099}"/>
              </a:ext>
            </a:extLst>
          </p:cNvPr>
          <p:cNvSpPr/>
          <p:nvPr/>
        </p:nvSpPr>
        <p:spPr>
          <a:xfrm>
            <a:off x="6248400" y="4063014"/>
            <a:ext cx="535940" cy="24990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右矢印 19">
            <a:extLst>
              <a:ext uri="{FF2B5EF4-FFF2-40B4-BE49-F238E27FC236}">
                <a16:creationId xmlns:a16="http://schemas.microsoft.com/office/drawing/2014/main" id="{296380BB-B89B-2247-9296-6C97D2115BBB}"/>
              </a:ext>
            </a:extLst>
          </p:cNvPr>
          <p:cNvSpPr/>
          <p:nvPr/>
        </p:nvSpPr>
        <p:spPr>
          <a:xfrm rot="10800000">
            <a:off x="1971039" y="4040522"/>
            <a:ext cx="535940" cy="24990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29486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BD3D5C-25A4-9F49-897A-7629DE82B7C8}"/>
              </a:ext>
            </a:extLst>
          </p:cNvPr>
          <p:cNvSpPr>
            <a:spLocks noGrp="1"/>
          </p:cNvSpPr>
          <p:nvPr>
            <p:ph type="title"/>
          </p:nvPr>
        </p:nvSpPr>
        <p:spPr/>
        <p:txBody>
          <a:bodyPr/>
          <a:lstStyle/>
          <a:p>
            <a:r>
              <a:rPr kumimoji="1" lang="en-US" altLang="ja-JP" dirty="0"/>
              <a:t>energy margin [C,1,2-sector]</a:t>
            </a:r>
            <a:endParaRPr kumimoji="1" lang="ja-JP" altLang="en-US"/>
          </a:p>
        </p:txBody>
      </p:sp>
      <p:pic>
        <p:nvPicPr>
          <p:cNvPr id="6" name="コンテンツ プレースホルダー 5">
            <a:extLst>
              <a:ext uri="{FF2B5EF4-FFF2-40B4-BE49-F238E27FC236}">
                <a16:creationId xmlns:a16="http://schemas.microsoft.com/office/drawing/2014/main" id="{DB306BD7-1D19-3A41-B425-375777082246}"/>
              </a:ext>
            </a:extLst>
          </p:cNvPr>
          <p:cNvPicPr>
            <a:picLocks noGrp="1" noChangeAspect="1"/>
          </p:cNvPicPr>
          <p:nvPr>
            <p:ph idx="1"/>
          </p:nvPr>
        </p:nvPicPr>
        <p:blipFill>
          <a:blip r:embed="rId2"/>
          <a:stretch>
            <a:fillRect/>
          </a:stretch>
        </p:blipFill>
        <p:spPr>
          <a:xfrm>
            <a:off x="407785" y="939800"/>
            <a:ext cx="7745615" cy="5193445"/>
          </a:xfrm>
          <a:prstGeom prst="rect">
            <a:avLst/>
          </a:prstGeom>
        </p:spPr>
      </p:pic>
      <p:sp>
        <p:nvSpPr>
          <p:cNvPr id="7" name="テキスト ボックス 6">
            <a:extLst>
              <a:ext uri="{FF2B5EF4-FFF2-40B4-BE49-F238E27FC236}">
                <a16:creationId xmlns:a16="http://schemas.microsoft.com/office/drawing/2014/main" id="{4A7F7ADD-0091-AA47-85F3-CB28DEF22E49}"/>
              </a:ext>
            </a:extLst>
          </p:cNvPr>
          <p:cNvSpPr txBox="1"/>
          <p:nvPr/>
        </p:nvSpPr>
        <p:spPr>
          <a:xfrm>
            <a:off x="5455920" y="6118005"/>
            <a:ext cx="3695242" cy="784830"/>
          </a:xfrm>
          <a:prstGeom prst="rect">
            <a:avLst/>
          </a:prstGeom>
          <a:noFill/>
        </p:spPr>
        <p:txBody>
          <a:bodyPr wrap="none" rtlCol="0">
            <a:spAutoFit/>
          </a:bodyPr>
          <a:lstStyle/>
          <a:p>
            <a:pPr>
              <a:lnSpc>
                <a:spcPts val="1800"/>
              </a:lnSpc>
            </a:pPr>
            <a:r>
              <a:rPr kumimoji="1" lang="en-US" altLang="ja-JP">
                <a:solidFill>
                  <a:srgbClr val="FF0000"/>
                </a:solidFill>
              </a:rPr>
              <a:t>Beam energy </a:t>
            </a:r>
            <a:r>
              <a:rPr kumimoji="1" lang="ja-JP" altLang="en-US">
                <a:solidFill>
                  <a:srgbClr val="FF0000"/>
                </a:solidFill>
              </a:rPr>
              <a:t>を限定される箇所</a:t>
            </a:r>
            <a:endParaRPr kumimoji="1" lang="en-US" altLang="ja-JP">
              <a:solidFill>
                <a:srgbClr val="FF0000"/>
              </a:solidFill>
            </a:endParaRPr>
          </a:p>
          <a:p>
            <a:pPr>
              <a:lnSpc>
                <a:spcPts val="1800"/>
              </a:lnSpc>
            </a:pPr>
            <a:r>
              <a:rPr lang="en-US" altLang="ja-JP"/>
              <a:t>(3) DR</a:t>
            </a:r>
            <a:r>
              <a:rPr lang="ja-JP" altLang="en-US"/>
              <a:t>入射点（</a:t>
            </a:r>
            <a:r>
              <a:rPr lang="en-US" altLang="ja-JP"/>
              <a:t>28_4</a:t>
            </a:r>
            <a:r>
              <a:rPr lang="ja-JP" altLang="en-US"/>
              <a:t>部）</a:t>
            </a:r>
            <a:r>
              <a:rPr lang="en-US" altLang="ja-JP"/>
              <a:t>e+</a:t>
            </a:r>
            <a:r>
              <a:rPr lang="ja-JP" altLang="en-US"/>
              <a:t>：</a:t>
            </a:r>
            <a:r>
              <a:rPr lang="en-US" altLang="ja-JP">
                <a:solidFill>
                  <a:srgbClr val="00B050"/>
                </a:solidFill>
              </a:rPr>
              <a:t>1100 MeV</a:t>
            </a:r>
          </a:p>
          <a:p>
            <a:pPr>
              <a:lnSpc>
                <a:spcPts val="1800"/>
              </a:lnSpc>
            </a:pPr>
            <a:r>
              <a:rPr kumimoji="1" lang="en-US" altLang="ja-JP"/>
              <a:t>(4) SY2 chicane(e-)</a:t>
            </a:r>
            <a:r>
              <a:rPr kumimoji="1" lang="ja-JP" altLang="en-US"/>
              <a:t>：</a:t>
            </a:r>
            <a:r>
              <a:rPr lang="en-US" altLang="ja-JP"/>
              <a:t>	    </a:t>
            </a:r>
            <a:r>
              <a:rPr kumimoji="1" lang="en-US" altLang="ja-JP"/>
              <a:t> </a:t>
            </a:r>
            <a:r>
              <a:rPr kumimoji="1" lang="en-US" altLang="ja-JP">
                <a:solidFill>
                  <a:srgbClr val="00B050"/>
                </a:solidFill>
              </a:rPr>
              <a:t>4078 MeV</a:t>
            </a:r>
          </a:p>
        </p:txBody>
      </p:sp>
    </p:spTree>
    <p:extLst>
      <p:ext uri="{BB962C8B-B14F-4D97-AF65-F5344CB8AC3E}">
        <p14:creationId xmlns:p14="http://schemas.microsoft.com/office/powerpoint/2010/main" val="4247222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E050B8-8407-EA4A-9F2A-FBC8A4B5331F}"/>
              </a:ext>
            </a:extLst>
          </p:cNvPr>
          <p:cNvSpPr>
            <a:spLocks noGrp="1"/>
          </p:cNvSpPr>
          <p:nvPr>
            <p:ph type="title"/>
          </p:nvPr>
        </p:nvSpPr>
        <p:spPr/>
        <p:txBody>
          <a:bodyPr/>
          <a:lstStyle/>
          <a:p>
            <a:r>
              <a:rPr kumimoji="1" lang="ja-JP" altLang="en-US"/>
              <a:t>第２スイッチヤード部</a:t>
            </a:r>
            <a:r>
              <a:rPr kumimoji="1" lang="en-US" altLang="ja-JP"/>
              <a:t> (SY2) </a:t>
            </a:r>
            <a:r>
              <a:rPr kumimoji="1" lang="en-US" altLang="ja-JP" sz="2400"/>
              <a:t>2-sector</a:t>
            </a:r>
            <a:r>
              <a:rPr kumimoji="1" lang="ja-JP" altLang="en-US" sz="2400"/>
              <a:t>終端部</a:t>
            </a:r>
          </a:p>
        </p:txBody>
      </p:sp>
      <p:sp>
        <p:nvSpPr>
          <p:cNvPr id="3" name="コンテンツ プレースホルダー 2">
            <a:extLst>
              <a:ext uri="{FF2B5EF4-FFF2-40B4-BE49-F238E27FC236}">
                <a16:creationId xmlns:a16="http://schemas.microsoft.com/office/drawing/2014/main" id="{0B93EEFD-BA5D-1249-A00E-6D20B1A33161}"/>
              </a:ext>
            </a:extLst>
          </p:cNvPr>
          <p:cNvSpPr>
            <a:spLocks noGrp="1"/>
          </p:cNvSpPr>
          <p:nvPr>
            <p:ph idx="1"/>
          </p:nvPr>
        </p:nvSpPr>
        <p:spPr/>
        <p:txBody>
          <a:bodyPr>
            <a:normAutofit/>
          </a:bodyPr>
          <a:lstStyle/>
          <a:p>
            <a:r>
              <a:rPr kumimoji="1" lang="en-US" altLang="ja-JP" sz="2400">
                <a:solidFill>
                  <a:srgbClr val="FF0000"/>
                </a:solidFill>
              </a:rPr>
              <a:t>LTR</a:t>
            </a:r>
            <a:r>
              <a:rPr kumimoji="1" lang="ja-JP" altLang="en-US" sz="2400">
                <a:solidFill>
                  <a:srgbClr val="FF0000"/>
                </a:solidFill>
              </a:rPr>
              <a:t>への分岐部</a:t>
            </a:r>
            <a:r>
              <a:rPr kumimoji="1" lang="en-US" altLang="ja-JP" sz="2400"/>
              <a:t> + </a:t>
            </a:r>
            <a:r>
              <a:rPr kumimoji="1" lang="en-US" altLang="ja-JP" sz="2400">
                <a:solidFill>
                  <a:srgbClr val="FFC000"/>
                </a:solidFill>
              </a:rPr>
              <a:t>RTL</a:t>
            </a:r>
            <a:r>
              <a:rPr kumimoji="1" lang="ja-JP" altLang="en-US" sz="2400">
                <a:solidFill>
                  <a:srgbClr val="FFC000"/>
                </a:solidFill>
              </a:rPr>
              <a:t>からの合流部</a:t>
            </a:r>
            <a:r>
              <a:rPr kumimoji="1" lang="en-US" altLang="ja-JP" sz="2400"/>
              <a:t> + </a:t>
            </a:r>
            <a:r>
              <a:rPr kumimoji="1" lang="ja-JP" altLang="en-US" sz="2400">
                <a:solidFill>
                  <a:srgbClr val="0432FF"/>
                </a:solidFill>
              </a:rPr>
              <a:t>直進方向</a:t>
            </a:r>
            <a:r>
              <a:rPr kumimoji="1" lang="en-US" altLang="ja-JP" sz="2400">
                <a:solidFill>
                  <a:srgbClr val="0432FF"/>
                </a:solidFill>
              </a:rPr>
              <a:t> chicane</a:t>
            </a:r>
            <a:endParaRPr kumimoji="1" lang="ja-JP" altLang="en-US" sz="2400">
              <a:solidFill>
                <a:srgbClr val="0432FF"/>
              </a:solidFill>
            </a:endParaRPr>
          </a:p>
        </p:txBody>
      </p:sp>
      <p:pic>
        <p:nvPicPr>
          <p:cNvPr id="5" name="図 4">
            <a:extLst>
              <a:ext uri="{FF2B5EF4-FFF2-40B4-BE49-F238E27FC236}">
                <a16:creationId xmlns:a16="http://schemas.microsoft.com/office/drawing/2014/main" id="{E037DBF4-5DD5-984B-9637-E3D4769ACDC8}"/>
              </a:ext>
            </a:extLst>
          </p:cNvPr>
          <p:cNvPicPr>
            <a:picLocks noChangeAspect="1"/>
          </p:cNvPicPr>
          <p:nvPr/>
        </p:nvPicPr>
        <p:blipFill>
          <a:blip r:embed="rId2"/>
          <a:stretch>
            <a:fillRect/>
          </a:stretch>
        </p:blipFill>
        <p:spPr>
          <a:xfrm>
            <a:off x="364210" y="1426939"/>
            <a:ext cx="8082366" cy="5222854"/>
          </a:xfrm>
          <a:prstGeom prst="rect">
            <a:avLst/>
          </a:prstGeom>
        </p:spPr>
      </p:pic>
      <p:sp>
        <p:nvSpPr>
          <p:cNvPr id="7" name="フリーフォーム 6">
            <a:extLst>
              <a:ext uri="{FF2B5EF4-FFF2-40B4-BE49-F238E27FC236}">
                <a16:creationId xmlns:a16="http://schemas.microsoft.com/office/drawing/2014/main" id="{EE7A4F0C-E81E-F64B-A4AF-7B186EB97AB2}"/>
              </a:ext>
            </a:extLst>
          </p:cNvPr>
          <p:cNvSpPr/>
          <p:nvPr/>
        </p:nvSpPr>
        <p:spPr>
          <a:xfrm>
            <a:off x="1735810" y="1704814"/>
            <a:ext cx="5796366" cy="3921071"/>
          </a:xfrm>
          <a:custGeom>
            <a:avLst/>
            <a:gdLst>
              <a:gd name="connsiteX0" fmla="*/ 0 w 5796366"/>
              <a:gd name="connsiteY0" fmla="*/ 3921071 h 3921071"/>
              <a:gd name="connsiteX1" fmla="*/ 1232115 w 5796366"/>
              <a:gd name="connsiteY1" fmla="*/ 3758339 h 3921071"/>
              <a:gd name="connsiteX2" fmla="*/ 2758698 w 5796366"/>
              <a:gd name="connsiteY2" fmla="*/ 3177152 h 3921071"/>
              <a:gd name="connsiteX3" fmla="*/ 4037309 w 5796366"/>
              <a:gd name="connsiteY3" fmla="*/ 2347993 h 3921071"/>
              <a:gd name="connsiteX4" fmla="*/ 5145437 w 5796366"/>
              <a:gd name="connsiteY4" fmla="*/ 1193369 h 3921071"/>
              <a:gd name="connsiteX5" fmla="*/ 5796366 w 5796366"/>
              <a:gd name="connsiteY5" fmla="*/ 0 h 3921071"/>
              <a:gd name="connsiteX6" fmla="*/ 5796366 w 5796366"/>
              <a:gd name="connsiteY6" fmla="*/ 0 h 392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6366" h="3921071">
                <a:moveTo>
                  <a:pt x="0" y="3921071"/>
                </a:moveTo>
                <a:cubicBezTo>
                  <a:pt x="386166" y="3901698"/>
                  <a:pt x="772332" y="3882326"/>
                  <a:pt x="1232115" y="3758339"/>
                </a:cubicBezTo>
                <a:cubicBezTo>
                  <a:pt x="1691898" y="3634352"/>
                  <a:pt x="2291166" y="3412210"/>
                  <a:pt x="2758698" y="3177152"/>
                </a:cubicBezTo>
                <a:cubicBezTo>
                  <a:pt x="3226230" y="2942094"/>
                  <a:pt x="3639519" y="2678623"/>
                  <a:pt x="4037309" y="2347993"/>
                </a:cubicBezTo>
                <a:cubicBezTo>
                  <a:pt x="4435099" y="2017363"/>
                  <a:pt x="4852261" y="1584701"/>
                  <a:pt x="5145437" y="1193369"/>
                </a:cubicBezTo>
                <a:cubicBezTo>
                  <a:pt x="5438613" y="802037"/>
                  <a:pt x="5796366" y="0"/>
                  <a:pt x="5796366" y="0"/>
                </a:cubicBezTo>
                <a:lnTo>
                  <a:pt x="5796366" y="0"/>
                </a:lnTo>
              </a:path>
            </a:pathLst>
          </a:custGeom>
          <a:noFill/>
          <a:ln w="25400">
            <a:solidFill>
              <a:srgbClr val="FF0000"/>
            </a:solidFill>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フリーフォーム 8">
            <a:extLst>
              <a:ext uri="{FF2B5EF4-FFF2-40B4-BE49-F238E27FC236}">
                <a16:creationId xmlns:a16="http://schemas.microsoft.com/office/drawing/2014/main" id="{E742A1B2-E5DA-544E-B409-6EB68200163E}"/>
              </a:ext>
            </a:extLst>
          </p:cNvPr>
          <p:cNvSpPr/>
          <p:nvPr/>
        </p:nvSpPr>
        <p:spPr>
          <a:xfrm>
            <a:off x="1084881" y="3270142"/>
            <a:ext cx="5819614" cy="2378990"/>
          </a:xfrm>
          <a:custGeom>
            <a:avLst/>
            <a:gdLst>
              <a:gd name="connsiteX0" fmla="*/ 0 w 5819614"/>
              <a:gd name="connsiteY0" fmla="*/ 0 h 2378990"/>
              <a:gd name="connsiteX1" fmla="*/ 2022529 w 5819614"/>
              <a:gd name="connsiteY1" fmla="*/ 1239865 h 2378990"/>
              <a:gd name="connsiteX2" fmla="*/ 5819614 w 5819614"/>
              <a:gd name="connsiteY2" fmla="*/ 2378990 h 2378990"/>
              <a:gd name="connsiteX3" fmla="*/ 5819614 w 5819614"/>
              <a:gd name="connsiteY3" fmla="*/ 2378990 h 2378990"/>
            </a:gdLst>
            <a:ahLst/>
            <a:cxnLst>
              <a:cxn ang="0">
                <a:pos x="connsiteX0" y="connsiteY0"/>
              </a:cxn>
              <a:cxn ang="0">
                <a:pos x="connsiteX1" y="connsiteY1"/>
              </a:cxn>
              <a:cxn ang="0">
                <a:pos x="connsiteX2" y="connsiteY2"/>
              </a:cxn>
              <a:cxn ang="0">
                <a:pos x="connsiteX3" y="connsiteY3"/>
              </a:cxn>
            </a:cxnLst>
            <a:rect l="l" t="t" r="r" b="b"/>
            <a:pathLst>
              <a:path w="5819614" h="2378990">
                <a:moveTo>
                  <a:pt x="0" y="0"/>
                </a:moveTo>
                <a:cubicBezTo>
                  <a:pt x="526296" y="421683"/>
                  <a:pt x="1052593" y="843367"/>
                  <a:pt x="2022529" y="1239865"/>
                </a:cubicBezTo>
                <a:cubicBezTo>
                  <a:pt x="2992465" y="1636363"/>
                  <a:pt x="5819614" y="2378990"/>
                  <a:pt x="5819614" y="2378990"/>
                </a:cubicBezTo>
                <a:lnTo>
                  <a:pt x="5819614" y="2378990"/>
                </a:lnTo>
              </a:path>
            </a:pathLst>
          </a:custGeom>
          <a:noFill/>
          <a:ln w="25400">
            <a:solidFill>
              <a:srgbClr val="FFC000"/>
            </a:solidFill>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フリーフォーム 9">
            <a:extLst>
              <a:ext uri="{FF2B5EF4-FFF2-40B4-BE49-F238E27FC236}">
                <a16:creationId xmlns:a16="http://schemas.microsoft.com/office/drawing/2014/main" id="{77830AA4-5015-2F4A-81C5-94CDF4B4EFF2}"/>
              </a:ext>
            </a:extLst>
          </p:cNvPr>
          <p:cNvSpPr/>
          <p:nvPr/>
        </p:nvSpPr>
        <p:spPr>
          <a:xfrm>
            <a:off x="2053525" y="5618136"/>
            <a:ext cx="5680129" cy="112487"/>
          </a:xfrm>
          <a:custGeom>
            <a:avLst/>
            <a:gdLst>
              <a:gd name="connsiteX0" fmla="*/ 0 w 5680129"/>
              <a:gd name="connsiteY0" fmla="*/ 15498 h 112487"/>
              <a:gd name="connsiteX1" fmla="*/ 1224367 w 5680129"/>
              <a:gd name="connsiteY1" fmla="*/ 100739 h 112487"/>
              <a:gd name="connsiteX2" fmla="*/ 2487478 w 5680129"/>
              <a:gd name="connsiteY2" fmla="*/ 108488 h 112487"/>
              <a:gd name="connsiteX3" fmla="*/ 3859078 w 5680129"/>
              <a:gd name="connsiteY3" fmla="*/ 69742 h 112487"/>
              <a:gd name="connsiteX4" fmla="*/ 4881967 w 5680129"/>
              <a:gd name="connsiteY4" fmla="*/ 30996 h 112487"/>
              <a:gd name="connsiteX5" fmla="*/ 5680129 w 5680129"/>
              <a:gd name="connsiteY5" fmla="*/ 0 h 112487"/>
              <a:gd name="connsiteX6" fmla="*/ 5680129 w 5680129"/>
              <a:gd name="connsiteY6" fmla="*/ 0 h 11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0129" h="112487">
                <a:moveTo>
                  <a:pt x="0" y="15498"/>
                </a:moveTo>
                <a:cubicBezTo>
                  <a:pt x="404893" y="50369"/>
                  <a:pt x="809787" y="85241"/>
                  <a:pt x="1224367" y="100739"/>
                </a:cubicBezTo>
                <a:cubicBezTo>
                  <a:pt x="1638947" y="116237"/>
                  <a:pt x="2048360" y="113654"/>
                  <a:pt x="2487478" y="108488"/>
                </a:cubicBezTo>
                <a:cubicBezTo>
                  <a:pt x="2926596" y="103322"/>
                  <a:pt x="3859078" y="69742"/>
                  <a:pt x="3859078" y="69742"/>
                </a:cubicBezTo>
                <a:lnTo>
                  <a:pt x="4881967" y="30996"/>
                </a:lnTo>
                <a:lnTo>
                  <a:pt x="5680129" y="0"/>
                </a:lnTo>
                <a:lnTo>
                  <a:pt x="5680129" y="0"/>
                </a:lnTo>
              </a:path>
            </a:pathLst>
          </a:custGeom>
          <a:noFill/>
          <a:ln w="25400">
            <a:solidFill>
              <a:srgbClr val="0432FF"/>
            </a:solidFill>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105870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BD3D5C-25A4-9F49-897A-7629DE82B7C8}"/>
              </a:ext>
            </a:extLst>
          </p:cNvPr>
          <p:cNvSpPr>
            <a:spLocks noGrp="1"/>
          </p:cNvSpPr>
          <p:nvPr>
            <p:ph type="title"/>
          </p:nvPr>
        </p:nvSpPr>
        <p:spPr/>
        <p:txBody>
          <a:bodyPr/>
          <a:lstStyle/>
          <a:p>
            <a:r>
              <a:rPr kumimoji="1" lang="en-US" altLang="ja-JP" dirty="0"/>
              <a:t>energy margin [3,4,5-sector]</a:t>
            </a:r>
            <a:endParaRPr kumimoji="1" lang="ja-JP" altLang="en-US"/>
          </a:p>
        </p:txBody>
      </p:sp>
      <p:pic>
        <p:nvPicPr>
          <p:cNvPr id="5" name="コンテンツ プレースホルダー 4">
            <a:extLst>
              <a:ext uri="{FF2B5EF4-FFF2-40B4-BE49-F238E27FC236}">
                <a16:creationId xmlns:a16="http://schemas.microsoft.com/office/drawing/2014/main" id="{8D7AEE62-2FC1-0C48-B27B-2CC9C49662EE}"/>
              </a:ext>
            </a:extLst>
          </p:cNvPr>
          <p:cNvPicPr>
            <a:picLocks noGrp="1" noChangeAspect="1"/>
          </p:cNvPicPr>
          <p:nvPr>
            <p:ph idx="1"/>
          </p:nvPr>
        </p:nvPicPr>
        <p:blipFill>
          <a:blip r:embed="rId2"/>
          <a:stretch>
            <a:fillRect/>
          </a:stretch>
        </p:blipFill>
        <p:spPr>
          <a:xfrm>
            <a:off x="78581" y="879525"/>
            <a:ext cx="8986837" cy="5180719"/>
          </a:xfrm>
          <a:prstGeom prst="rect">
            <a:avLst/>
          </a:prstGeom>
        </p:spPr>
      </p:pic>
      <p:sp>
        <p:nvSpPr>
          <p:cNvPr id="7" name="テキスト ボックス 6">
            <a:extLst>
              <a:ext uri="{FF2B5EF4-FFF2-40B4-BE49-F238E27FC236}">
                <a16:creationId xmlns:a16="http://schemas.microsoft.com/office/drawing/2014/main" id="{1232F43E-A8DB-544C-9EF7-4F66BC7A8E5E}"/>
              </a:ext>
            </a:extLst>
          </p:cNvPr>
          <p:cNvSpPr txBox="1"/>
          <p:nvPr/>
        </p:nvSpPr>
        <p:spPr>
          <a:xfrm>
            <a:off x="2575243" y="6304002"/>
            <a:ext cx="6490175" cy="553998"/>
          </a:xfrm>
          <a:prstGeom prst="rect">
            <a:avLst/>
          </a:prstGeom>
          <a:noFill/>
        </p:spPr>
        <p:txBody>
          <a:bodyPr wrap="none" rtlCol="0">
            <a:spAutoFit/>
          </a:bodyPr>
          <a:lstStyle/>
          <a:p>
            <a:pPr>
              <a:lnSpc>
                <a:spcPts val="1800"/>
              </a:lnSpc>
            </a:pPr>
            <a:r>
              <a:rPr kumimoji="1" lang="en-US" altLang="ja-JP">
                <a:solidFill>
                  <a:srgbClr val="FF0000"/>
                </a:solidFill>
              </a:rPr>
              <a:t>Beam energy </a:t>
            </a:r>
            <a:r>
              <a:rPr kumimoji="1" lang="ja-JP" altLang="en-US">
                <a:solidFill>
                  <a:srgbClr val="FF0000"/>
                </a:solidFill>
              </a:rPr>
              <a:t>を限定される箇所</a:t>
            </a:r>
            <a:endParaRPr kumimoji="1" lang="en-US" altLang="ja-JP">
              <a:solidFill>
                <a:srgbClr val="FF0000"/>
              </a:solidFill>
            </a:endParaRPr>
          </a:p>
          <a:p>
            <a:pPr>
              <a:lnSpc>
                <a:spcPts val="1800"/>
              </a:lnSpc>
            </a:pPr>
            <a:r>
              <a:rPr lang="en-US" altLang="ja-JP"/>
              <a:t>(5) SY3</a:t>
            </a:r>
            <a:r>
              <a:rPr lang="ja-JP" altLang="en-US"/>
              <a:t>：</a:t>
            </a:r>
            <a:r>
              <a:rPr lang="en-US" altLang="ja-JP"/>
              <a:t>HER </a:t>
            </a:r>
            <a:r>
              <a:rPr lang="en-US" altLang="ja-JP">
                <a:solidFill>
                  <a:srgbClr val="00B050"/>
                </a:solidFill>
              </a:rPr>
              <a:t>7000 MeV</a:t>
            </a:r>
            <a:r>
              <a:rPr lang="en-US" altLang="ja-JP"/>
              <a:t>, LER</a:t>
            </a:r>
            <a:r>
              <a:rPr lang="en-US" altLang="ja-JP">
                <a:solidFill>
                  <a:srgbClr val="00B050"/>
                </a:solidFill>
              </a:rPr>
              <a:t> 4000 MeV</a:t>
            </a:r>
            <a:r>
              <a:rPr lang="en-US" altLang="ja-JP"/>
              <a:t>, PF</a:t>
            </a:r>
            <a:r>
              <a:rPr lang="en-US" altLang="ja-JP">
                <a:solidFill>
                  <a:srgbClr val="00B050"/>
                </a:solidFill>
              </a:rPr>
              <a:t> 2500 MeV</a:t>
            </a:r>
            <a:r>
              <a:rPr lang="en-US" altLang="ja-JP"/>
              <a:t>, AR </a:t>
            </a:r>
            <a:r>
              <a:rPr lang="en-US" altLang="ja-JP">
                <a:solidFill>
                  <a:srgbClr val="00B050"/>
                </a:solidFill>
              </a:rPr>
              <a:t>6500 MeV</a:t>
            </a:r>
          </a:p>
        </p:txBody>
      </p:sp>
    </p:spTree>
    <p:extLst>
      <p:ext uri="{BB962C8B-B14F-4D97-AF65-F5344CB8AC3E}">
        <p14:creationId xmlns:p14="http://schemas.microsoft.com/office/powerpoint/2010/main" val="373395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3F6E3F-CB8D-CF46-AE5D-9080B9C1D98D}"/>
              </a:ext>
            </a:extLst>
          </p:cNvPr>
          <p:cNvSpPr>
            <a:spLocks noGrp="1"/>
          </p:cNvSpPr>
          <p:nvPr>
            <p:ph type="title"/>
          </p:nvPr>
        </p:nvSpPr>
        <p:spPr/>
        <p:txBody>
          <a:bodyPr/>
          <a:lstStyle/>
          <a:p>
            <a:r>
              <a:rPr kumimoji="1" lang="ja-JP" altLang="en-US"/>
              <a:t>第３スイッチヤード部</a:t>
            </a:r>
            <a:r>
              <a:rPr kumimoji="1" lang="en-US" altLang="ja-JP"/>
              <a:t> (SY3)</a:t>
            </a:r>
            <a:endParaRPr kumimoji="1" lang="ja-JP" altLang="en-US"/>
          </a:p>
        </p:txBody>
      </p:sp>
      <p:sp>
        <p:nvSpPr>
          <p:cNvPr id="3" name="コンテンツ プレースホルダー 2">
            <a:extLst>
              <a:ext uri="{FF2B5EF4-FFF2-40B4-BE49-F238E27FC236}">
                <a16:creationId xmlns:a16="http://schemas.microsoft.com/office/drawing/2014/main" id="{88982447-0A79-CC4E-B85E-03D76E42BB86}"/>
              </a:ext>
            </a:extLst>
          </p:cNvPr>
          <p:cNvSpPr>
            <a:spLocks noGrp="1"/>
          </p:cNvSpPr>
          <p:nvPr>
            <p:ph idx="1"/>
          </p:nvPr>
        </p:nvSpPr>
        <p:spPr/>
        <p:txBody>
          <a:bodyPr>
            <a:normAutofit/>
          </a:bodyPr>
          <a:lstStyle/>
          <a:p>
            <a:r>
              <a:rPr kumimoji="1" lang="en-US" altLang="ja-JP" sz="2400"/>
              <a:t>LER, HER, PF, PFAR </a:t>
            </a:r>
            <a:r>
              <a:rPr kumimoji="1" lang="ja-JP" altLang="en-US" sz="2400"/>
              <a:t>へ分岐する</a:t>
            </a:r>
            <a:endParaRPr kumimoji="1" lang="en-US" altLang="ja-JP" sz="2400"/>
          </a:p>
          <a:p>
            <a:r>
              <a:rPr lang="ja-JP" altLang="en-US" sz="2400"/>
              <a:t>東側</a:t>
            </a:r>
            <a:r>
              <a:rPr lang="en-US" altLang="ja-JP" sz="2400"/>
              <a:t> beam dump</a:t>
            </a:r>
            <a:r>
              <a:rPr lang="ja-JP" altLang="en-US" sz="2400"/>
              <a:t>ライン</a:t>
            </a:r>
            <a:endParaRPr lang="en-US" altLang="ja-JP" sz="2400"/>
          </a:p>
          <a:p>
            <a:r>
              <a:rPr kumimoji="1" lang="ja-JP" altLang="en-US" sz="2400"/>
              <a:t>直進</a:t>
            </a:r>
            <a:r>
              <a:rPr kumimoji="1" lang="en-US" altLang="ja-JP" sz="2400"/>
              <a:t> beam dump </a:t>
            </a:r>
            <a:r>
              <a:rPr kumimoji="1" lang="ja-JP" altLang="en-US" sz="2400"/>
              <a:t>ライン</a:t>
            </a:r>
            <a:r>
              <a:rPr kumimoji="1" lang="ja-JP" altLang="en-US" sz="1800"/>
              <a:t>（現在は</a:t>
            </a:r>
            <a:r>
              <a:rPr kumimoji="1" lang="en-US" altLang="ja-JP" sz="1800"/>
              <a:t>AR-BT</a:t>
            </a:r>
            <a:r>
              <a:rPr kumimoji="1" lang="ja-JP" altLang="en-US" sz="1800"/>
              <a:t>と交差するため使用できない。）</a:t>
            </a:r>
          </a:p>
        </p:txBody>
      </p:sp>
      <p:pic>
        <p:nvPicPr>
          <p:cNvPr id="4" name="図 3">
            <a:extLst>
              <a:ext uri="{FF2B5EF4-FFF2-40B4-BE49-F238E27FC236}">
                <a16:creationId xmlns:a16="http://schemas.microsoft.com/office/drawing/2014/main" id="{CAC99C56-6398-474D-A3B1-48ED61F36C20}"/>
              </a:ext>
            </a:extLst>
          </p:cNvPr>
          <p:cNvPicPr>
            <a:picLocks noChangeAspect="1"/>
          </p:cNvPicPr>
          <p:nvPr/>
        </p:nvPicPr>
        <p:blipFill rotWithShape="1">
          <a:blip r:embed="rId2"/>
          <a:srcRect r="16858"/>
          <a:stretch/>
        </p:blipFill>
        <p:spPr>
          <a:xfrm>
            <a:off x="156881" y="2524514"/>
            <a:ext cx="8797309" cy="2688931"/>
          </a:xfrm>
          <a:prstGeom prst="rect">
            <a:avLst/>
          </a:prstGeom>
        </p:spPr>
      </p:pic>
    </p:spTree>
    <p:extLst>
      <p:ext uri="{BB962C8B-B14F-4D97-AF65-F5344CB8AC3E}">
        <p14:creationId xmlns:p14="http://schemas.microsoft.com/office/powerpoint/2010/main" val="1515240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595B06-FAF3-6648-8074-AE3068B597DA}"/>
              </a:ext>
            </a:extLst>
          </p:cNvPr>
          <p:cNvSpPr>
            <a:spLocks noGrp="1"/>
          </p:cNvSpPr>
          <p:nvPr>
            <p:ph type="title"/>
          </p:nvPr>
        </p:nvSpPr>
        <p:spPr/>
        <p:txBody>
          <a:bodyPr/>
          <a:lstStyle/>
          <a:p>
            <a:r>
              <a:rPr kumimoji="1" lang="en-US" altLang="ja-JP" dirty="0"/>
              <a:t>Energy Analyzer &amp; RF phasing</a:t>
            </a:r>
            <a:endParaRPr kumimoji="1" lang="ja-JP" altLang="en-US"/>
          </a:p>
        </p:txBody>
      </p:sp>
      <p:sp>
        <p:nvSpPr>
          <p:cNvPr id="3" name="コンテンツ プレースホルダー 2">
            <a:extLst>
              <a:ext uri="{FF2B5EF4-FFF2-40B4-BE49-F238E27FC236}">
                <a16:creationId xmlns:a16="http://schemas.microsoft.com/office/drawing/2014/main" id="{12B05D3C-355B-274F-93FB-FF9887571F36}"/>
              </a:ext>
            </a:extLst>
          </p:cNvPr>
          <p:cNvSpPr>
            <a:spLocks noGrp="1"/>
          </p:cNvSpPr>
          <p:nvPr>
            <p:ph idx="1"/>
          </p:nvPr>
        </p:nvSpPr>
        <p:spPr/>
        <p:txBody>
          <a:bodyPr>
            <a:normAutofit/>
          </a:bodyPr>
          <a:lstStyle/>
          <a:p>
            <a:r>
              <a:rPr kumimoji="1" lang="en-US" altLang="ja-JP" sz="2400"/>
              <a:t>KEKB</a:t>
            </a:r>
            <a:r>
              <a:rPr kumimoji="1" lang="ja-JP" altLang="en-US" sz="2400"/>
              <a:t>よりも前の時代には</a:t>
            </a:r>
            <a:r>
              <a:rPr kumimoji="1" lang="en-US" altLang="ja-JP" sz="2400"/>
              <a:t> SLED </a:t>
            </a:r>
            <a:r>
              <a:rPr kumimoji="1" lang="ja-JP" altLang="en-US" sz="2400"/>
              <a:t>を使っていなかったので、</a:t>
            </a:r>
            <a:r>
              <a:rPr kumimoji="1" lang="ja-JP" altLang="en-US" sz="2400">
                <a:solidFill>
                  <a:srgbClr val="00B050"/>
                </a:solidFill>
              </a:rPr>
              <a:t>非常に長いパルス（</a:t>
            </a:r>
            <a:r>
              <a:rPr kumimoji="1" lang="en-US" altLang="ja-JP" sz="2400">
                <a:solidFill>
                  <a:srgbClr val="00B050"/>
                </a:solidFill>
              </a:rPr>
              <a:t>~1μs</a:t>
            </a:r>
            <a:r>
              <a:rPr kumimoji="1" lang="ja-JP" altLang="en-US" sz="2400">
                <a:solidFill>
                  <a:srgbClr val="00B050"/>
                </a:solidFill>
              </a:rPr>
              <a:t>）の平均電流値の高いビーム</a:t>
            </a:r>
            <a:r>
              <a:rPr kumimoji="1" lang="ja-JP" altLang="en-US" sz="2400"/>
              <a:t>を出すことができた。</a:t>
            </a:r>
            <a:endParaRPr kumimoji="1" lang="en-US" altLang="ja-JP" sz="2400"/>
          </a:p>
          <a:p>
            <a:r>
              <a:rPr lang="ja-JP" altLang="en-US" sz="2400"/>
              <a:t>これを用いて</a:t>
            </a:r>
            <a:r>
              <a:rPr lang="ja-JP" altLang="en-US" sz="2400">
                <a:solidFill>
                  <a:srgbClr val="00B050"/>
                </a:solidFill>
              </a:rPr>
              <a:t>ビーム誘起波とクライストロンからの</a:t>
            </a:r>
            <a:r>
              <a:rPr lang="en-US" altLang="ja-JP" sz="2400">
                <a:solidFill>
                  <a:srgbClr val="00B050"/>
                </a:solidFill>
              </a:rPr>
              <a:t>RF</a:t>
            </a:r>
            <a:r>
              <a:rPr lang="ja-JP" altLang="en-US" sz="2400">
                <a:solidFill>
                  <a:srgbClr val="00B050"/>
                </a:solidFill>
              </a:rPr>
              <a:t>波の位相差を測定して、ビームに対する</a:t>
            </a:r>
            <a:r>
              <a:rPr lang="en-US" altLang="ja-JP" sz="2400">
                <a:solidFill>
                  <a:srgbClr val="00B050"/>
                </a:solidFill>
              </a:rPr>
              <a:t> crest </a:t>
            </a:r>
            <a:r>
              <a:rPr lang="ja-JP" altLang="en-US" sz="2400">
                <a:solidFill>
                  <a:srgbClr val="00B050"/>
                </a:solidFill>
              </a:rPr>
              <a:t>位相を決める</a:t>
            </a:r>
            <a:r>
              <a:rPr lang="ja-JP" altLang="en-US" sz="2400"/>
              <a:t>ことができた。これを</a:t>
            </a:r>
            <a:r>
              <a:rPr lang="en-US" altLang="ja-JP" sz="2400">
                <a:solidFill>
                  <a:srgbClr val="00B050"/>
                </a:solidFill>
              </a:rPr>
              <a:t>Phasing </a:t>
            </a:r>
            <a:r>
              <a:rPr lang="ja-JP" altLang="en-US" sz="2400"/>
              <a:t>と呼ぶ。</a:t>
            </a:r>
            <a:endParaRPr lang="en-US" altLang="ja-JP" sz="2400"/>
          </a:p>
          <a:p>
            <a:r>
              <a:rPr kumimoji="1" lang="ja-JP" altLang="en-US" sz="2400"/>
              <a:t>しかし、</a:t>
            </a:r>
            <a:r>
              <a:rPr kumimoji="1" lang="en-US" altLang="ja-JP" sz="2400"/>
              <a:t>KEKB</a:t>
            </a:r>
            <a:r>
              <a:rPr lang="ja-JP" altLang="en-US" sz="2400"/>
              <a:t>の時代になって使えるビームは</a:t>
            </a:r>
            <a:r>
              <a:rPr lang="en-US" altLang="ja-JP" sz="2400"/>
              <a:t>bunch</a:t>
            </a:r>
            <a:r>
              <a:rPr lang="ja-JP" altLang="en-US" sz="2400"/>
              <a:t>電荷量は大きいが</a:t>
            </a:r>
            <a:r>
              <a:rPr lang="en-US" altLang="ja-JP" sz="2400"/>
              <a:t>bunch</a:t>
            </a:r>
            <a:r>
              <a:rPr lang="ja-JP" altLang="en-US" sz="2400"/>
              <a:t>数が少ないために、平均電流値は低くて誘起波の測定が難しくそれまでの</a:t>
            </a:r>
            <a:r>
              <a:rPr lang="en-US" altLang="ja-JP" sz="2400"/>
              <a:t>Phasing </a:t>
            </a:r>
            <a:r>
              <a:rPr lang="ja-JP" altLang="en-US" sz="2400"/>
              <a:t>手法が使えなくなった。</a:t>
            </a:r>
            <a:endParaRPr lang="en-US" altLang="ja-JP" sz="2400"/>
          </a:p>
          <a:p>
            <a:r>
              <a:rPr lang="ja-JP" altLang="en-US" sz="2400"/>
              <a:t>そこで</a:t>
            </a:r>
            <a:r>
              <a:rPr lang="en-US" altLang="ja-JP" sz="2400"/>
              <a:t> </a:t>
            </a:r>
            <a:r>
              <a:rPr lang="en-US" altLang="ja-JP" sz="2400">
                <a:solidFill>
                  <a:srgbClr val="00B050"/>
                </a:solidFill>
              </a:rPr>
              <a:t>J-arc </a:t>
            </a:r>
            <a:r>
              <a:rPr lang="ja-JP" altLang="en-US" sz="2400">
                <a:solidFill>
                  <a:srgbClr val="00B050"/>
                </a:solidFill>
              </a:rPr>
              <a:t>や</a:t>
            </a:r>
            <a:r>
              <a:rPr lang="en-US" altLang="ja-JP" sz="2400">
                <a:solidFill>
                  <a:srgbClr val="00B050"/>
                </a:solidFill>
              </a:rPr>
              <a:t> SY3 </a:t>
            </a:r>
            <a:r>
              <a:rPr lang="ja-JP" altLang="en-US" sz="2400">
                <a:solidFill>
                  <a:srgbClr val="00B050"/>
                </a:solidFill>
              </a:rPr>
              <a:t>などの</a:t>
            </a:r>
            <a:r>
              <a:rPr lang="en-US" altLang="ja-JP" sz="2400">
                <a:solidFill>
                  <a:srgbClr val="00B050"/>
                </a:solidFill>
              </a:rPr>
              <a:t> energy analyzer</a:t>
            </a:r>
            <a:r>
              <a:rPr lang="en-US" altLang="ja-JP" sz="2400"/>
              <a:t> </a:t>
            </a:r>
            <a:r>
              <a:rPr lang="ja-JP" altLang="en-US" sz="2400"/>
              <a:t>として使える箇所までなんとかビームを運んで</a:t>
            </a:r>
            <a:r>
              <a:rPr lang="en-US" altLang="ja-JP" sz="2400"/>
              <a:t> </a:t>
            </a:r>
            <a:r>
              <a:rPr lang="en-US" altLang="ja-JP" sz="2400">
                <a:solidFill>
                  <a:srgbClr val="00B050"/>
                </a:solidFill>
              </a:rPr>
              <a:t>bend </a:t>
            </a:r>
            <a:r>
              <a:rPr lang="ja-JP" altLang="en-US" sz="2400">
                <a:solidFill>
                  <a:srgbClr val="00B050"/>
                </a:solidFill>
              </a:rPr>
              <a:t>で曲げてその位置を測り</a:t>
            </a:r>
            <a:r>
              <a:rPr lang="ja-JP" altLang="en-US" sz="2400"/>
              <a:t>、</a:t>
            </a:r>
            <a:r>
              <a:rPr lang="en-US" altLang="ja-JP" sz="2400"/>
              <a:t>KLY</a:t>
            </a:r>
            <a:r>
              <a:rPr lang="ja-JP" altLang="en-US" sz="2400"/>
              <a:t>位相を変えてこの位置の変化を調べて</a:t>
            </a:r>
            <a:r>
              <a:rPr lang="en-US" altLang="ja-JP" sz="2400"/>
              <a:t> crest </a:t>
            </a:r>
            <a:r>
              <a:rPr lang="ja-JP" altLang="en-US" sz="2400"/>
              <a:t>位相を決めるようになった。</a:t>
            </a:r>
            <a:endParaRPr lang="en-US" altLang="ja-JP" sz="2400"/>
          </a:p>
          <a:p>
            <a:r>
              <a:rPr lang="ja-JP" altLang="en-US" sz="2400"/>
              <a:t>現在ではこのやり方のことを</a:t>
            </a:r>
            <a:r>
              <a:rPr lang="en-US" altLang="ja-JP" sz="2400"/>
              <a:t> Phasing </a:t>
            </a:r>
            <a:r>
              <a:rPr lang="ja-JP" altLang="en-US" sz="2400"/>
              <a:t>と呼んでいる。</a:t>
            </a:r>
          </a:p>
        </p:txBody>
      </p:sp>
    </p:spTree>
    <p:extLst>
      <p:ext uri="{BB962C8B-B14F-4D97-AF65-F5344CB8AC3E}">
        <p14:creationId xmlns:p14="http://schemas.microsoft.com/office/powerpoint/2010/main" val="19562817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D1D7B5-25E3-A342-9453-3374AEAA89F5}"/>
              </a:ext>
            </a:extLst>
          </p:cNvPr>
          <p:cNvSpPr>
            <a:spLocks noGrp="1"/>
          </p:cNvSpPr>
          <p:nvPr>
            <p:ph type="title"/>
          </p:nvPr>
        </p:nvSpPr>
        <p:spPr/>
        <p:txBody>
          <a:bodyPr/>
          <a:lstStyle/>
          <a:p>
            <a:r>
              <a:rPr kumimoji="1" lang="ja-JP" altLang="en-US"/>
              <a:t>機器名称の付け方</a:t>
            </a:r>
          </a:p>
        </p:txBody>
      </p:sp>
      <p:sp>
        <p:nvSpPr>
          <p:cNvPr id="3" name="コンテンツ プレースホルダー 2">
            <a:extLst>
              <a:ext uri="{FF2B5EF4-FFF2-40B4-BE49-F238E27FC236}">
                <a16:creationId xmlns:a16="http://schemas.microsoft.com/office/drawing/2014/main" id="{BF36E995-21E9-7B40-B33B-C3680BB3C415}"/>
              </a:ext>
            </a:extLst>
          </p:cNvPr>
          <p:cNvSpPr>
            <a:spLocks noGrp="1"/>
          </p:cNvSpPr>
          <p:nvPr>
            <p:ph idx="1"/>
          </p:nvPr>
        </p:nvSpPr>
        <p:spPr/>
        <p:txBody>
          <a:bodyPr>
            <a:normAutofit lnSpcReduction="10000"/>
          </a:bodyPr>
          <a:lstStyle/>
          <a:p>
            <a:r>
              <a:rPr kumimoji="1" lang="en-US" altLang="ja-JP" sz="2400" dirty="0"/>
              <a:t>Linac</a:t>
            </a:r>
            <a:r>
              <a:rPr kumimoji="1" lang="ja-JP" altLang="en-US" sz="2400" dirty="0"/>
              <a:t>で用いられている装置の場所を特定するには</a:t>
            </a:r>
            <a:endParaRPr kumimoji="1" lang="en-US" altLang="ja-JP" sz="2400" dirty="0"/>
          </a:p>
          <a:p>
            <a:pPr lvl="1"/>
            <a:r>
              <a:rPr lang="ja-JP" altLang="en-US" sz="2000" dirty="0">
                <a:solidFill>
                  <a:srgbClr val="00B050"/>
                </a:solidFill>
              </a:rPr>
              <a:t>どの</a:t>
            </a:r>
            <a:r>
              <a:rPr lang="en-US" altLang="ja-JP" sz="2000" dirty="0">
                <a:solidFill>
                  <a:srgbClr val="00B050"/>
                </a:solidFill>
              </a:rPr>
              <a:t> sector</a:t>
            </a:r>
            <a:r>
              <a:rPr lang="en-US" altLang="ja-JP" sz="2000" dirty="0"/>
              <a:t> </a:t>
            </a:r>
            <a:r>
              <a:rPr lang="ja-JP" altLang="en-US" sz="2000" dirty="0"/>
              <a:t>の、</a:t>
            </a:r>
            <a:r>
              <a:rPr lang="ja-JP" altLang="en-US" sz="2000" dirty="0">
                <a:solidFill>
                  <a:srgbClr val="00B050"/>
                </a:solidFill>
              </a:rPr>
              <a:t>どの</a:t>
            </a:r>
            <a:r>
              <a:rPr lang="en-US" altLang="ja-JP" sz="2000" dirty="0">
                <a:solidFill>
                  <a:srgbClr val="00B050"/>
                </a:solidFill>
              </a:rPr>
              <a:t> unit</a:t>
            </a:r>
            <a:r>
              <a:rPr lang="en-US" altLang="ja-JP" sz="2000" dirty="0"/>
              <a:t> </a:t>
            </a:r>
            <a:r>
              <a:rPr lang="ja-JP" altLang="en-US" sz="2000" dirty="0"/>
              <a:t>にあるか？</a:t>
            </a:r>
            <a:br>
              <a:rPr lang="en-US" altLang="ja-JP" sz="2000" dirty="0"/>
            </a:br>
            <a:r>
              <a:rPr kumimoji="1" lang="ja-JP" altLang="en-US" sz="2000" dirty="0"/>
              <a:t>その中でさらに</a:t>
            </a:r>
            <a:endParaRPr kumimoji="1" lang="en-US" altLang="ja-JP" sz="2000" dirty="0"/>
          </a:p>
          <a:p>
            <a:pPr lvl="1"/>
            <a:r>
              <a:rPr lang="ja-JP" altLang="en-US" sz="2000" dirty="0">
                <a:solidFill>
                  <a:srgbClr val="00B050"/>
                </a:solidFill>
              </a:rPr>
              <a:t>どの加速管</a:t>
            </a:r>
            <a:r>
              <a:rPr lang="ja-JP" altLang="en-US" sz="2000" dirty="0"/>
              <a:t>（或いは</a:t>
            </a:r>
            <a:r>
              <a:rPr lang="en-US" altLang="ja-JP" sz="2000" dirty="0">
                <a:solidFill>
                  <a:srgbClr val="00B050"/>
                </a:solidFill>
              </a:rPr>
              <a:t>Bend</a:t>
            </a:r>
            <a:r>
              <a:rPr lang="ja-JP" altLang="en-US" sz="2000" dirty="0"/>
              <a:t>）の後（またはその加速管上）にあるか？</a:t>
            </a:r>
            <a:br>
              <a:rPr lang="en-US" altLang="ja-JP" sz="2000" dirty="0"/>
            </a:br>
            <a:r>
              <a:rPr lang="ja-JP" altLang="en-US" sz="2000" dirty="0"/>
              <a:t>が分かればよい。</a:t>
            </a:r>
            <a:endParaRPr kumimoji="1" lang="en-US" altLang="ja-JP" sz="2000" dirty="0"/>
          </a:p>
          <a:p>
            <a:r>
              <a:rPr kumimoji="1" lang="ja-JP" altLang="en-US" sz="2400" dirty="0"/>
              <a:t>加速ユニットの名称は、例えば</a:t>
            </a:r>
            <a:r>
              <a:rPr kumimoji="1" lang="en-US" altLang="ja-JP" sz="2400" dirty="0"/>
              <a:t> </a:t>
            </a:r>
            <a:r>
              <a:rPr kumimoji="1" lang="en-US" altLang="ja-JP" sz="2400" dirty="0">
                <a:solidFill>
                  <a:srgbClr val="D883FF"/>
                </a:solidFill>
              </a:rPr>
              <a:t>1-5</a:t>
            </a:r>
            <a:r>
              <a:rPr kumimoji="1" lang="en-US" altLang="ja-JP" sz="2400" dirty="0"/>
              <a:t> </a:t>
            </a:r>
            <a:r>
              <a:rPr kumimoji="1" lang="ja-JP" altLang="en-US" sz="2400" dirty="0"/>
              <a:t>のように表す。</a:t>
            </a:r>
            <a:r>
              <a:rPr kumimoji="1" lang="en-US" altLang="ja-JP" sz="2400" dirty="0"/>
              <a:t>"</a:t>
            </a:r>
            <a:r>
              <a:rPr kumimoji="1" lang="en-US" altLang="ja-JP" sz="2400" dirty="0">
                <a:solidFill>
                  <a:srgbClr val="D883FF"/>
                </a:solidFill>
              </a:rPr>
              <a:t>1</a:t>
            </a:r>
            <a:r>
              <a:rPr kumimoji="1" lang="ja-JP" altLang="en-US" sz="2400" dirty="0">
                <a:solidFill>
                  <a:srgbClr val="D883FF"/>
                </a:solidFill>
              </a:rPr>
              <a:t>の</a:t>
            </a:r>
            <a:r>
              <a:rPr kumimoji="1" lang="en-US" altLang="ja-JP" sz="2400" dirty="0">
                <a:solidFill>
                  <a:srgbClr val="D883FF"/>
                </a:solidFill>
              </a:rPr>
              <a:t>5</a:t>
            </a:r>
            <a:r>
              <a:rPr kumimoji="1" lang="ja-JP" altLang="en-US" sz="2400">
                <a:solidFill>
                  <a:srgbClr val="D883FF"/>
                </a:solidFill>
              </a:rPr>
              <a:t>ユニット</a:t>
            </a:r>
            <a:r>
              <a:rPr kumimoji="1" lang="en-US" altLang="ja-JP" sz="2400" dirty="0"/>
              <a:t>”</a:t>
            </a:r>
            <a:br>
              <a:rPr kumimoji="1" lang="en-US" altLang="ja-JP" sz="2400" dirty="0"/>
            </a:br>
            <a:r>
              <a:rPr kumimoji="1" lang="ja-JP" altLang="en-US" sz="2400"/>
              <a:t>など</a:t>
            </a:r>
            <a:r>
              <a:rPr kumimoji="1" lang="ja-JP" altLang="en-US" sz="2400" dirty="0"/>
              <a:t>と発音する。これは</a:t>
            </a:r>
            <a:r>
              <a:rPr kumimoji="1" lang="ja-JP" altLang="en-US" sz="2400" dirty="0">
                <a:solidFill>
                  <a:srgbClr val="D883FF"/>
                </a:solidFill>
              </a:rPr>
              <a:t>第１</a:t>
            </a:r>
            <a:r>
              <a:rPr kumimoji="1" lang="en-US" altLang="ja-JP" sz="2400" dirty="0">
                <a:solidFill>
                  <a:srgbClr val="D883FF"/>
                </a:solidFill>
              </a:rPr>
              <a:t>sector</a:t>
            </a:r>
            <a:r>
              <a:rPr kumimoji="1" lang="ja-JP" altLang="en-US" sz="2400" dirty="0">
                <a:solidFill>
                  <a:srgbClr val="D883FF"/>
                </a:solidFill>
              </a:rPr>
              <a:t>の第</a:t>
            </a:r>
            <a:r>
              <a:rPr kumimoji="1" lang="en-US" altLang="ja-JP" sz="2400" dirty="0">
                <a:solidFill>
                  <a:srgbClr val="D883FF"/>
                </a:solidFill>
              </a:rPr>
              <a:t>5 unit </a:t>
            </a:r>
            <a:r>
              <a:rPr kumimoji="1" lang="ja-JP" altLang="en-US" sz="2400" dirty="0"/>
              <a:t>ということである。</a:t>
            </a:r>
            <a:endParaRPr kumimoji="1" lang="en-US" altLang="ja-JP" sz="2400" dirty="0"/>
          </a:p>
          <a:p>
            <a:r>
              <a:rPr lang="ja-JP" altLang="en-US" sz="2400" dirty="0"/>
              <a:t>セクター名称としては、実際に加速管が置かれている</a:t>
            </a:r>
            <a:r>
              <a:rPr lang="en-US" altLang="ja-JP" sz="2400" dirty="0"/>
              <a:t> </a:t>
            </a:r>
            <a:r>
              <a:rPr lang="en-US" altLang="ja-JP" sz="2400" dirty="0">
                <a:solidFill>
                  <a:srgbClr val="0432FF"/>
                </a:solidFill>
              </a:rPr>
              <a:t>A, B, C, 1, 2, 3, 4, 5-sector</a:t>
            </a:r>
            <a:r>
              <a:rPr lang="ja-JP" altLang="en-US" sz="2400" dirty="0"/>
              <a:t>以外に、</a:t>
            </a:r>
            <a:r>
              <a:rPr lang="en-US" altLang="ja-JP" sz="2400" dirty="0"/>
              <a:t>J-arc</a:t>
            </a:r>
            <a:r>
              <a:rPr lang="ja-JP" altLang="en-US" sz="2400" dirty="0"/>
              <a:t>部は</a:t>
            </a:r>
            <a:r>
              <a:rPr lang="en-US" altLang="ja-JP" sz="2400" dirty="0"/>
              <a:t> </a:t>
            </a:r>
            <a:r>
              <a:rPr lang="en-US" altLang="ja-JP" sz="2400" dirty="0">
                <a:solidFill>
                  <a:srgbClr val="0432FF"/>
                </a:solidFill>
              </a:rPr>
              <a:t>R-sector</a:t>
            </a:r>
            <a:r>
              <a:rPr lang="ja-JP" altLang="en-US" sz="2400" dirty="0"/>
              <a:t>、</a:t>
            </a:r>
            <a:r>
              <a:rPr lang="en-US" altLang="ja-JP" sz="2400" dirty="0"/>
              <a:t>DR</a:t>
            </a:r>
            <a:r>
              <a:rPr lang="ja-JP" altLang="en-US" sz="2400" dirty="0"/>
              <a:t>入射出射部は</a:t>
            </a:r>
            <a:r>
              <a:rPr lang="en-US" altLang="ja-JP" sz="2400" dirty="0"/>
              <a:t> </a:t>
            </a:r>
            <a:br>
              <a:rPr lang="en-US" altLang="ja-JP" sz="2400" dirty="0"/>
            </a:br>
            <a:r>
              <a:rPr lang="en-US" altLang="ja-JP" sz="2400" dirty="0">
                <a:solidFill>
                  <a:srgbClr val="0432FF"/>
                </a:solidFill>
              </a:rPr>
              <a:t>D-sector</a:t>
            </a:r>
            <a:r>
              <a:rPr lang="ja-JP" altLang="en-US" sz="2400" dirty="0"/>
              <a:t>、第</a:t>
            </a:r>
            <a:r>
              <a:rPr lang="en-US" altLang="ja-JP" sz="2400" dirty="0"/>
              <a:t>3</a:t>
            </a:r>
            <a:r>
              <a:rPr lang="ja-JP" altLang="en-US" sz="2400" dirty="0"/>
              <a:t>スイッチヤードは</a:t>
            </a:r>
            <a:r>
              <a:rPr lang="en-US" altLang="ja-JP" sz="2400" dirty="0"/>
              <a:t> </a:t>
            </a:r>
            <a:r>
              <a:rPr lang="en-US" altLang="ja-JP" sz="2400" dirty="0">
                <a:solidFill>
                  <a:srgbClr val="0432FF"/>
                </a:solidFill>
              </a:rPr>
              <a:t>6-sector </a:t>
            </a:r>
            <a:r>
              <a:rPr lang="ja-JP" altLang="en-US" sz="2400" dirty="0"/>
              <a:t>として取り扱っている。</a:t>
            </a:r>
            <a:endParaRPr kumimoji="1" lang="en-US" altLang="ja-JP" sz="2400" dirty="0"/>
          </a:p>
          <a:p>
            <a:r>
              <a:rPr kumimoji="1" lang="ja-JP" altLang="en-US" sz="2400"/>
              <a:t>機器名称としては、例えば</a:t>
            </a:r>
            <a:br>
              <a:rPr kumimoji="1" lang="en-US" altLang="ja-JP" sz="2400" dirty="0"/>
            </a:br>
            <a:br>
              <a:rPr kumimoji="1" lang="en-US" altLang="ja-JP" sz="2400" dirty="0"/>
            </a:br>
            <a:r>
              <a:rPr kumimoji="1" lang="en-US" altLang="ja-JP" sz="2400" dirty="0"/>
              <a:t>				</a:t>
            </a:r>
            <a:r>
              <a:rPr kumimoji="1" lang="en-US" altLang="ja-JP" sz="3600" dirty="0">
                <a:solidFill>
                  <a:srgbClr val="00B0F0"/>
                </a:solidFill>
              </a:rPr>
              <a:t>QF</a:t>
            </a:r>
            <a:r>
              <a:rPr kumimoji="1" lang="en-US" altLang="ja-JP" sz="3600" dirty="0"/>
              <a:t>_</a:t>
            </a:r>
            <a:r>
              <a:rPr kumimoji="1" lang="en-US" altLang="ja-JP" sz="3600" dirty="0">
                <a:solidFill>
                  <a:srgbClr val="0432FF"/>
                </a:solidFill>
              </a:rPr>
              <a:t>1</a:t>
            </a:r>
            <a:r>
              <a:rPr kumimoji="1" lang="en-US" altLang="ja-JP" sz="3600" dirty="0">
                <a:solidFill>
                  <a:srgbClr val="FF0000"/>
                </a:solidFill>
              </a:rPr>
              <a:t>8</a:t>
            </a:r>
            <a:r>
              <a:rPr kumimoji="1" lang="en-US" altLang="ja-JP" sz="3600" dirty="0"/>
              <a:t>_</a:t>
            </a:r>
            <a:r>
              <a:rPr kumimoji="1" lang="en-US" altLang="ja-JP" sz="3600" dirty="0">
                <a:solidFill>
                  <a:srgbClr val="00B050"/>
                </a:solidFill>
              </a:rPr>
              <a:t>2</a:t>
            </a:r>
            <a:r>
              <a:rPr kumimoji="1" lang="en-US" altLang="ja-JP" sz="3600" dirty="0">
                <a:solidFill>
                  <a:srgbClr val="FFC000"/>
                </a:solidFill>
              </a:rPr>
              <a:t>4</a:t>
            </a:r>
            <a:r>
              <a:rPr kumimoji="1" lang="en-US" altLang="ja-JP" sz="3600" dirty="0"/>
              <a:t> </a:t>
            </a:r>
            <a:br>
              <a:rPr lang="en-US" altLang="ja-JP" sz="2400" dirty="0"/>
            </a:br>
            <a:br>
              <a:rPr lang="en-US" altLang="ja-JP" sz="2400" dirty="0"/>
            </a:br>
            <a:r>
              <a:rPr lang="ja-JP" altLang="en-US" sz="2400"/>
              <a:t>となる。</a:t>
            </a:r>
            <a:endParaRPr kumimoji="1" lang="en-US" altLang="ja-JP" sz="2400" dirty="0"/>
          </a:p>
        </p:txBody>
      </p:sp>
      <p:sp>
        <p:nvSpPr>
          <p:cNvPr id="4" name="テキスト ボックス 3">
            <a:extLst>
              <a:ext uri="{FF2B5EF4-FFF2-40B4-BE49-F238E27FC236}">
                <a16:creationId xmlns:a16="http://schemas.microsoft.com/office/drawing/2014/main" id="{2B43DF3C-D9D6-0640-914D-386A249520C0}"/>
              </a:ext>
            </a:extLst>
          </p:cNvPr>
          <p:cNvSpPr txBox="1"/>
          <p:nvPr/>
        </p:nvSpPr>
        <p:spPr>
          <a:xfrm>
            <a:off x="1165860" y="4749640"/>
            <a:ext cx="1338828" cy="369332"/>
          </a:xfrm>
          <a:prstGeom prst="rect">
            <a:avLst/>
          </a:prstGeom>
          <a:noFill/>
        </p:spPr>
        <p:txBody>
          <a:bodyPr wrap="none" rtlCol="0">
            <a:spAutoFit/>
          </a:bodyPr>
          <a:lstStyle/>
          <a:p>
            <a:r>
              <a:rPr kumimoji="1" lang="ja-JP" altLang="en-US">
                <a:solidFill>
                  <a:srgbClr val="00B0F0"/>
                </a:solidFill>
              </a:rPr>
              <a:t>機器の種類</a:t>
            </a:r>
          </a:p>
        </p:txBody>
      </p:sp>
      <p:sp>
        <p:nvSpPr>
          <p:cNvPr id="6" name="テキスト ボックス 5">
            <a:extLst>
              <a:ext uri="{FF2B5EF4-FFF2-40B4-BE49-F238E27FC236}">
                <a16:creationId xmlns:a16="http://schemas.microsoft.com/office/drawing/2014/main" id="{D3A25DE4-BE66-E842-A704-089DDF38C2E7}"/>
              </a:ext>
            </a:extLst>
          </p:cNvPr>
          <p:cNvSpPr txBox="1"/>
          <p:nvPr/>
        </p:nvSpPr>
        <p:spPr>
          <a:xfrm>
            <a:off x="2571733" y="4718862"/>
            <a:ext cx="831381" cy="400110"/>
          </a:xfrm>
          <a:prstGeom prst="rect">
            <a:avLst/>
          </a:prstGeom>
          <a:noFill/>
        </p:spPr>
        <p:txBody>
          <a:bodyPr wrap="none" rtlCol="0">
            <a:spAutoFit/>
          </a:bodyPr>
          <a:lstStyle/>
          <a:p>
            <a:r>
              <a:rPr kumimoji="1" lang="en-US" altLang="ja-JP" sz="2000">
                <a:solidFill>
                  <a:srgbClr val="0432FF"/>
                </a:solidFill>
              </a:rPr>
              <a:t>sector</a:t>
            </a:r>
            <a:endParaRPr kumimoji="1" lang="ja-JP" altLang="en-US" sz="2000">
              <a:solidFill>
                <a:srgbClr val="0432FF"/>
              </a:solidFill>
            </a:endParaRPr>
          </a:p>
        </p:txBody>
      </p:sp>
      <p:sp>
        <p:nvSpPr>
          <p:cNvPr id="7" name="テキスト ボックス 6">
            <a:extLst>
              <a:ext uri="{FF2B5EF4-FFF2-40B4-BE49-F238E27FC236}">
                <a16:creationId xmlns:a16="http://schemas.microsoft.com/office/drawing/2014/main" id="{E1098590-4CCA-7F4A-8B10-8C6E730113D1}"/>
              </a:ext>
            </a:extLst>
          </p:cNvPr>
          <p:cNvSpPr txBox="1"/>
          <p:nvPr/>
        </p:nvSpPr>
        <p:spPr>
          <a:xfrm>
            <a:off x="2891763" y="5435291"/>
            <a:ext cx="599844" cy="400110"/>
          </a:xfrm>
          <a:prstGeom prst="rect">
            <a:avLst/>
          </a:prstGeom>
          <a:noFill/>
        </p:spPr>
        <p:txBody>
          <a:bodyPr wrap="none" rtlCol="0">
            <a:spAutoFit/>
          </a:bodyPr>
          <a:lstStyle/>
          <a:p>
            <a:r>
              <a:rPr kumimoji="1" lang="en-US" altLang="ja-JP" sz="2000">
                <a:solidFill>
                  <a:srgbClr val="FF0000"/>
                </a:solidFill>
              </a:rPr>
              <a:t>unit</a:t>
            </a:r>
            <a:endParaRPr kumimoji="1" lang="ja-JP" altLang="en-US" sz="2000">
              <a:solidFill>
                <a:srgbClr val="FF0000"/>
              </a:solidFill>
            </a:endParaRPr>
          </a:p>
        </p:txBody>
      </p:sp>
      <p:sp>
        <p:nvSpPr>
          <p:cNvPr id="8" name="テキスト ボックス 7">
            <a:extLst>
              <a:ext uri="{FF2B5EF4-FFF2-40B4-BE49-F238E27FC236}">
                <a16:creationId xmlns:a16="http://schemas.microsoft.com/office/drawing/2014/main" id="{2DEA4ACC-D152-1C48-8E49-D90C2DF83A32}"/>
              </a:ext>
            </a:extLst>
          </p:cNvPr>
          <p:cNvSpPr txBox="1"/>
          <p:nvPr/>
        </p:nvSpPr>
        <p:spPr>
          <a:xfrm>
            <a:off x="3403114" y="4749640"/>
            <a:ext cx="1569660" cy="369332"/>
          </a:xfrm>
          <a:prstGeom prst="rect">
            <a:avLst/>
          </a:prstGeom>
          <a:noFill/>
        </p:spPr>
        <p:txBody>
          <a:bodyPr wrap="none" rtlCol="0">
            <a:spAutoFit/>
          </a:bodyPr>
          <a:lstStyle/>
          <a:p>
            <a:r>
              <a:rPr kumimoji="1" lang="ja-JP" altLang="en-US">
                <a:solidFill>
                  <a:srgbClr val="00B050"/>
                </a:solidFill>
              </a:rPr>
              <a:t>加速管の番号</a:t>
            </a:r>
          </a:p>
        </p:txBody>
      </p:sp>
      <p:sp>
        <p:nvSpPr>
          <p:cNvPr id="9" name="テキスト ボックス 8">
            <a:extLst>
              <a:ext uri="{FF2B5EF4-FFF2-40B4-BE49-F238E27FC236}">
                <a16:creationId xmlns:a16="http://schemas.microsoft.com/office/drawing/2014/main" id="{4E161412-D9C3-E241-82D1-781CF622DF20}"/>
              </a:ext>
            </a:extLst>
          </p:cNvPr>
          <p:cNvSpPr txBox="1"/>
          <p:nvPr/>
        </p:nvSpPr>
        <p:spPr>
          <a:xfrm>
            <a:off x="3789969" y="5466069"/>
            <a:ext cx="646331" cy="369332"/>
          </a:xfrm>
          <a:prstGeom prst="rect">
            <a:avLst/>
          </a:prstGeom>
          <a:noFill/>
        </p:spPr>
        <p:txBody>
          <a:bodyPr wrap="none" rtlCol="0">
            <a:spAutoFit/>
          </a:bodyPr>
          <a:lstStyle/>
          <a:p>
            <a:r>
              <a:rPr kumimoji="1" lang="ja-JP" altLang="en-US">
                <a:solidFill>
                  <a:srgbClr val="FFC000"/>
                </a:solidFill>
              </a:rPr>
              <a:t>枝番</a:t>
            </a:r>
          </a:p>
        </p:txBody>
      </p:sp>
    </p:spTree>
    <p:extLst>
      <p:ext uri="{BB962C8B-B14F-4D97-AF65-F5344CB8AC3E}">
        <p14:creationId xmlns:p14="http://schemas.microsoft.com/office/powerpoint/2010/main" val="1568650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03F3C9-73AD-F343-8033-37300FECEE90}"/>
              </a:ext>
            </a:extLst>
          </p:cNvPr>
          <p:cNvSpPr>
            <a:spLocks noGrp="1"/>
          </p:cNvSpPr>
          <p:nvPr>
            <p:ph type="title"/>
          </p:nvPr>
        </p:nvSpPr>
        <p:spPr/>
        <p:txBody>
          <a:bodyPr/>
          <a:lstStyle/>
          <a:p>
            <a:r>
              <a:rPr kumimoji="1" lang="en-US" altLang="ja-JP"/>
              <a:t>Linac Klystron-Gallery</a:t>
            </a:r>
            <a:r>
              <a:rPr kumimoji="1" lang="ja-JP" altLang="en-US"/>
              <a:t>全体図</a:t>
            </a:r>
          </a:p>
        </p:txBody>
      </p:sp>
      <p:pic>
        <p:nvPicPr>
          <p:cNvPr id="9" name="コンテンツ プレースホルダー 8">
            <a:extLst>
              <a:ext uri="{FF2B5EF4-FFF2-40B4-BE49-F238E27FC236}">
                <a16:creationId xmlns:a16="http://schemas.microsoft.com/office/drawing/2014/main" id="{4A628CF8-026E-354B-B656-48897A7FB316}"/>
              </a:ext>
            </a:extLst>
          </p:cNvPr>
          <p:cNvPicPr>
            <a:picLocks noGrp="1" noChangeAspect="1"/>
          </p:cNvPicPr>
          <p:nvPr>
            <p:ph idx="1"/>
          </p:nvPr>
        </p:nvPicPr>
        <p:blipFill rotWithShape="1">
          <a:blip r:embed="rId2"/>
          <a:srcRect l="3768" t="7045" r="4662" b="9602"/>
          <a:stretch/>
        </p:blipFill>
        <p:spPr>
          <a:xfrm>
            <a:off x="0" y="880543"/>
            <a:ext cx="9144000" cy="5884469"/>
          </a:xfrm>
        </p:spPr>
      </p:pic>
    </p:spTree>
    <p:extLst>
      <p:ext uri="{BB962C8B-B14F-4D97-AF65-F5344CB8AC3E}">
        <p14:creationId xmlns:p14="http://schemas.microsoft.com/office/powerpoint/2010/main" val="3468536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8B48DA-FFD1-604A-AF2B-15C614025267}"/>
              </a:ext>
            </a:extLst>
          </p:cNvPr>
          <p:cNvSpPr>
            <a:spLocks noGrp="1"/>
          </p:cNvSpPr>
          <p:nvPr>
            <p:ph type="title"/>
          </p:nvPr>
        </p:nvSpPr>
        <p:spPr/>
        <p:txBody>
          <a:bodyPr/>
          <a:lstStyle/>
          <a:p>
            <a:r>
              <a:rPr kumimoji="1" lang="ja-JP" altLang="en-US"/>
              <a:t>機器名称</a:t>
            </a:r>
          </a:p>
        </p:txBody>
      </p:sp>
      <p:sp>
        <p:nvSpPr>
          <p:cNvPr id="3" name="コンテンツ プレースホルダー 2">
            <a:extLst>
              <a:ext uri="{FF2B5EF4-FFF2-40B4-BE49-F238E27FC236}">
                <a16:creationId xmlns:a16="http://schemas.microsoft.com/office/drawing/2014/main" id="{A89F547E-03D1-B44E-8DBA-FC47CA7838BF}"/>
              </a:ext>
            </a:extLst>
          </p:cNvPr>
          <p:cNvSpPr>
            <a:spLocks noGrp="1"/>
          </p:cNvSpPr>
          <p:nvPr>
            <p:ph idx="1"/>
          </p:nvPr>
        </p:nvSpPr>
        <p:spPr/>
        <p:txBody>
          <a:bodyPr>
            <a:normAutofit fontScale="92500"/>
          </a:bodyPr>
          <a:lstStyle/>
          <a:p>
            <a:pPr>
              <a:lnSpc>
                <a:spcPts val="1800"/>
              </a:lnSpc>
            </a:pPr>
            <a:r>
              <a:rPr kumimoji="1" lang="ja-JP" altLang="en-US" sz="1800"/>
              <a:t>電子銃：</a:t>
            </a:r>
            <a:r>
              <a:rPr kumimoji="1" lang="en-US" altLang="ja-JP" sz="1800">
                <a:solidFill>
                  <a:srgbClr val="0432FF"/>
                </a:solidFill>
              </a:rPr>
              <a:t>GU_AT</a:t>
            </a:r>
            <a:r>
              <a:rPr kumimoji="1" lang="en-US" altLang="ja-JP" sz="1800"/>
              <a:t> (</a:t>
            </a:r>
            <a:r>
              <a:rPr kumimoji="1" lang="ja-JP" altLang="en-US" sz="1800"/>
              <a:t>熱</a:t>
            </a:r>
            <a:r>
              <a:rPr kumimoji="1" lang="en-US" altLang="ja-JP" sz="1800"/>
              <a:t>gun), </a:t>
            </a:r>
            <a:r>
              <a:rPr kumimoji="1" lang="en-US" altLang="ja-JP" sz="1800">
                <a:solidFill>
                  <a:srgbClr val="0432FF"/>
                </a:solidFill>
              </a:rPr>
              <a:t>GR_A1</a:t>
            </a:r>
            <a:r>
              <a:rPr lang="en-US" altLang="ja-JP" sz="1800"/>
              <a:t> (RF-gun)</a:t>
            </a:r>
          </a:p>
          <a:p>
            <a:pPr>
              <a:lnSpc>
                <a:spcPts val="1800"/>
              </a:lnSpc>
            </a:pPr>
            <a:r>
              <a:rPr kumimoji="1" lang="en-US" altLang="ja-JP" sz="1800"/>
              <a:t>Sub-harmonic buncher</a:t>
            </a:r>
            <a:r>
              <a:rPr kumimoji="1" lang="ja-JP" altLang="en-US" sz="1800"/>
              <a:t>：</a:t>
            </a:r>
            <a:r>
              <a:rPr kumimoji="1" lang="en-US" altLang="ja-JP" sz="1800">
                <a:solidFill>
                  <a:srgbClr val="0432FF"/>
                </a:solidFill>
              </a:rPr>
              <a:t>SH</a:t>
            </a:r>
          </a:p>
          <a:p>
            <a:pPr>
              <a:lnSpc>
                <a:spcPts val="1800"/>
              </a:lnSpc>
            </a:pPr>
            <a:r>
              <a:rPr lang="en-US" altLang="ja-JP" sz="1800"/>
              <a:t>Pre-buncher</a:t>
            </a:r>
            <a:r>
              <a:rPr lang="ja-JP" altLang="en-US" sz="1800"/>
              <a:t>：</a:t>
            </a:r>
            <a:r>
              <a:rPr lang="en-US" altLang="ja-JP" sz="1800">
                <a:solidFill>
                  <a:srgbClr val="0432FF"/>
                </a:solidFill>
              </a:rPr>
              <a:t>PB</a:t>
            </a:r>
          </a:p>
          <a:p>
            <a:pPr>
              <a:lnSpc>
                <a:spcPts val="1800"/>
              </a:lnSpc>
            </a:pPr>
            <a:r>
              <a:rPr kumimoji="1" lang="en-US" altLang="ja-JP" sz="1800"/>
              <a:t>Buncher</a:t>
            </a:r>
            <a:r>
              <a:rPr kumimoji="1" lang="ja-JP" altLang="en-US" sz="1800"/>
              <a:t>：</a:t>
            </a:r>
            <a:r>
              <a:rPr kumimoji="1" lang="en-US" altLang="ja-JP" sz="1800">
                <a:solidFill>
                  <a:srgbClr val="0432FF"/>
                </a:solidFill>
              </a:rPr>
              <a:t>BU</a:t>
            </a:r>
          </a:p>
          <a:p>
            <a:pPr>
              <a:lnSpc>
                <a:spcPts val="1800"/>
              </a:lnSpc>
            </a:pPr>
            <a:r>
              <a:rPr lang="ja-JP" altLang="en-US" sz="1800"/>
              <a:t>加速管：</a:t>
            </a:r>
            <a:r>
              <a:rPr lang="en-US" altLang="ja-JP" sz="1800">
                <a:solidFill>
                  <a:srgbClr val="0432FF"/>
                </a:solidFill>
              </a:rPr>
              <a:t>AC</a:t>
            </a:r>
          </a:p>
          <a:p>
            <a:pPr>
              <a:lnSpc>
                <a:spcPts val="1800"/>
              </a:lnSpc>
            </a:pPr>
            <a:r>
              <a:rPr lang="ja-JP" altLang="en-US" sz="1800"/>
              <a:t>クライストロン：</a:t>
            </a:r>
            <a:r>
              <a:rPr lang="en-US" altLang="ja-JP" sz="1800">
                <a:solidFill>
                  <a:srgbClr val="0432FF"/>
                </a:solidFill>
              </a:rPr>
              <a:t>KL</a:t>
            </a:r>
          </a:p>
          <a:p>
            <a:pPr>
              <a:lnSpc>
                <a:spcPts val="1800"/>
              </a:lnSpc>
            </a:pPr>
            <a:r>
              <a:rPr lang="en-US" altLang="ja-JP" sz="1800"/>
              <a:t>sub-booster</a:t>
            </a:r>
            <a:r>
              <a:rPr lang="ja-JP" altLang="en-US" sz="1800"/>
              <a:t>：</a:t>
            </a:r>
            <a:r>
              <a:rPr lang="en-US" altLang="ja-JP" sz="1800">
                <a:solidFill>
                  <a:srgbClr val="0432FF"/>
                </a:solidFill>
              </a:rPr>
              <a:t>SB</a:t>
            </a:r>
          </a:p>
          <a:p>
            <a:pPr>
              <a:lnSpc>
                <a:spcPts val="1800"/>
              </a:lnSpc>
            </a:pPr>
            <a:r>
              <a:rPr kumimoji="1" lang="ja-JP" altLang="en-US" sz="1800"/>
              <a:t>ヘルムホルツコイル又はソレノイド：</a:t>
            </a:r>
            <a:r>
              <a:rPr kumimoji="1" lang="en-US" altLang="ja-JP" sz="1800">
                <a:solidFill>
                  <a:srgbClr val="0432FF"/>
                </a:solidFill>
              </a:rPr>
              <a:t>SL</a:t>
            </a:r>
          </a:p>
          <a:p>
            <a:pPr>
              <a:lnSpc>
                <a:spcPts val="1800"/>
              </a:lnSpc>
            </a:pPr>
            <a:r>
              <a:rPr lang="ja-JP" altLang="en-US" sz="1800"/>
              <a:t>四極電磁石：</a:t>
            </a:r>
            <a:r>
              <a:rPr lang="en-US" altLang="ja-JP" sz="1800"/>
              <a:t>DC</a:t>
            </a:r>
            <a:r>
              <a:rPr lang="ja-JP" altLang="en-US" sz="1800"/>
              <a:t>マグネットは</a:t>
            </a:r>
            <a:r>
              <a:rPr lang="en-US" altLang="ja-JP" sz="1800"/>
              <a:t> </a:t>
            </a:r>
            <a:r>
              <a:rPr lang="en-US" altLang="ja-JP" sz="1800">
                <a:solidFill>
                  <a:srgbClr val="0432FF"/>
                </a:solidFill>
              </a:rPr>
              <a:t>QD, QF</a:t>
            </a:r>
            <a:r>
              <a:rPr lang="en-US" altLang="ja-JP" sz="1800"/>
              <a:t> (defocus, focus)</a:t>
            </a:r>
            <a:r>
              <a:rPr lang="ja-JP" altLang="en-US" sz="1800"/>
              <a:t>、パルスマグネットは</a:t>
            </a:r>
            <a:r>
              <a:rPr lang="en-US" altLang="ja-JP" sz="1800">
                <a:solidFill>
                  <a:srgbClr val="0432FF"/>
                </a:solidFill>
              </a:rPr>
              <a:t>PD, PF</a:t>
            </a:r>
          </a:p>
          <a:p>
            <a:pPr>
              <a:lnSpc>
                <a:spcPts val="1800"/>
              </a:lnSpc>
            </a:pPr>
            <a:r>
              <a:rPr lang="ja-JP" altLang="en-US" sz="1800"/>
              <a:t>六極電磁石：</a:t>
            </a:r>
            <a:r>
              <a:rPr lang="en-US" altLang="ja-JP" sz="1800">
                <a:solidFill>
                  <a:srgbClr val="0432FF"/>
                </a:solidFill>
              </a:rPr>
              <a:t>SD, SF</a:t>
            </a:r>
            <a:r>
              <a:rPr lang="en-US" altLang="ja-JP" sz="1800"/>
              <a:t> (defocus, focus)</a:t>
            </a:r>
          </a:p>
          <a:p>
            <a:pPr>
              <a:lnSpc>
                <a:spcPts val="1800"/>
              </a:lnSpc>
            </a:pPr>
            <a:r>
              <a:rPr kumimoji="1" lang="ja-JP" altLang="en-US" sz="1800"/>
              <a:t>偏向電磁石：</a:t>
            </a:r>
            <a:r>
              <a:rPr lang="en-US" altLang="ja-JP" sz="1800"/>
              <a:t>DC</a:t>
            </a:r>
            <a:r>
              <a:rPr lang="ja-JP" altLang="en-US" sz="1800"/>
              <a:t>マグネットは</a:t>
            </a:r>
            <a:r>
              <a:rPr lang="en-US" altLang="ja-JP" sz="1800"/>
              <a:t> </a:t>
            </a:r>
            <a:r>
              <a:rPr lang="en-US" altLang="ja-JP" sz="1800">
                <a:solidFill>
                  <a:srgbClr val="0432FF"/>
                </a:solidFill>
              </a:rPr>
              <a:t>BM</a:t>
            </a:r>
            <a:r>
              <a:rPr lang="ja-JP" altLang="en-US" sz="1800"/>
              <a:t>、パルスマグネットは</a:t>
            </a:r>
            <a:r>
              <a:rPr lang="en-US" altLang="ja-JP" sz="1800"/>
              <a:t> </a:t>
            </a:r>
            <a:r>
              <a:rPr lang="en-US" altLang="ja-JP" sz="1800">
                <a:solidFill>
                  <a:srgbClr val="0432FF"/>
                </a:solidFill>
              </a:rPr>
              <a:t>PB</a:t>
            </a:r>
          </a:p>
          <a:p>
            <a:pPr>
              <a:lnSpc>
                <a:spcPts val="1800"/>
              </a:lnSpc>
            </a:pPr>
            <a:r>
              <a:rPr kumimoji="1" lang="ja-JP" altLang="en-US" sz="1800"/>
              <a:t>ステアリングマグネット：空心</a:t>
            </a:r>
            <a:r>
              <a:rPr kumimoji="1" lang="en-US" altLang="ja-JP" sz="1800"/>
              <a:t>DC</a:t>
            </a:r>
            <a:r>
              <a:rPr kumimoji="1" lang="ja-JP" altLang="en-US" sz="1800"/>
              <a:t>は</a:t>
            </a:r>
            <a:r>
              <a:rPr kumimoji="1" lang="en-US" altLang="ja-JP" sz="1800"/>
              <a:t> </a:t>
            </a:r>
            <a:r>
              <a:rPr kumimoji="1" lang="en-US" altLang="ja-JP" sz="1800">
                <a:solidFill>
                  <a:srgbClr val="0432FF"/>
                </a:solidFill>
              </a:rPr>
              <a:t>SX, SY</a:t>
            </a:r>
            <a:r>
              <a:rPr kumimoji="1" lang="ja-JP" altLang="en-US" sz="1800"/>
              <a:t>、鉄心</a:t>
            </a:r>
            <a:r>
              <a:rPr kumimoji="1" lang="en-US" altLang="ja-JP" sz="1800"/>
              <a:t>DC</a:t>
            </a:r>
            <a:r>
              <a:rPr kumimoji="1" lang="ja-JP" altLang="en-US" sz="1800"/>
              <a:t>は</a:t>
            </a:r>
            <a:r>
              <a:rPr kumimoji="1" lang="en-US" altLang="ja-JP" sz="1800"/>
              <a:t> </a:t>
            </a:r>
            <a:r>
              <a:rPr kumimoji="1" lang="en-US" altLang="ja-JP" sz="1800">
                <a:solidFill>
                  <a:srgbClr val="0432FF"/>
                </a:solidFill>
              </a:rPr>
              <a:t>BX, BY</a:t>
            </a:r>
            <a:r>
              <a:rPr kumimoji="1" lang="ja-JP" altLang="en-US" sz="1800"/>
              <a:t>、パルスは</a:t>
            </a:r>
            <a:r>
              <a:rPr kumimoji="1" lang="en-US" altLang="ja-JP" sz="1800"/>
              <a:t> </a:t>
            </a:r>
            <a:r>
              <a:rPr kumimoji="1" lang="en-US" altLang="ja-JP" sz="1800">
                <a:solidFill>
                  <a:srgbClr val="0432FF"/>
                </a:solidFill>
              </a:rPr>
              <a:t>PX, PY</a:t>
            </a:r>
          </a:p>
          <a:p>
            <a:pPr>
              <a:lnSpc>
                <a:spcPts val="1800"/>
              </a:lnSpc>
            </a:pPr>
            <a:r>
              <a:rPr lang="en-US" altLang="ja-JP" sz="1800"/>
              <a:t>target</a:t>
            </a:r>
            <a:r>
              <a:rPr lang="ja-JP" altLang="en-US" sz="1800"/>
              <a:t>：</a:t>
            </a:r>
            <a:r>
              <a:rPr lang="en-US" altLang="ja-JP" sz="1800">
                <a:solidFill>
                  <a:srgbClr val="0432FF"/>
                </a:solidFill>
              </a:rPr>
              <a:t>TG</a:t>
            </a:r>
            <a:endParaRPr kumimoji="1" lang="en-US" altLang="ja-JP" sz="1800">
              <a:solidFill>
                <a:srgbClr val="0432FF"/>
              </a:solidFill>
            </a:endParaRPr>
          </a:p>
          <a:p>
            <a:pPr>
              <a:lnSpc>
                <a:spcPts val="1800"/>
              </a:lnSpc>
            </a:pPr>
            <a:r>
              <a:rPr kumimoji="1" lang="en-US" altLang="ja-JP" sz="1800"/>
              <a:t>Flux concentrator</a:t>
            </a:r>
            <a:r>
              <a:rPr kumimoji="1" lang="ja-JP" altLang="en-US" sz="1800"/>
              <a:t>：</a:t>
            </a:r>
            <a:r>
              <a:rPr kumimoji="1" lang="en-US" altLang="ja-JP" sz="1800">
                <a:solidFill>
                  <a:srgbClr val="0432FF"/>
                </a:solidFill>
              </a:rPr>
              <a:t>FC</a:t>
            </a:r>
          </a:p>
          <a:p>
            <a:pPr>
              <a:lnSpc>
                <a:spcPts val="1800"/>
              </a:lnSpc>
            </a:pPr>
            <a:r>
              <a:rPr kumimoji="1" lang="en-US" altLang="ja-JP" sz="1800"/>
              <a:t>Beam position monitor</a:t>
            </a:r>
            <a:r>
              <a:rPr kumimoji="1" lang="ja-JP" altLang="en-US" sz="1800"/>
              <a:t>：</a:t>
            </a:r>
            <a:r>
              <a:rPr kumimoji="1" lang="en-US" altLang="ja-JP" sz="1800">
                <a:solidFill>
                  <a:srgbClr val="0432FF"/>
                </a:solidFill>
              </a:rPr>
              <a:t>SP</a:t>
            </a:r>
            <a:r>
              <a:rPr kumimoji="1" lang="ja-JP" altLang="en-US" sz="1800">
                <a:solidFill>
                  <a:srgbClr val="0432FF"/>
                </a:solidFill>
              </a:rPr>
              <a:t>　</a:t>
            </a:r>
            <a:r>
              <a:rPr kumimoji="1" lang="ja-JP" altLang="en-US" sz="1800"/>
              <a:t>（</a:t>
            </a:r>
            <a:r>
              <a:rPr kumimoji="1" lang="en-US" altLang="ja-JP" sz="1800">
                <a:solidFill>
                  <a:srgbClr val="0432FF"/>
                </a:solidFill>
              </a:rPr>
              <a:t>s</a:t>
            </a:r>
            <a:r>
              <a:rPr kumimoji="1" lang="en-US" altLang="ja-JP" sz="1800"/>
              <a:t>tri</a:t>
            </a:r>
            <a:r>
              <a:rPr kumimoji="1" lang="en-US" altLang="ja-JP" sz="1800">
                <a:solidFill>
                  <a:srgbClr val="0432FF"/>
                </a:solidFill>
              </a:rPr>
              <a:t>p</a:t>
            </a:r>
            <a:r>
              <a:rPr kumimoji="1" lang="en-US" altLang="ja-JP" sz="1800"/>
              <a:t> line monitor</a:t>
            </a:r>
            <a:r>
              <a:rPr kumimoji="1" lang="ja-JP" altLang="en-US" sz="1800"/>
              <a:t>より）</a:t>
            </a:r>
            <a:endParaRPr kumimoji="1" lang="en-US" altLang="ja-JP" sz="1800"/>
          </a:p>
          <a:p>
            <a:pPr>
              <a:lnSpc>
                <a:spcPts val="1800"/>
              </a:lnSpc>
            </a:pPr>
            <a:r>
              <a:rPr lang="en-US" altLang="ja-JP" sz="1800"/>
              <a:t>Screen monitor</a:t>
            </a:r>
            <a:r>
              <a:rPr lang="ja-JP" altLang="en-US" sz="1800"/>
              <a:t>：</a:t>
            </a:r>
            <a:r>
              <a:rPr lang="en-US" altLang="ja-JP" sz="1800">
                <a:solidFill>
                  <a:srgbClr val="0432FF"/>
                </a:solidFill>
              </a:rPr>
              <a:t>SC</a:t>
            </a:r>
          </a:p>
          <a:p>
            <a:pPr>
              <a:lnSpc>
                <a:spcPts val="1800"/>
              </a:lnSpc>
            </a:pPr>
            <a:r>
              <a:rPr kumimoji="1" lang="en-US" altLang="ja-JP" sz="1800"/>
              <a:t>Wire scanner</a:t>
            </a:r>
            <a:r>
              <a:rPr kumimoji="1" lang="ja-JP" altLang="en-US" sz="1800"/>
              <a:t>：</a:t>
            </a:r>
            <a:r>
              <a:rPr kumimoji="1" lang="en-US" altLang="ja-JP" sz="1800">
                <a:solidFill>
                  <a:srgbClr val="0432FF"/>
                </a:solidFill>
              </a:rPr>
              <a:t>WS</a:t>
            </a:r>
          </a:p>
          <a:p>
            <a:pPr>
              <a:lnSpc>
                <a:spcPts val="1800"/>
              </a:lnSpc>
            </a:pPr>
            <a:r>
              <a:rPr lang="en-US" altLang="ja-JP" sz="1800"/>
              <a:t>Streak camera</a:t>
            </a:r>
            <a:r>
              <a:rPr lang="ja-JP" altLang="en-US" sz="1800"/>
              <a:t>：</a:t>
            </a:r>
            <a:r>
              <a:rPr lang="en-US" altLang="ja-JP" sz="1800">
                <a:solidFill>
                  <a:srgbClr val="0432FF"/>
                </a:solidFill>
              </a:rPr>
              <a:t>OT</a:t>
            </a:r>
          </a:p>
          <a:p>
            <a:pPr>
              <a:lnSpc>
                <a:spcPts val="1800"/>
              </a:lnSpc>
            </a:pPr>
            <a:r>
              <a:rPr lang="en-US" altLang="ja-JP" sz="1800"/>
              <a:t>Gate valve</a:t>
            </a:r>
            <a:r>
              <a:rPr lang="ja-JP" altLang="en-US" sz="1800"/>
              <a:t>：</a:t>
            </a:r>
            <a:r>
              <a:rPr lang="en-US" altLang="ja-JP" sz="1800">
                <a:solidFill>
                  <a:srgbClr val="0432FF"/>
                </a:solidFill>
              </a:rPr>
              <a:t>GV</a:t>
            </a:r>
          </a:p>
          <a:p>
            <a:pPr>
              <a:lnSpc>
                <a:spcPts val="1800"/>
              </a:lnSpc>
            </a:pPr>
            <a:r>
              <a:rPr lang="en-US" altLang="ja-JP" sz="1800"/>
              <a:t>Ion pump</a:t>
            </a:r>
            <a:r>
              <a:rPr lang="ja-JP" altLang="en-US" sz="1800"/>
              <a:t>：</a:t>
            </a:r>
            <a:r>
              <a:rPr lang="en-US" altLang="ja-JP" sz="1800">
                <a:solidFill>
                  <a:srgbClr val="0432FF"/>
                </a:solidFill>
              </a:rPr>
              <a:t>IP</a:t>
            </a:r>
          </a:p>
          <a:p>
            <a:pPr>
              <a:lnSpc>
                <a:spcPts val="2000"/>
              </a:lnSpc>
            </a:pPr>
            <a:endParaRPr kumimoji="1" lang="ja-JP" altLang="en-US" sz="2000">
              <a:solidFill>
                <a:srgbClr val="0432FF"/>
              </a:solidFill>
            </a:endParaRPr>
          </a:p>
        </p:txBody>
      </p:sp>
    </p:spTree>
    <p:extLst>
      <p:ext uri="{BB962C8B-B14F-4D97-AF65-F5344CB8AC3E}">
        <p14:creationId xmlns:p14="http://schemas.microsoft.com/office/powerpoint/2010/main" val="527890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0D635-F296-6041-8530-07AF3C283038}"/>
              </a:ext>
            </a:extLst>
          </p:cNvPr>
          <p:cNvSpPr>
            <a:spLocks noGrp="1"/>
          </p:cNvSpPr>
          <p:nvPr>
            <p:ph type="title"/>
          </p:nvPr>
        </p:nvSpPr>
        <p:spPr/>
        <p:txBody>
          <a:bodyPr/>
          <a:lstStyle/>
          <a:p>
            <a:r>
              <a:rPr kumimoji="1" lang="en-US" altLang="ja-JP"/>
              <a:t>Beam Position Monitor </a:t>
            </a:r>
            <a:r>
              <a:rPr kumimoji="1" lang="ja-JP" altLang="en-US"/>
              <a:t>断面</a:t>
            </a:r>
          </a:p>
        </p:txBody>
      </p:sp>
      <p:pic>
        <p:nvPicPr>
          <p:cNvPr id="5" name="コンテンツ プレースホルダー 4">
            <a:extLst>
              <a:ext uri="{FF2B5EF4-FFF2-40B4-BE49-F238E27FC236}">
                <a16:creationId xmlns:a16="http://schemas.microsoft.com/office/drawing/2014/main" id="{DB4B3532-3081-1E47-9FD8-AF48AB38084C}"/>
              </a:ext>
            </a:extLst>
          </p:cNvPr>
          <p:cNvPicPr>
            <a:picLocks noGrp="1" noChangeAspect="1"/>
          </p:cNvPicPr>
          <p:nvPr>
            <p:ph idx="1"/>
          </p:nvPr>
        </p:nvPicPr>
        <p:blipFill>
          <a:blip r:embed="rId2"/>
          <a:stretch>
            <a:fillRect/>
          </a:stretch>
        </p:blipFill>
        <p:spPr>
          <a:xfrm>
            <a:off x="857515" y="939800"/>
            <a:ext cx="7586133" cy="5689600"/>
          </a:xfrm>
        </p:spPr>
      </p:pic>
    </p:spTree>
    <p:extLst>
      <p:ext uri="{BB962C8B-B14F-4D97-AF65-F5344CB8AC3E}">
        <p14:creationId xmlns:p14="http://schemas.microsoft.com/office/powerpoint/2010/main" val="8824136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20DEAD-3D30-7B47-B62B-C11ECD35F2A4}"/>
              </a:ext>
            </a:extLst>
          </p:cNvPr>
          <p:cNvSpPr>
            <a:spLocks noGrp="1"/>
          </p:cNvSpPr>
          <p:nvPr>
            <p:ph type="title"/>
          </p:nvPr>
        </p:nvSpPr>
        <p:spPr/>
        <p:txBody>
          <a:bodyPr/>
          <a:lstStyle/>
          <a:p>
            <a:r>
              <a:rPr kumimoji="1" lang="en-US" altLang="ja-JP"/>
              <a:t>Q magnet + BPM</a:t>
            </a:r>
            <a:endParaRPr kumimoji="1" lang="ja-JP" altLang="en-US"/>
          </a:p>
        </p:txBody>
      </p:sp>
      <p:pic>
        <p:nvPicPr>
          <p:cNvPr id="5" name="コンテンツ プレースホルダー 4">
            <a:extLst>
              <a:ext uri="{FF2B5EF4-FFF2-40B4-BE49-F238E27FC236}">
                <a16:creationId xmlns:a16="http://schemas.microsoft.com/office/drawing/2014/main" id="{F370F59A-507F-2441-A649-376584DED3A6}"/>
              </a:ext>
            </a:extLst>
          </p:cNvPr>
          <p:cNvPicPr>
            <a:picLocks noGrp="1" noChangeAspect="1"/>
          </p:cNvPicPr>
          <p:nvPr>
            <p:ph idx="1"/>
          </p:nvPr>
        </p:nvPicPr>
        <p:blipFill>
          <a:blip r:embed="rId2"/>
          <a:stretch>
            <a:fillRect/>
          </a:stretch>
        </p:blipFill>
        <p:spPr>
          <a:xfrm>
            <a:off x="857515" y="939800"/>
            <a:ext cx="7586133" cy="5689600"/>
          </a:xfrm>
        </p:spPr>
      </p:pic>
    </p:spTree>
    <p:extLst>
      <p:ext uri="{BB962C8B-B14F-4D97-AF65-F5344CB8AC3E}">
        <p14:creationId xmlns:p14="http://schemas.microsoft.com/office/powerpoint/2010/main" val="4951867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79FF6-59E7-0544-A6D0-56EA6B604E4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637B9878-FCD8-3648-9C68-7D0CD5D404C6}"/>
              </a:ext>
            </a:extLst>
          </p:cNvPr>
          <p:cNvSpPr>
            <a:spLocks noGrp="1"/>
          </p:cNvSpPr>
          <p:nvPr>
            <p:ph idx="1"/>
          </p:nvPr>
        </p:nvSpPr>
        <p:spPr/>
        <p:txBody>
          <a:bodyPr>
            <a:normAutofit/>
          </a:bodyPr>
          <a:lstStyle/>
          <a:p>
            <a:pPr marL="0" indent="0">
              <a:buNone/>
            </a:pPr>
            <a:r>
              <a:rPr kumimoji="1" lang="ja-JP" altLang="en-US" sz="4400"/>
              <a:t>スライド、終わりです。</a:t>
            </a:r>
            <a:endParaRPr kumimoji="1" lang="en-US" altLang="ja-JP" sz="4400"/>
          </a:p>
          <a:p>
            <a:pPr marL="0" indent="0">
              <a:buNone/>
            </a:pPr>
            <a:r>
              <a:rPr lang="ja-JP" altLang="en-US" sz="4400"/>
              <a:t>ご静聴ありがとうございました。</a:t>
            </a:r>
            <a:endParaRPr kumimoji="1" lang="ja-JP" altLang="en-US" sz="4400"/>
          </a:p>
        </p:txBody>
      </p:sp>
    </p:spTree>
    <p:extLst>
      <p:ext uri="{BB962C8B-B14F-4D97-AF65-F5344CB8AC3E}">
        <p14:creationId xmlns:p14="http://schemas.microsoft.com/office/powerpoint/2010/main" val="3074224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F0AE0A-5E24-F54C-AA8F-8316E3478656}"/>
              </a:ext>
            </a:extLst>
          </p:cNvPr>
          <p:cNvSpPr>
            <a:spLocks noGrp="1"/>
          </p:cNvSpPr>
          <p:nvPr>
            <p:ph type="title"/>
          </p:nvPr>
        </p:nvSpPr>
        <p:spPr/>
        <p:txBody>
          <a:bodyPr/>
          <a:lstStyle/>
          <a:p>
            <a:r>
              <a:rPr lang="en-US" altLang="ja-JP"/>
              <a:t>Linac Tunnel </a:t>
            </a:r>
            <a:r>
              <a:rPr lang="ja-JP" altLang="en-US"/>
              <a:t>全体図</a:t>
            </a:r>
            <a:endParaRPr kumimoji="1" lang="ja-JP" altLang="en-US"/>
          </a:p>
        </p:txBody>
      </p:sp>
      <p:pic>
        <p:nvPicPr>
          <p:cNvPr id="5" name="コンテンツ プレースホルダー 4">
            <a:extLst>
              <a:ext uri="{FF2B5EF4-FFF2-40B4-BE49-F238E27FC236}">
                <a16:creationId xmlns:a16="http://schemas.microsoft.com/office/drawing/2014/main" id="{D8C99B40-443C-5D4D-B3C3-BF18BF27643A}"/>
              </a:ext>
            </a:extLst>
          </p:cNvPr>
          <p:cNvPicPr>
            <a:picLocks noGrp="1" noChangeAspect="1"/>
          </p:cNvPicPr>
          <p:nvPr>
            <p:ph idx="1"/>
          </p:nvPr>
        </p:nvPicPr>
        <p:blipFill rotWithShape="1">
          <a:blip r:embed="rId2"/>
          <a:srcRect l="3303" t="5819" r="2607" b="5516"/>
          <a:stretch/>
        </p:blipFill>
        <p:spPr>
          <a:xfrm>
            <a:off x="0" y="1084881"/>
            <a:ext cx="9141308" cy="5711125"/>
          </a:xfrm>
        </p:spPr>
      </p:pic>
    </p:spTree>
    <p:extLst>
      <p:ext uri="{BB962C8B-B14F-4D97-AF65-F5344CB8AC3E}">
        <p14:creationId xmlns:p14="http://schemas.microsoft.com/office/powerpoint/2010/main" val="966976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8A6A7B-7667-7745-81D2-ABA8763F2D15}"/>
              </a:ext>
            </a:extLst>
          </p:cNvPr>
          <p:cNvSpPr>
            <a:spLocks noGrp="1"/>
          </p:cNvSpPr>
          <p:nvPr>
            <p:ph type="title"/>
          </p:nvPr>
        </p:nvSpPr>
        <p:spPr/>
        <p:txBody>
          <a:bodyPr/>
          <a:lstStyle/>
          <a:p>
            <a:r>
              <a:rPr kumimoji="1" lang="en-US" altLang="ja-JP"/>
              <a:t>Linac Tunnel (A,B,R,C,1-sector</a:t>
            </a:r>
            <a:r>
              <a:rPr kumimoji="1" lang="ja-JP" altLang="en-US"/>
              <a:t>拡大図</a:t>
            </a:r>
            <a:r>
              <a:rPr kumimoji="1" lang="en-US" altLang="ja-JP"/>
              <a:t>)</a:t>
            </a:r>
            <a:endParaRPr kumimoji="1" lang="ja-JP" altLang="en-US"/>
          </a:p>
        </p:txBody>
      </p:sp>
      <p:sp>
        <p:nvSpPr>
          <p:cNvPr id="3" name="コンテンツ プレースホルダー 2">
            <a:extLst>
              <a:ext uri="{FF2B5EF4-FFF2-40B4-BE49-F238E27FC236}">
                <a16:creationId xmlns:a16="http://schemas.microsoft.com/office/drawing/2014/main" id="{8D4DE2FF-DE5F-B247-A4B2-3D4530CBC07F}"/>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EC151E98-EFC3-C54C-9C61-830C189857DF}"/>
              </a:ext>
            </a:extLst>
          </p:cNvPr>
          <p:cNvPicPr>
            <a:picLocks noChangeAspect="1"/>
          </p:cNvPicPr>
          <p:nvPr/>
        </p:nvPicPr>
        <p:blipFill rotWithShape="1">
          <a:blip r:embed="rId2"/>
          <a:srcRect l="7512"/>
          <a:stretch/>
        </p:blipFill>
        <p:spPr>
          <a:xfrm>
            <a:off x="160235" y="1500194"/>
            <a:ext cx="8823530" cy="3153905"/>
          </a:xfrm>
          <a:prstGeom prst="rect">
            <a:avLst/>
          </a:prstGeom>
        </p:spPr>
      </p:pic>
      <p:sp>
        <p:nvSpPr>
          <p:cNvPr id="4" name="テキスト ボックス 3">
            <a:extLst>
              <a:ext uri="{FF2B5EF4-FFF2-40B4-BE49-F238E27FC236}">
                <a16:creationId xmlns:a16="http://schemas.microsoft.com/office/drawing/2014/main" id="{F0509907-3111-A54D-AB25-9A2ED925AA06}"/>
              </a:ext>
            </a:extLst>
          </p:cNvPr>
          <p:cNvSpPr txBox="1"/>
          <p:nvPr/>
        </p:nvSpPr>
        <p:spPr>
          <a:xfrm>
            <a:off x="5894173" y="1692875"/>
            <a:ext cx="362600" cy="461665"/>
          </a:xfrm>
          <a:prstGeom prst="rect">
            <a:avLst/>
          </a:prstGeom>
          <a:noFill/>
        </p:spPr>
        <p:txBody>
          <a:bodyPr wrap="none" rtlCol="0">
            <a:spAutoFit/>
          </a:bodyPr>
          <a:lstStyle/>
          <a:p>
            <a:r>
              <a:rPr kumimoji="1" lang="en-US" altLang="ja-JP" sz="2400" dirty="0">
                <a:solidFill>
                  <a:srgbClr val="0432FF"/>
                </a:solidFill>
              </a:rPr>
              <a:t>A</a:t>
            </a:r>
            <a:endParaRPr kumimoji="1" lang="ja-JP" altLang="en-US" sz="2400">
              <a:solidFill>
                <a:srgbClr val="0432FF"/>
              </a:solidFill>
            </a:endParaRPr>
          </a:p>
        </p:txBody>
      </p:sp>
      <p:sp>
        <p:nvSpPr>
          <p:cNvPr id="6" name="テキスト ボックス 5">
            <a:extLst>
              <a:ext uri="{FF2B5EF4-FFF2-40B4-BE49-F238E27FC236}">
                <a16:creationId xmlns:a16="http://schemas.microsoft.com/office/drawing/2014/main" id="{8BF16C0D-E923-1F44-9C5E-9079AB0B62B3}"/>
              </a:ext>
            </a:extLst>
          </p:cNvPr>
          <p:cNvSpPr txBox="1"/>
          <p:nvPr/>
        </p:nvSpPr>
        <p:spPr>
          <a:xfrm>
            <a:off x="2845904" y="1704787"/>
            <a:ext cx="351378" cy="461665"/>
          </a:xfrm>
          <a:prstGeom prst="rect">
            <a:avLst/>
          </a:prstGeom>
          <a:noFill/>
        </p:spPr>
        <p:txBody>
          <a:bodyPr wrap="none" rtlCol="0">
            <a:spAutoFit/>
          </a:bodyPr>
          <a:lstStyle/>
          <a:p>
            <a:r>
              <a:rPr lang="en-US" altLang="ja-JP" sz="2400" dirty="0">
                <a:solidFill>
                  <a:srgbClr val="0432FF"/>
                </a:solidFill>
              </a:rPr>
              <a:t>B</a:t>
            </a:r>
            <a:endParaRPr kumimoji="1" lang="ja-JP" altLang="en-US" sz="2400">
              <a:solidFill>
                <a:srgbClr val="0432FF"/>
              </a:solidFill>
            </a:endParaRPr>
          </a:p>
        </p:txBody>
      </p:sp>
      <p:sp>
        <p:nvSpPr>
          <p:cNvPr id="7" name="テキスト ボックス 6">
            <a:extLst>
              <a:ext uri="{FF2B5EF4-FFF2-40B4-BE49-F238E27FC236}">
                <a16:creationId xmlns:a16="http://schemas.microsoft.com/office/drawing/2014/main" id="{A6037600-7783-AF4E-8643-C52CAF14A740}"/>
              </a:ext>
            </a:extLst>
          </p:cNvPr>
          <p:cNvSpPr txBox="1"/>
          <p:nvPr/>
        </p:nvSpPr>
        <p:spPr>
          <a:xfrm>
            <a:off x="3197282" y="3908408"/>
            <a:ext cx="348172" cy="461665"/>
          </a:xfrm>
          <a:prstGeom prst="rect">
            <a:avLst/>
          </a:prstGeom>
          <a:noFill/>
        </p:spPr>
        <p:txBody>
          <a:bodyPr wrap="none" rtlCol="0">
            <a:spAutoFit/>
          </a:bodyPr>
          <a:lstStyle/>
          <a:p>
            <a:r>
              <a:rPr kumimoji="1" lang="en-US" altLang="ja-JP" sz="2400" dirty="0">
                <a:solidFill>
                  <a:srgbClr val="0432FF"/>
                </a:solidFill>
              </a:rPr>
              <a:t>C</a:t>
            </a:r>
            <a:endParaRPr kumimoji="1" lang="ja-JP" altLang="en-US" sz="2400">
              <a:solidFill>
                <a:srgbClr val="0432FF"/>
              </a:solidFill>
            </a:endParaRPr>
          </a:p>
        </p:txBody>
      </p:sp>
      <p:sp>
        <p:nvSpPr>
          <p:cNvPr id="8" name="テキスト ボックス 7">
            <a:extLst>
              <a:ext uri="{FF2B5EF4-FFF2-40B4-BE49-F238E27FC236}">
                <a16:creationId xmlns:a16="http://schemas.microsoft.com/office/drawing/2014/main" id="{3424E3B9-A025-4D43-9D3E-3E4ABAAED693}"/>
              </a:ext>
            </a:extLst>
          </p:cNvPr>
          <p:cNvSpPr txBox="1"/>
          <p:nvPr/>
        </p:nvSpPr>
        <p:spPr>
          <a:xfrm>
            <a:off x="7180276" y="3908408"/>
            <a:ext cx="340158" cy="461665"/>
          </a:xfrm>
          <a:prstGeom prst="rect">
            <a:avLst/>
          </a:prstGeom>
          <a:noFill/>
        </p:spPr>
        <p:txBody>
          <a:bodyPr wrap="none" rtlCol="0">
            <a:spAutoFit/>
          </a:bodyPr>
          <a:lstStyle/>
          <a:p>
            <a:r>
              <a:rPr lang="en-US" altLang="ja-JP" sz="2400" dirty="0">
                <a:solidFill>
                  <a:srgbClr val="0432FF"/>
                </a:solidFill>
              </a:rPr>
              <a:t>1</a:t>
            </a:r>
            <a:endParaRPr kumimoji="1" lang="ja-JP" altLang="en-US" sz="2400">
              <a:solidFill>
                <a:srgbClr val="0432FF"/>
              </a:solidFill>
            </a:endParaRPr>
          </a:p>
        </p:txBody>
      </p:sp>
    </p:spTree>
    <p:extLst>
      <p:ext uri="{BB962C8B-B14F-4D97-AF65-F5344CB8AC3E}">
        <p14:creationId xmlns:p14="http://schemas.microsoft.com/office/powerpoint/2010/main" val="4156434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99CCAC-0C47-B247-9070-A16F6442C5C1}"/>
              </a:ext>
            </a:extLst>
          </p:cNvPr>
          <p:cNvSpPr>
            <a:spLocks noGrp="1"/>
          </p:cNvSpPr>
          <p:nvPr>
            <p:ph type="title"/>
          </p:nvPr>
        </p:nvSpPr>
        <p:spPr/>
        <p:txBody>
          <a:bodyPr/>
          <a:lstStyle/>
          <a:p>
            <a:r>
              <a:rPr kumimoji="1" lang="en-US" altLang="ja-JP" dirty="0"/>
              <a:t>KEK </a:t>
            </a:r>
            <a:r>
              <a:rPr kumimoji="1" lang="ja-JP" altLang="en-US" dirty="0"/>
              <a:t>電子陽電子</a:t>
            </a:r>
            <a:r>
              <a:rPr kumimoji="1" lang="en-US" altLang="ja-JP" dirty="0"/>
              <a:t> </a:t>
            </a:r>
            <a:r>
              <a:rPr kumimoji="1" lang="en-US" altLang="ja-JP" dirty="0" err="1"/>
              <a:t>Linac</a:t>
            </a:r>
            <a:r>
              <a:rPr kumimoji="1" lang="en-US" altLang="ja-JP" dirty="0"/>
              <a:t> </a:t>
            </a:r>
            <a:r>
              <a:rPr kumimoji="1" lang="ja-JP" altLang="en-US"/>
              <a:t>の変遷</a:t>
            </a:r>
          </a:p>
        </p:txBody>
      </p:sp>
      <p:sp>
        <p:nvSpPr>
          <p:cNvPr id="3" name="コンテンツ プレースホルダー 2">
            <a:extLst>
              <a:ext uri="{FF2B5EF4-FFF2-40B4-BE49-F238E27FC236}">
                <a16:creationId xmlns:a16="http://schemas.microsoft.com/office/drawing/2014/main" id="{BFFB303D-D06F-3143-B8B2-6366E262A587}"/>
              </a:ext>
            </a:extLst>
          </p:cNvPr>
          <p:cNvSpPr>
            <a:spLocks noGrp="1"/>
          </p:cNvSpPr>
          <p:nvPr>
            <p:ph idx="1"/>
          </p:nvPr>
        </p:nvSpPr>
        <p:spPr/>
        <p:txBody>
          <a:bodyPr>
            <a:normAutofit lnSpcReduction="10000"/>
          </a:bodyPr>
          <a:lstStyle/>
          <a:p>
            <a:r>
              <a:rPr kumimoji="1" lang="en-US" altLang="ja-JP" dirty="0"/>
              <a:t>1980</a:t>
            </a:r>
            <a:r>
              <a:rPr kumimoji="1" lang="ja-JP" altLang="en-US"/>
              <a:t>年</a:t>
            </a:r>
            <a:r>
              <a:rPr lang="ja-JP" altLang="en-US"/>
              <a:t>より</a:t>
            </a:r>
            <a:r>
              <a:rPr kumimoji="1" lang="ja-JP" altLang="en-US"/>
              <a:t>：</a:t>
            </a:r>
            <a:r>
              <a:rPr kumimoji="1" lang="en-US" altLang="ja-JP" dirty="0">
                <a:solidFill>
                  <a:srgbClr val="0432FF"/>
                </a:solidFill>
              </a:rPr>
              <a:t>PF 2.5 GeV e- </a:t>
            </a:r>
            <a:r>
              <a:rPr kumimoji="1" lang="en-US" altLang="ja-JP" dirty="0" err="1">
                <a:solidFill>
                  <a:srgbClr val="0432FF"/>
                </a:solidFill>
              </a:rPr>
              <a:t>Linac</a:t>
            </a:r>
            <a:endParaRPr kumimoji="1" lang="en-US" altLang="ja-JP" dirty="0">
              <a:solidFill>
                <a:srgbClr val="0432FF"/>
              </a:solidFill>
            </a:endParaRPr>
          </a:p>
          <a:p>
            <a:pPr lvl="1"/>
            <a:r>
              <a:rPr kumimoji="1" lang="en-US" altLang="ja-JP" dirty="0"/>
              <a:t>400m</a:t>
            </a:r>
            <a:r>
              <a:rPr kumimoji="1" lang="ja-JP" altLang="en-US"/>
              <a:t>長の線形加速器を建設</a:t>
            </a:r>
            <a:r>
              <a:rPr lang="ja-JP" altLang="en-US"/>
              <a:t>（</a:t>
            </a:r>
            <a:r>
              <a:rPr lang="en-US" altLang="ja-JP" dirty="0"/>
              <a:t>1, 2, 3, 4, 5-sector</a:t>
            </a:r>
            <a:r>
              <a:rPr lang="ja-JP" altLang="en-US"/>
              <a:t>）</a:t>
            </a:r>
            <a:endParaRPr kumimoji="1" lang="en-US" altLang="ja-JP" dirty="0"/>
          </a:p>
          <a:p>
            <a:r>
              <a:rPr lang="en-US" altLang="ja-JP" dirty="0"/>
              <a:t>1984</a:t>
            </a:r>
            <a:r>
              <a:rPr lang="ja-JP" altLang="en-US"/>
              <a:t>年より：</a:t>
            </a:r>
            <a:r>
              <a:rPr lang="en-US" altLang="ja-JP" dirty="0">
                <a:solidFill>
                  <a:srgbClr val="00B050"/>
                </a:solidFill>
              </a:rPr>
              <a:t>TRISTAN 2.5 GeV e+/e- </a:t>
            </a:r>
            <a:r>
              <a:rPr lang="en-US" altLang="ja-JP" dirty="0" err="1">
                <a:solidFill>
                  <a:srgbClr val="00B050"/>
                </a:solidFill>
              </a:rPr>
              <a:t>Linac</a:t>
            </a:r>
            <a:endParaRPr lang="en-US" altLang="ja-JP" dirty="0">
              <a:solidFill>
                <a:srgbClr val="00B050"/>
              </a:solidFill>
            </a:endParaRPr>
          </a:p>
          <a:p>
            <a:pPr lvl="1"/>
            <a:r>
              <a:rPr lang="en-US" altLang="ja-JP" dirty="0"/>
              <a:t>0.25 GeV primary e- Linac &amp; 0.25 GeV e+ </a:t>
            </a:r>
            <a:r>
              <a:rPr lang="en-US" altLang="ja-JP" dirty="0" err="1"/>
              <a:t>Linac</a:t>
            </a:r>
            <a:r>
              <a:rPr lang="en-US" altLang="ja-JP" dirty="0"/>
              <a:t> </a:t>
            </a:r>
            <a:r>
              <a:rPr lang="ja-JP" altLang="en-US"/>
              <a:t>の増設（</a:t>
            </a:r>
            <a:r>
              <a:rPr lang="en-US" altLang="ja-JP" dirty="0"/>
              <a:t>P-sector</a:t>
            </a:r>
            <a:r>
              <a:rPr lang="ja-JP" altLang="en-US"/>
              <a:t>）</a:t>
            </a:r>
            <a:endParaRPr lang="en-US" altLang="ja-JP" dirty="0"/>
          </a:p>
          <a:p>
            <a:r>
              <a:rPr kumimoji="1" lang="en-US" altLang="ja-JP" dirty="0"/>
              <a:t>1999</a:t>
            </a:r>
            <a:r>
              <a:rPr kumimoji="1" lang="ja-JP" altLang="en-US"/>
              <a:t>年より：</a:t>
            </a:r>
            <a:r>
              <a:rPr kumimoji="1" lang="en-US" altLang="ja-JP" dirty="0">
                <a:solidFill>
                  <a:srgbClr val="FF8AD8"/>
                </a:solidFill>
              </a:rPr>
              <a:t>KEKB 8.0 GeV e- / 3.5 GeV e+ </a:t>
            </a:r>
            <a:r>
              <a:rPr kumimoji="1" lang="en-US" altLang="ja-JP" dirty="0" err="1">
                <a:solidFill>
                  <a:srgbClr val="FF8AD8"/>
                </a:solidFill>
              </a:rPr>
              <a:t>Linac</a:t>
            </a:r>
            <a:endParaRPr kumimoji="1" lang="en-US" altLang="ja-JP" dirty="0">
              <a:solidFill>
                <a:srgbClr val="FF8AD8"/>
              </a:solidFill>
            </a:endParaRPr>
          </a:p>
          <a:p>
            <a:pPr lvl="1"/>
            <a:r>
              <a:rPr kumimoji="1" lang="en-US" altLang="ja-JP" dirty="0"/>
              <a:t>SLED</a:t>
            </a:r>
            <a:r>
              <a:rPr kumimoji="1" lang="ja-JP" altLang="en-US"/>
              <a:t>の導入</a:t>
            </a:r>
            <a:endParaRPr kumimoji="1" lang="en-US" altLang="ja-JP" dirty="0"/>
          </a:p>
          <a:p>
            <a:pPr lvl="1"/>
            <a:r>
              <a:rPr lang="en-US" altLang="ja-JP" dirty="0"/>
              <a:t>A, B, C-sector</a:t>
            </a:r>
            <a:r>
              <a:rPr lang="ja-JP" altLang="en-US"/>
              <a:t>の増設</a:t>
            </a:r>
            <a:r>
              <a:rPr lang="ja-JP" altLang="en-US" sz="1800"/>
              <a:t>（これにより</a:t>
            </a:r>
            <a:r>
              <a:rPr lang="en-US" altLang="ja-JP" sz="1800" dirty="0"/>
              <a:t>P-sector</a:t>
            </a:r>
            <a:r>
              <a:rPr lang="ja-JP" altLang="en-US" sz="1800" dirty="0"/>
              <a:t>は消滅</a:t>
            </a:r>
            <a:r>
              <a:rPr lang="ja-JP" altLang="en-US" sz="1800"/>
              <a:t>）</a:t>
            </a:r>
            <a:endParaRPr lang="en-US" altLang="ja-JP" sz="1800" dirty="0"/>
          </a:p>
          <a:p>
            <a:pPr lvl="1"/>
            <a:r>
              <a:rPr lang="en-US" altLang="ja-JP" dirty="0"/>
              <a:t>J-arc</a:t>
            </a:r>
            <a:r>
              <a:rPr lang="ja-JP" altLang="en-US"/>
              <a:t>部設置</a:t>
            </a:r>
            <a:endParaRPr lang="en-US" altLang="ja-JP" dirty="0"/>
          </a:p>
          <a:p>
            <a:pPr lvl="1"/>
            <a:r>
              <a:rPr kumimoji="1" lang="en-US" altLang="ja-JP" dirty="0"/>
              <a:t>e+ </a:t>
            </a:r>
            <a:r>
              <a:rPr lang="ja-JP" altLang="en-US"/>
              <a:t>生成部の移設（</a:t>
            </a:r>
            <a:r>
              <a:rPr lang="en-US" altLang="ja-JP" dirty="0"/>
              <a:t>2-1</a:t>
            </a:r>
            <a:r>
              <a:rPr lang="ja-JP" altLang="en-US"/>
              <a:t>へ）</a:t>
            </a:r>
            <a:endParaRPr kumimoji="1" lang="en-US" altLang="ja-JP" dirty="0"/>
          </a:p>
          <a:p>
            <a:r>
              <a:rPr lang="en-US" altLang="ja-JP" dirty="0"/>
              <a:t>2016</a:t>
            </a:r>
            <a:r>
              <a:rPr lang="ja-JP" altLang="en-US"/>
              <a:t>年より：</a:t>
            </a:r>
            <a:r>
              <a:rPr lang="en-US" altLang="ja-JP" dirty="0" err="1">
                <a:solidFill>
                  <a:srgbClr val="FF0000"/>
                </a:solidFill>
              </a:rPr>
              <a:t>SuperKEKB</a:t>
            </a:r>
            <a:r>
              <a:rPr lang="en-US" altLang="ja-JP" dirty="0">
                <a:solidFill>
                  <a:srgbClr val="FF0000"/>
                </a:solidFill>
              </a:rPr>
              <a:t> 7.0 GeV e- / 4.0 GeV e+ </a:t>
            </a:r>
            <a:r>
              <a:rPr lang="en-US" altLang="ja-JP" dirty="0" err="1">
                <a:solidFill>
                  <a:srgbClr val="FF0000"/>
                </a:solidFill>
              </a:rPr>
              <a:t>Linac</a:t>
            </a:r>
            <a:endParaRPr lang="en-US" altLang="ja-JP" dirty="0">
              <a:solidFill>
                <a:srgbClr val="FF0000"/>
              </a:solidFill>
            </a:endParaRPr>
          </a:p>
          <a:p>
            <a:pPr lvl="1"/>
            <a:r>
              <a:rPr kumimoji="1" lang="en-US" altLang="ja-JP" dirty="0"/>
              <a:t>RF-gun</a:t>
            </a:r>
            <a:r>
              <a:rPr kumimoji="1" lang="ja-JP" altLang="en-US"/>
              <a:t>入射部の増設（熱電子銃入射部の２階建て化）</a:t>
            </a:r>
            <a:endParaRPr kumimoji="1" lang="en-US" altLang="ja-JP" dirty="0"/>
          </a:p>
          <a:p>
            <a:pPr lvl="1"/>
            <a:r>
              <a:rPr kumimoji="1" lang="en-US" altLang="ja-JP" dirty="0"/>
              <a:t>DR</a:t>
            </a:r>
            <a:r>
              <a:rPr kumimoji="1" lang="ja-JP" altLang="en-US"/>
              <a:t>設置</a:t>
            </a:r>
            <a:endParaRPr kumimoji="1" lang="en-US" altLang="ja-JP" dirty="0"/>
          </a:p>
          <a:p>
            <a:pPr lvl="1"/>
            <a:r>
              <a:rPr lang="en-US" altLang="ja-JP" dirty="0"/>
              <a:t>e+ </a:t>
            </a:r>
            <a:r>
              <a:rPr lang="ja-JP" altLang="en-US"/>
              <a:t>生成部の移設（</a:t>
            </a:r>
            <a:r>
              <a:rPr lang="en-US" altLang="ja-JP" dirty="0"/>
              <a:t>1-5</a:t>
            </a:r>
            <a:r>
              <a:rPr lang="ja-JP" altLang="en-US"/>
              <a:t>へ、</a:t>
            </a:r>
            <a:r>
              <a:rPr lang="en-US" altLang="ja-JP" sz="1800"/>
              <a:t>DR</a:t>
            </a:r>
            <a:r>
              <a:rPr lang="ja-JP" altLang="en-US" sz="1800"/>
              <a:t>入射</a:t>
            </a:r>
            <a:r>
              <a:rPr lang="en-US" altLang="ja-JP" sz="1800"/>
              <a:t>energy 1.1 GeV</a:t>
            </a:r>
            <a:r>
              <a:rPr lang="ja-JP" altLang="en-US" sz="1800"/>
              <a:t>確保のため</a:t>
            </a:r>
            <a:r>
              <a:rPr lang="ja-JP" altLang="en-US"/>
              <a:t>）</a:t>
            </a:r>
            <a:endParaRPr lang="en-US" altLang="ja-JP" dirty="0"/>
          </a:p>
        </p:txBody>
      </p:sp>
    </p:spTree>
    <p:extLst>
      <p:ext uri="{BB962C8B-B14F-4D97-AF65-F5344CB8AC3E}">
        <p14:creationId xmlns:p14="http://schemas.microsoft.com/office/powerpoint/2010/main" val="908620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a:t>AT</a:t>
            </a:r>
            <a:r>
              <a:rPr lang="ja-JP" altLang="en-US"/>
              <a:t>入射部（熱</a:t>
            </a:r>
            <a:r>
              <a:rPr lang="en-US" altLang="ja-JP"/>
              <a:t>-gun</a:t>
            </a:r>
            <a:r>
              <a:rPr lang="ja-JP" altLang="en-US"/>
              <a:t>）</a:t>
            </a:r>
          </a:p>
        </p:txBody>
      </p:sp>
      <p:sp>
        <p:nvSpPr>
          <p:cNvPr id="3" name="コンテンツ プレースホルダー 2"/>
          <p:cNvSpPr>
            <a:spLocks noGrp="1"/>
          </p:cNvSpPr>
          <p:nvPr>
            <p:ph idx="1"/>
          </p:nvPr>
        </p:nvSpPr>
        <p:spPr>
          <a:xfrm>
            <a:off x="0" y="3219586"/>
            <a:ext cx="3972154" cy="3466507"/>
          </a:xfrm>
        </p:spPr>
        <p:txBody>
          <a:bodyPr>
            <a:noAutofit/>
          </a:bodyPr>
          <a:lstStyle/>
          <a:p>
            <a:pPr>
              <a:tabLst>
                <a:tab pos="3049588" algn="l"/>
              </a:tabLst>
            </a:pPr>
            <a:r>
              <a:rPr lang="ja-JP" altLang="en-US" sz="2000" dirty="0">
                <a:solidFill>
                  <a:srgbClr val="000000"/>
                </a:solidFill>
                <a:latin typeface="+mn-ea"/>
              </a:rPr>
              <a:t>熱電子銃入射部の構成</a:t>
            </a:r>
            <a:endParaRPr lang="en-US" altLang="ja-JP" sz="2000" dirty="0">
              <a:solidFill>
                <a:srgbClr val="000000"/>
              </a:solidFill>
              <a:latin typeface="+mn-ea"/>
            </a:endParaRPr>
          </a:p>
          <a:p>
            <a:pPr lvl="1">
              <a:lnSpc>
                <a:spcPts val="1800"/>
              </a:lnSpc>
              <a:tabLst>
                <a:tab pos="3049588" algn="l"/>
              </a:tabLst>
            </a:pPr>
            <a:r>
              <a:rPr lang="en-US" altLang="ja-JP" sz="1800" dirty="0">
                <a:solidFill>
                  <a:srgbClr val="000000"/>
                </a:solidFill>
                <a:latin typeface="+mn-ea"/>
              </a:rPr>
              <a:t>Thermionic gun</a:t>
            </a:r>
          </a:p>
          <a:p>
            <a:pPr lvl="1">
              <a:lnSpc>
                <a:spcPts val="1800"/>
              </a:lnSpc>
              <a:tabLst>
                <a:tab pos="3049588" algn="l"/>
              </a:tabLst>
            </a:pPr>
            <a:r>
              <a:rPr lang="en-US" altLang="ja-JP" sz="1800" dirty="0" err="1">
                <a:solidFill>
                  <a:srgbClr val="000000"/>
                </a:solidFill>
                <a:latin typeface="+mn-ea"/>
              </a:rPr>
              <a:t>SHB1 (114 MHz)</a:t>
            </a:r>
            <a:endParaRPr lang="en-US" altLang="ja-JP" sz="1800" dirty="0">
              <a:solidFill>
                <a:srgbClr val="000000"/>
              </a:solidFill>
              <a:latin typeface="+mn-ea"/>
            </a:endParaRPr>
          </a:p>
          <a:p>
            <a:pPr lvl="1">
              <a:lnSpc>
                <a:spcPts val="1800"/>
              </a:lnSpc>
              <a:tabLst>
                <a:tab pos="3049588" algn="l"/>
              </a:tabLst>
            </a:pPr>
            <a:r>
              <a:rPr lang="en-US" altLang="ja-JP" sz="1800" err="1">
                <a:solidFill>
                  <a:srgbClr val="000000"/>
                </a:solidFill>
                <a:latin typeface="+mn-ea"/>
              </a:rPr>
              <a:t>SHB2 </a:t>
            </a:r>
            <a:r>
              <a:rPr lang="en-US" altLang="ja-JP" sz="1800">
                <a:solidFill>
                  <a:srgbClr val="000000"/>
                </a:solidFill>
                <a:latin typeface="+mn-ea"/>
              </a:rPr>
              <a:t>(571 </a:t>
            </a:r>
            <a:r>
              <a:rPr lang="en-US" altLang="ja-JP" sz="1800" dirty="0" err="1">
                <a:solidFill>
                  <a:srgbClr val="000000"/>
                </a:solidFill>
                <a:latin typeface="+mn-ea"/>
              </a:rPr>
              <a:t>MHz)</a:t>
            </a:r>
            <a:endParaRPr lang="en-US" altLang="ja-JP" sz="1800" dirty="0">
              <a:solidFill>
                <a:srgbClr val="000000"/>
              </a:solidFill>
              <a:latin typeface="+mn-ea"/>
            </a:endParaRPr>
          </a:p>
          <a:p>
            <a:pPr lvl="1">
              <a:lnSpc>
                <a:spcPts val="1800"/>
              </a:lnSpc>
              <a:tabLst>
                <a:tab pos="1770063" algn="l"/>
              </a:tabLst>
            </a:pPr>
            <a:r>
              <a:rPr lang="en-US" altLang="ja-JP" sz="1800" dirty="0">
                <a:solidFill>
                  <a:srgbClr val="000000"/>
                </a:solidFill>
                <a:latin typeface="+mn-ea"/>
              </a:rPr>
              <a:t>Pre-buncher</a:t>
            </a:r>
          </a:p>
          <a:p>
            <a:pPr lvl="1">
              <a:lnSpc>
                <a:spcPts val="1800"/>
              </a:lnSpc>
              <a:tabLst>
                <a:tab pos="1770063" algn="l"/>
              </a:tabLst>
            </a:pPr>
            <a:r>
              <a:rPr lang="en-US" altLang="ja-JP" sz="1800" dirty="0">
                <a:solidFill>
                  <a:srgbClr val="000000"/>
                </a:solidFill>
                <a:latin typeface="+mn-ea"/>
              </a:rPr>
              <a:t>Buncher</a:t>
            </a:r>
          </a:p>
          <a:p>
            <a:pPr lvl="1">
              <a:lnSpc>
                <a:spcPts val="1800"/>
              </a:lnSpc>
              <a:tabLst>
                <a:tab pos="1770063" algn="l"/>
              </a:tabLst>
            </a:pPr>
            <a:r>
              <a:rPr lang="en-US" altLang="ja-JP" sz="1800" dirty="0">
                <a:solidFill>
                  <a:srgbClr val="000000"/>
                </a:solidFill>
                <a:latin typeface="+mn-ea"/>
              </a:rPr>
              <a:t>2m</a:t>
            </a:r>
            <a:r>
              <a:rPr lang="ja-JP" altLang="en-US" sz="1800" dirty="0">
                <a:solidFill>
                  <a:srgbClr val="000000"/>
                </a:solidFill>
                <a:latin typeface="+mn-ea"/>
              </a:rPr>
              <a:t>長加速管</a:t>
            </a:r>
            <a:r>
              <a:rPr lang="en-US" altLang="ja-JP" sz="1800" dirty="0">
                <a:solidFill>
                  <a:srgbClr val="000000"/>
                </a:solidFill>
                <a:latin typeface="+mn-ea"/>
              </a:rPr>
              <a:t> x2</a:t>
            </a:r>
          </a:p>
          <a:p>
            <a:pPr>
              <a:tabLst>
                <a:tab pos="1770063" algn="l"/>
              </a:tabLst>
            </a:pPr>
            <a:r>
              <a:rPr lang="en-US" altLang="ja-JP" sz="2000" dirty="0"/>
              <a:t>RF-gun</a:t>
            </a:r>
            <a:r>
              <a:rPr lang="ja-JP" altLang="en-US" sz="2000" dirty="0"/>
              <a:t>と</a:t>
            </a:r>
            <a:r>
              <a:rPr lang="ja-JP" altLang="en-US" sz="2000" dirty="0">
                <a:solidFill>
                  <a:srgbClr val="0432FF"/>
                </a:solidFill>
              </a:rPr>
              <a:t>２階建て</a:t>
            </a:r>
            <a:endParaRPr lang="en-US" altLang="ja-JP" sz="2000" dirty="0">
              <a:solidFill>
                <a:srgbClr val="0432FF"/>
              </a:solidFill>
            </a:endParaRPr>
          </a:p>
          <a:p>
            <a:pPr lvl="1">
              <a:tabLst>
                <a:tab pos="1770063" algn="l"/>
              </a:tabLst>
            </a:pPr>
            <a:r>
              <a:rPr lang="en-US" altLang="ja-JP" sz="1800" dirty="0">
                <a:solidFill>
                  <a:srgbClr val="00B050"/>
                </a:solidFill>
              </a:rPr>
              <a:t>emittance</a:t>
            </a:r>
            <a:r>
              <a:rPr lang="ja-JP" altLang="en-US" sz="1800" dirty="0">
                <a:solidFill>
                  <a:srgbClr val="00B050"/>
                </a:solidFill>
              </a:rPr>
              <a:t>保持のため</a:t>
            </a:r>
            <a:br>
              <a:rPr lang="en-US" altLang="ja-JP" sz="1800" dirty="0">
                <a:solidFill>
                  <a:srgbClr val="00B050"/>
                </a:solidFill>
              </a:rPr>
            </a:br>
            <a:r>
              <a:rPr lang="en-US" altLang="ja-JP" sz="1800" dirty="0">
                <a:solidFill>
                  <a:srgbClr val="00B050"/>
                </a:solidFill>
              </a:rPr>
              <a:t>RF-gun</a:t>
            </a:r>
            <a:r>
              <a:rPr lang="ja-JP" altLang="en-US" sz="1800" dirty="0">
                <a:solidFill>
                  <a:srgbClr val="00B050"/>
                </a:solidFill>
              </a:rPr>
              <a:t>からのビームは直進し、熱</a:t>
            </a:r>
            <a:r>
              <a:rPr lang="en-US" altLang="ja-JP" sz="1800" dirty="0">
                <a:solidFill>
                  <a:srgbClr val="00B050"/>
                </a:solidFill>
              </a:rPr>
              <a:t>-gun</a:t>
            </a:r>
            <a:r>
              <a:rPr lang="ja-JP" altLang="en-US" sz="1800" dirty="0">
                <a:solidFill>
                  <a:srgbClr val="00B050"/>
                </a:solidFill>
              </a:rPr>
              <a:t>からのビームは</a:t>
            </a:r>
            <a:r>
              <a:rPr lang="en-US" altLang="ja-JP" sz="1800" dirty="0">
                <a:solidFill>
                  <a:srgbClr val="00B050"/>
                </a:solidFill>
              </a:rPr>
              <a:t>24</a:t>
            </a:r>
            <a:r>
              <a:rPr lang="ja-JP" altLang="en-US" sz="1800" dirty="0">
                <a:solidFill>
                  <a:srgbClr val="00B050"/>
                </a:solidFill>
              </a:rPr>
              <a:t>度ラインを通って合流する</a:t>
            </a:r>
            <a:r>
              <a:rPr lang="ja-JP" altLang="en-US" sz="1800" dirty="0"/>
              <a:t>。</a:t>
            </a:r>
            <a:br>
              <a:rPr lang="en-US" altLang="ja-JP" sz="1800" dirty="0"/>
            </a:br>
            <a:endParaRPr lang="en-US" altLang="ja-JP" sz="1800" dirty="0"/>
          </a:p>
        </p:txBody>
      </p:sp>
      <p:pic>
        <p:nvPicPr>
          <p:cNvPr id="4" name="図 3" descr="AT+A1_Kumano-draw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7562"/>
            <a:ext cx="9144000" cy="1858486"/>
          </a:xfrm>
          <a:prstGeom prst="rect">
            <a:avLst/>
          </a:prstGeom>
        </p:spPr>
      </p:pic>
      <p:sp>
        <p:nvSpPr>
          <p:cNvPr id="5" name="角丸四角形 4"/>
          <p:cNvSpPr/>
          <p:nvPr/>
        </p:nvSpPr>
        <p:spPr>
          <a:xfrm>
            <a:off x="2251065" y="1619941"/>
            <a:ext cx="6684750" cy="471525"/>
          </a:xfrm>
          <a:prstGeom prst="roundRect">
            <a:avLst/>
          </a:prstGeom>
          <a:solidFill>
            <a:srgbClr val="FF6600">
              <a:alpha val="21000"/>
            </a:srgbClr>
          </a:solidFill>
          <a:ln w="28575" cmpd="sng">
            <a:solidFill>
              <a:srgbClr val="FF66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1749440" y="2213444"/>
            <a:ext cx="4615902" cy="402782"/>
          </a:xfrm>
          <a:prstGeom prst="roundRect">
            <a:avLst/>
          </a:prstGeom>
          <a:solidFill>
            <a:srgbClr val="00FF00">
              <a:alpha val="21000"/>
            </a:srgbClr>
          </a:solidFill>
          <a:ln w="28575" cmpd="sng">
            <a:solidFill>
              <a:srgbClr val="00FF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247181" y="1205909"/>
            <a:ext cx="2168799" cy="369332"/>
          </a:xfrm>
          <a:prstGeom prst="rect">
            <a:avLst/>
          </a:prstGeom>
          <a:solidFill>
            <a:schemeClr val="bg1"/>
          </a:solidFill>
        </p:spPr>
        <p:txBody>
          <a:bodyPr wrap="none" rtlCol="0">
            <a:spAutoFit/>
          </a:bodyPr>
          <a:lstStyle/>
          <a:p>
            <a:r>
              <a:rPr kumimoji="1" lang="ja-JP" altLang="en-US">
                <a:solidFill>
                  <a:schemeClr val="accent6">
                    <a:lumMod val="75000"/>
                  </a:schemeClr>
                </a:solidFill>
              </a:rPr>
              <a:t>熱電子銃入射部</a:t>
            </a:r>
            <a:r>
              <a:rPr kumimoji="1" lang="en-US" altLang="ja-JP">
                <a:solidFill>
                  <a:schemeClr val="accent6">
                    <a:lumMod val="75000"/>
                  </a:schemeClr>
                </a:solidFill>
              </a:rPr>
              <a:t>(AT)</a:t>
            </a:r>
            <a:endParaRPr kumimoji="1" lang="ja-JP" altLang="en-US">
              <a:solidFill>
                <a:schemeClr val="accent6">
                  <a:lumMod val="75000"/>
                </a:schemeClr>
              </a:solidFill>
            </a:endParaRPr>
          </a:p>
        </p:txBody>
      </p:sp>
      <p:sp>
        <p:nvSpPr>
          <p:cNvPr id="8" name="テキスト ボックス 7"/>
          <p:cNvSpPr txBox="1"/>
          <p:nvPr/>
        </p:nvSpPr>
        <p:spPr>
          <a:xfrm>
            <a:off x="4285488" y="2649278"/>
            <a:ext cx="2191626" cy="369332"/>
          </a:xfrm>
          <a:prstGeom prst="rect">
            <a:avLst/>
          </a:prstGeom>
          <a:solidFill>
            <a:schemeClr val="bg1"/>
          </a:solidFill>
        </p:spPr>
        <p:txBody>
          <a:bodyPr wrap="none" rtlCol="0">
            <a:spAutoFit/>
          </a:bodyPr>
          <a:lstStyle/>
          <a:p>
            <a:r>
              <a:rPr lang="en-US" altLang="ja-JP">
                <a:solidFill>
                  <a:srgbClr val="00FA00"/>
                </a:solidFill>
              </a:rPr>
              <a:t>RF</a:t>
            </a:r>
            <a:r>
              <a:rPr kumimoji="1" lang="ja-JP" altLang="en-US">
                <a:solidFill>
                  <a:srgbClr val="00FA00"/>
                </a:solidFill>
              </a:rPr>
              <a:t>電子銃入射部</a:t>
            </a:r>
            <a:r>
              <a:rPr kumimoji="1" lang="en-US" altLang="ja-JP">
                <a:solidFill>
                  <a:srgbClr val="00FA00"/>
                </a:solidFill>
              </a:rPr>
              <a:t>(A1)</a:t>
            </a:r>
            <a:endParaRPr kumimoji="1" lang="ja-JP" altLang="en-US">
              <a:solidFill>
                <a:srgbClr val="00FA00"/>
              </a:solidFill>
            </a:endParaRPr>
          </a:p>
        </p:txBody>
      </p:sp>
      <p:sp>
        <p:nvSpPr>
          <p:cNvPr id="10" name="コンテンツ プレースホルダー 2"/>
          <p:cNvSpPr txBox="1">
            <a:spLocks/>
          </p:cNvSpPr>
          <p:nvPr/>
        </p:nvSpPr>
        <p:spPr>
          <a:xfrm>
            <a:off x="4017163" y="3234217"/>
            <a:ext cx="5036515" cy="345187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2"/>
              </a:buClr>
              <a:buFont typeface="Wingdings" charset="2"/>
              <a:buChar char="l"/>
              <a:defRPr kumimoji="1" sz="2400" kern="1200">
                <a:solidFill>
                  <a:schemeClr val="tx1"/>
                </a:solidFill>
                <a:latin typeface="+mn-lt"/>
                <a:ea typeface="+mn-ea"/>
                <a:cs typeface="+mn-cs"/>
              </a:defRPr>
            </a:lvl1pPr>
            <a:lvl2pPr marL="742950" indent="-285750" algn="l" defTabSz="457200" rtl="0" eaLnBrk="1" latinLnBrk="0" hangingPunct="1">
              <a:spcBef>
                <a:spcPct val="20000"/>
              </a:spcBef>
              <a:buClr>
                <a:schemeClr val="accent3"/>
              </a:buClr>
              <a:buFont typeface="Wingdings" charset="2"/>
              <a:buChar char="v"/>
              <a:defRPr kumimoji="1"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tabLst>
                <a:tab pos="3049588" algn="l"/>
              </a:tabLst>
            </a:pPr>
            <a:r>
              <a:rPr lang="en-US" altLang="ja-JP" sz="2000"/>
              <a:t>Beam Performance </a:t>
            </a:r>
            <a:endParaRPr lang="ja-JP" altLang="en-US" sz="2000"/>
          </a:p>
          <a:p>
            <a:pPr lvl="1">
              <a:tabLst>
                <a:tab pos="3049588" algn="l"/>
              </a:tabLst>
            </a:pPr>
            <a:r>
              <a:rPr lang="en-US" altLang="ja-JP" dirty="0">
                <a:solidFill>
                  <a:srgbClr val="000000"/>
                </a:solidFill>
                <a:latin typeface="+mn-ea"/>
              </a:rPr>
              <a:t>HER</a:t>
            </a:r>
            <a:r>
              <a:rPr lang="ja-JP" altLang="en-US" dirty="0">
                <a:solidFill>
                  <a:srgbClr val="000000"/>
                </a:solidFill>
                <a:latin typeface="+mn-ea"/>
              </a:rPr>
              <a:t>入射用ビーム</a:t>
            </a:r>
            <a:endParaRPr lang="en-US" altLang="ja-JP" dirty="0">
              <a:solidFill>
                <a:srgbClr val="000000"/>
              </a:solidFill>
              <a:latin typeface="+mn-ea"/>
            </a:endParaRPr>
          </a:p>
          <a:p>
            <a:pPr lvl="2">
              <a:tabLst>
                <a:tab pos="1770063" algn="l"/>
              </a:tabLst>
            </a:pPr>
            <a:r>
              <a:rPr lang="ja-JP" altLang="en-US" sz="1800"/>
              <a:t>電荷量</a:t>
            </a:r>
            <a:r>
              <a:rPr lang="en-US" altLang="ja-JP" sz="1800"/>
              <a:t> ~ </a:t>
            </a:r>
            <a:r>
              <a:rPr lang="en-US" altLang="ja-JP" sz="1800">
                <a:solidFill>
                  <a:srgbClr val="0432FF"/>
                </a:solidFill>
              </a:rPr>
              <a:t>1 nC</a:t>
            </a:r>
            <a:r>
              <a:rPr lang="en-US" altLang="ja-JP" sz="1800"/>
              <a:t>@Gun</a:t>
            </a:r>
          </a:p>
          <a:p>
            <a:pPr lvl="2">
              <a:tabLst>
                <a:tab pos="1770063" algn="l"/>
              </a:tabLst>
            </a:pPr>
            <a:r>
              <a:rPr lang="ja-JP" altLang="en-US" sz="1800"/>
              <a:t>エミッタンス</a:t>
            </a:r>
            <a:r>
              <a:rPr lang="en-US" altLang="ja-JP" sz="1800"/>
              <a:t> ~ </a:t>
            </a:r>
            <a:r>
              <a:rPr lang="en-US" altLang="ja-JP" sz="1800">
                <a:solidFill>
                  <a:srgbClr val="0432FF"/>
                </a:solidFill>
              </a:rPr>
              <a:t>160/300 um(H/V)</a:t>
            </a:r>
            <a:r>
              <a:rPr lang="en-US" altLang="ja-JP" sz="1800"/>
              <a:t>@Linac</a:t>
            </a:r>
            <a:r>
              <a:rPr lang="ja-JP" altLang="en-US" sz="1800"/>
              <a:t>終端</a:t>
            </a:r>
            <a:endParaRPr lang="en-US" altLang="ja-JP" sz="1800"/>
          </a:p>
          <a:p>
            <a:pPr lvl="1">
              <a:tabLst>
                <a:tab pos="1770063" algn="l"/>
              </a:tabLst>
            </a:pPr>
            <a:r>
              <a:rPr lang="ja-JP" altLang="en-US"/>
              <a:t>陽電子生成用一次電子ビーム</a:t>
            </a:r>
            <a:endParaRPr lang="en-US" altLang="ja-JP"/>
          </a:p>
          <a:p>
            <a:pPr lvl="2">
              <a:tabLst>
                <a:tab pos="1770063" algn="l"/>
              </a:tabLst>
            </a:pPr>
            <a:r>
              <a:rPr lang="ja-JP" altLang="en-US" sz="1800"/>
              <a:t>電荷量</a:t>
            </a:r>
            <a:r>
              <a:rPr lang="en-US" altLang="ja-JP" sz="1800"/>
              <a:t> ~ </a:t>
            </a:r>
            <a:r>
              <a:rPr lang="en-US" altLang="ja-JP" sz="1800">
                <a:solidFill>
                  <a:srgbClr val="0432FF"/>
                </a:solidFill>
              </a:rPr>
              <a:t>10 nC</a:t>
            </a:r>
            <a:r>
              <a:rPr lang="en-US" altLang="ja-JP" sz="1800"/>
              <a:t>@Gun</a:t>
            </a:r>
            <a:r>
              <a:rPr lang="en-US" altLang="ja-JP" sz="1800">
                <a:sym typeface="Wingdings"/>
              </a:rPr>
              <a:t></a:t>
            </a:r>
            <a:r>
              <a:rPr lang="en-US" altLang="ja-JP" sz="1800"/>
              <a:t> </a:t>
            </a:r>
            <a:r>
              <a:rPr lang="en-US" altLang="ja-JP" sz="1800">
                <a:solidFill>
                  <a:srgbClr val="0432FF"/>
                </a:solidFill>
              </a:rPr>
              <a:t>7 nC</a:t>
            </a:r>
            <a:r>
              <a:rPr lang="en-US" altLang="ja-JP" sz="1800"/>
              <a:t>@target</a:t>
            </a:r>
          </a:p>
          <a:p>
            <a:pPr lvl="1">
              <a:tabLst>
                <a:tab pos="1770063" algn="l"/>
              </a:tabLst>
            </a:pPr>
            <a:r>
              <a:rPr lang="en-US" altLang="ja-JP"/>
              <a:t>PF, PFAR</a:t>
            </a:r>
            <a:r>
              <a:rPr lang="ja-JP" altLang="en-US"/>
              <a:t>入射用ビーム</a:t>
            </a:r>
            <a:endParaRPr lang="en-US" altLang="ja-JP"/>
          </a:p>
          <a:p>
            <a:pPr lvl="2">
              <a:tabLst>
                <a:tab pos="1770063" algn="l"/>
              </a:tabLst>
            </a:pPr>
            <a:r>
              <a:rPr lang="ja-JP" altLang="en-US" sz="1800"/>
              <a:t>電荷量</a:t>
            </a:r>
            <a:r>
              <a:rPr lang="en-US" altLang="ja-JP" sz="1800"/>
              <a:t> ~ </a:t>
            </a:r>
            <a:r>
              <a:rPr lang="en-US" altLang="ja-JP" sz="1800">
                <a:solidFill>
                  <a:srgbClr val="0432FF"/>
                </a:solidFill>
              </a:rPr>
              <a:t>0.3 nC</a:t>
            </a:r>
            <a:r>
              <a:rPr lang="en-US" altLang="ja-JP" sz="1800"/>
              <a:t>@Gun</a:t>
            </a:r>
          </a:p>
        </p:txBody>
      </p:sp>
      <p:sp>
        <p:nvSpPr>
          <p:cNvPr id="11" name="テキスト ボックス 10">
            <a:extLst>
              <a:ext uri="{FF2B5EF4-FFF2-40B4-BE49-F238E27FC236}">
                <a16:creationId xmlns:a16="http://schemas.microsoft.com/office/drawing/2014/main" id="{C5C26F5E-D0CE-154B-8A1F-1A4A6F29A931}"/>
              </a:ext>
            </a:extLst>
          </p:cNvPr>
          <p:cNvSpPr txBox="1"/>
          <p:nvPr/>
        </p:nvSpPr>
        <p:spPr>
          <a:xfrm>
            <a:off x="5411781" y="6385890"/>
            <a:ext cx="3565848" cy="369332"/>
          </a:xfrm>
          <a:prstGeom prst="rect">
            <a:avLst/>
          </a:prstGeom>
          <a:noFill/>
        </p:spPr>
        <p:txBody>
          <a:bodyPr wrap="none" rtlCol="0">
            <a:spAutoFit/>
          </a:bodyPr>
          <a:lstStyle/>
          <a:p>
            <a:r>
              <a:rPr kumimoji="1" lang="en-US" altLang="ja-JP">
                <a:solidFill>
                  <a:srgbClr val="FF0000"/>
                </a:solidFill>
              </a:rPr>
              <a:t>AT</a:t>
            </a:r>
            <a:r>
              <a:rPr kumimoji="1" lang="en-US" altLang="ja-JP"/>
              <a:t> = </a:t>
            </a:r>
            <a:r>
              <a:rPr kumimoji="1" lang="en-US" altLang="ja-JP">
                <a:solidFill>
                  <a:srgbClr val="FF0000"/>
                </a:solidFill>
              </a:rPr>
              <a:t>A</a:t>
            </a:r>
            <a:r>
              <a:rPr kumimoji="1" lang="en-US" altLang="ja-JP"/>
              <a:t>-sector </a:t>
            </a:r>
            <a:r>
              <a:rPr kumimoji="1" lang="en-US" altLang="ja-JP">
                <a:solidFill>
                  <a:srgbClr val="FF0000"/>
                </a:solidFill>
              </a:rPr>
              <a:t>T</a:t>
            </a:r>
            <a:r>
              <a:rPr kumimoji="1" lang="en-US" altLang="ja-JP"/>
              <a:t>emporary unit</a:t>
            </a:r>
            <a:r>
              <a:rPr kumimoji="1" lang="ja-JP" altLang="en-US"/>
              <a:t>の意味</a:t>
            </a:r>
          </a:p>
        </p:txBody>
      </p:sp>
    </p:spTree>
    <p:extLst>
      <p:ext uri="{BB962C8B-B14F-4D97-AF65-F5344CB8AC3E}">
        <p14:creationId xmlns:p14="http://schemas.microsoft.com/office/powerpoint/2010/main" val="3185036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E4950E-9210-DE46-B0E7-05BE09753DB2}"/>
              </a:ext>
            </a:extLst>
          </p:cNvPr>
          <p:cNvSpPr>
            <a:spLocks noGrp="1"/>
          </p:cNvSpPr>
          <p:nvPr>
            <p:ph type="title"/>
          </p:nvPr>
        </p:nvSpPr>
        <p:spPr/>
        <p:txBody>
          <a:bodyPr/>
          <a:lstStyle/>
          <a:p>
            <a:r>
              <a:rPr kumimoji="1" lang="en-US" altLang="ja-JP"/>
              <a:t>A1</a:t>
            </a:r>
            <a:r>
              <a:rPr kumimoji="1" lang="ja-JP" altLang="en-US"/>
              <a:t>入射部（</a:t>
            </a:r>
            <a:r>
              <a:rPr kumimoji="1" lang="en-US" altLang="ja-JP"/>
              <a:t>RF-gun</a:t>
            </a:r>
            <a:r>
              <a:rPr kumimoji="1" lang="ja-JP" altLang="en-US"/>
              <a:t>）</a:t>
            </a:r>
          </a:p>
        </p:txBody>
      </p:sp>
      <p:sp>
        <p:nvSpPr>
          <p:cNvPr id="3" name="コンテンツ プレースホルダー 2">
            <a:extLst>
              <a:ext uri="{FF2B5EF4-FFF2-40B4-BE49-F238E27FC236}">
                <a16:creationId xmlns:a16="http://schemas.microsoft.com/office/drawing/2014/main" id="{7C3E143B-74C8-9444-94D3-170AEBBBC9E2}"/>
              </a:ext>
            </a:extLst>
          </p:cNvPr>
          <p:cNvSpPr>
            <a:spLocks noGrp="1"/>
          </p:cNvSpPr>
          <p:nvPr>
            <p:ph idx="1"/>
          </p:nvPr>
        </p:nvSpPr>
        <p:spPr>
          <a:xfrm>
            <a:off x="78441" y="821765"/>
            <a:ext cx="8987118" cy="5689600"/>
          </a:xfrm>
        </p:spPr>
        <p:txBody>
          <a:bodyPr>
            <a:normAutofit/>
          </a:bodyPr>
          <a:lstStyle/>
          <a:p>
            <a:r>
              <a:rPr kumimoji="1" lang="en-US" altLang="ja-JP" sz="2000"/>
              <a:t>RF-gun</a:t>
            </a:r>
            <a:r>
              <a:rPr kumimoji="1" lang="ja-JP" altLang="en-US" sz="2000"/>
              <a:t>は</a:t>
            </a:r>
            <a:r>
              <a:rPr kumimoji="1" lang="en-US" altLang="ja-JP" sz="2000"/>
              <a:t>2</a:t>
            </a:r>
            <a:r>
              <a:rPr kumimoji="1" lang="ja-JP" altLang="en-US" sz="2000"/>
              <a:t>セットあり、</a:t>
            </a:r>
            <a:r>
              <a:rPr kumimoji="1" lang="ja-JP" altLang="en-US" sz="2000">
                <a:solidFill>
                  <a:srgbClr val="00B050"/>
                </a:solidFill>
              </a:rPr>
              <a:t>現在の運転は直進方向にある</a:t>
            </a:r>
            <a:r>
              <a:rPr kumimoji="1" lang="en-US" altLang="ja-JP" sz="2000">
                <a:solidFill>
                  <a:srgbClr val="00B050"/>
                </a:solidFill>
              </a:rPr>
              <a:t>gun</a:t>
            </a:r>
            <a:r>
              <a:rPr kumimoji="1" lang="ja-JP" altLang="en-US" sz="2000">
                <a:solidFill>
                  <a:srgbClr val="00B050"/>
                </a:solidFill>
              </a:rPr>
              <a:t>が使用され</a:t>
            </a:r>
            <a:r>
              <a:rPr kumimoji="1" lang="ja-JP" altLang="en-US" sz="2000"/>
              <a:t>ている。</a:t>
            </a:r>
            <a:br>
              <a:rPr kumimoji="1" lang="en-US" altLang="ja-JP" sz="2000"/>
            </a:br>
            <a:r>
              <a:rPr kumimoji="1" lang="ja-JP" altLang="en-US" sz="2000"/>
              <a:t>カソードへのレーザーは斜め方向の２つの経路から照射している（両打ち）が</a:t>
            </a:r>
            <a:br>
              <a:rPr lang="en-US" altLang="ja-JP" sz="2000"/>
            </a:br>
            <a:r>
              <a:rPr lang="ja-JP" altLang="en-US" sz="2000"/>
              <a:t>片方のみで使用することもある。レーザー２系統：</a:t>
            </a:r>
            <a:r>
              <a:rPr lang="en-US" altLang="ja-JP" sz="2000"/>
              <a:t>1</a:t>
            </a:r>
            <a:r>
              <a:rPr lang="en-US" altLang="ja-JP" sz="2000" baseline="30000"/>
              <a:t>st</a:t>
            </a:r>
            <a:r>
              <a:rPr lang="ja-JP" altLang="en-US" sz="2000"/>
              <a:t>ライン、</a:t>
            </a:r>
            <a:r>
              <a:rPr lang="en-US" altLang="ja-JP" sz="2000"/>
              <a:t>2</a:t>
            </a:r>
            <a:r>
              <a:rPr lang="en-US" altLang="ja-JP" sz="2000" baseline="30000"/>
              <a:t>nd</a:t>
            </a:r>
            <a:r>
              <a:rPr lang="ja-JP" altLang="en-US" sz="2000"/>
              <a:t>ライン</a:t>
            </a:r>
            <a:endParaRPr kumimoji="1" lang="en-US" altLang="ja-JP" sz="2000"/>
          </a:p>
          <a:p>
            <a:r>
              <a:rPr lang="ja-JP" altLang="en-US" sz="2000"/>
              <a:t>もう</a:t>
            </a:r>
            <a:r>
              <a:rPr lang="en-US" altLang="ja-JP" sz="2000"/>
              <a:t>1</a:t>
            </a:r>
            <a:r>
              <a:rPr lang="ja-JP" altLang="en-US" sz="2000"/>
              <a:t>台は</a:t>
            </a:r>
            <a:r>
              <a:rPr lang="en-US" altLang="ja-JP" sz="2000"/>
              <a:t>90</a:t>
            </a:r>
            <a:r>
              <a:rPr lang="ja-JP" altLang="en-US" sz="2000"/>
              <a:t>度曲がった方向に設置されている。</a:t>
            </a:r>
            <a:endParaRPr kumimoji="1" lang="ja-JP" altLang="en-US" sz="2000"/>
          </a:p>
        </p:txBody>
      </p:sp>
      <p:pic>
        <p:nvPicPr>
          <p:cNvPr id="4" name="Picture 2">
            <a:extLst>
              <a:ext uri="{FF2B5EF4-FFF2-40B4-BE49-F238E27FC236}">
                <a16:creationId xmlns:a16="http://schemas.microsoft.com/office/drawing/2014/main" id="{211A938D-C817-D046-A095-26FCF4EE3D0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00922" y="1946673"/>
            <a:ext cx="6769431" cy="4682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a:extLst>
              <a:ext uri="{FF2B5EF4-FFF2-40B4-BE49-F238E27FC236}">
                <a16:creationId xmlns:a16="http://schemas.microsoft.com/office/drawing/2014/main" id="{16CBD126-0481-F54B-810D-F26E15D3D68D}"/>
              </a:ext>
            </a:extLst>
          </p:cNvPr>
          <p:cNvSpPr txBox="1"/>
          <p:nvPr/>
        </p:nvSpPr>
        <p:spPr>
          <a:xfrm>
            <a:off x="3596640" y="6488668"/>
            <a:ext cx="5577168" cy="369332"/>
          </a:xfrm>
          <a:prstGeom prst="rect">
            <a:avLst/>
          </a:prstGeom>
          <a:solidFill>
            <a:schemeClr val="bg1"/>
          </a:solidFill>
        </p:spPr>
        <p:txBody>
          <a:bodyPr wrap="none" rtlCol="0">
            <a:spAutoFit/>
          </a:bodyPr>
          <a:lstStyle/>
          <a:p>
            <a:r>
              <a:rPr kumimoji="1" lang="en-US" altLang="ja-JP"/>
              <a:t>B</a:t>
            </a:r>
            <a:r>
              <a:rPr kumimoji="1" lang="ja-JP" altLang="en-US"/>
              <a:t>ファクトリー推進委員会</a:t>
            </a:r>
            <a:r>
              <a:rPr kumimoji="1" lang="en-US" altLang="ja-JP"/>
              <a:t>2017.7</a:t>
            </a:r>
            <a:r>
              <a:rPr kumimoji="1" lang="ja-JP" altLang="en-US"/>
              <a:t>の吉田氏スライド等より</a:t>
            </a:r>
          </a:p>
        </p:txBody>
      </p:sp>
      <p:pic>
        <p:nvPicPr>
          <p:cNvPr id="6" name="図 5">
            <a:extLst>
              <a:ext uri="{FF2B5EF4-FFF2-40B4-BE49-F238E27FC236}">
                <a16:creationId xmlns:a16="http://schemas.microsoft.com/office/drawing/2014/main" id="{B23B0893-100B-7A48-A960-E259C80D8AC5}"/>
              </a:ext>
            </a:extLst>
          </p:cNvPr>
          <p:cNvPicPr>
            <a:picLocks noChangeAspect="1"/>
          </p:cNvPicPr>
          <p:nvPr/>
        </p:nvPicPr>
        <p:blipFill>
          <a:blip r:embed="rId3"/>
          <a:stretch>
            <a:fillRect/>
          </a:stretch>
        </p:blipFill>
        <p:spPr>
          <a:xfrm flipH="1">
            <a:off x="417335" y="3761644"/>
            <a:ext cx="3410291" cy="2727024"/>
          </a:xfrm>
          <a:prstGeom prst="rect">
            <a:avLst/>
          </a:prstGeom>
          <a:ln w="50800">
            <a:solidFill>
              <a:srgbClr val="FFFF00"/>
            </a:solidFill>
          </a:ln>
        </p:spPr>
      </p:pic>
      <p:cxnSp>
        <p:nvCxnSpPr>
          <p:cNvPr id="8" name="直線矢印コネクタ 7">
            <a:extLst>
              <a:ext uri="{FF2B5EF4-FFF2-40B4-BE49-F238E27FC236}">
                <a16:creationId xmlns:a16="http://schemas.microsoft.com/office/drawing/2014/main" id="{FEC3D96F-766A-0D49-B38A-4AC6D1ED0380}"/>
              </a:ext>
            </a:extLst>
          </p:cNvPr>
          <p:cNvCxnSpPr>
            <a:cxnSpLocks/>
            <a:stCxn id="6" idx="0"/>
          </p:cNvCxnSpPr>
          <p:nvPr/>
        </p:nvCxnSpPr>
        <p:spPr>
          <a:xfrm>
            <a:off x="2122480" y="3761644"/>
            <a:ext cx="737406" cy="1363512"/>
          </a:xfrm>
          <a:prstGeom prst="straightConnector1">
            <a:avLst/>
          </a:prstGeom>
          <a:ln>
            <a:solidFill>
              <a:srgbClr val="00FDFF"/>
            </a:solidFill>
            <a:tailEnd type="triangle"/>
          </a:ln>
        </p:spPr>
        <p:style>
          <a:lnRef idx="2">
            <a:schemeClr val="accent1"/>
          </a:lnRef>
          <a:fillRef idx="0">
            <a:schemeClr val="accent1"/>
          </a:fillRef>
          <a:effectRef idx="1">
            <a:schemeClr val="accent1"/>
          </a:effectRef>
          <a:fontRef idx="minor">
            <a:schemeClr val="tx1"/>
          </a:fontRef>
        </p:style>
      </p:cxnSp>
      <p:cxnSp>
        <p:nvCxnSpPr>
          <p:cNvPr id="10" name="直線矢印コネクタ 9">
            <a:extLst>
              <a:ext uri="{FF2B5EF4-FFF2-40B4-BE49-F238E27FC236}">
                <a16:creationId xmlns:a16="http://schemas.microsoft.com/office/drawing/2014/main" id="{E9061E56-2EC7-B04E-AAE9-E6BD17A34D2F}"/>
              </a:ext>
            </a:extLst>
          </p:cNvPr>
          <p:cNvCxnSpPr>
            <a:cxnSpLocks/>
          </p:cNvCxnSpPr>
          <p:nvPr/>
        </p:nvCxnSpPr>
        <p:spPr>
          <a:xfrm flipV="1">
            <a:off x="2242666" y="5106654"/>
            <a:ext cx="608128" cy="1301766"/>
          </a:xfrm>
          <a:prstGeom prst="straightConnector1">
            <a:avLst/>
          </a:prstGeom>
          <a:ln>
            <a:solidFill>
              <a:srgbClr val="FF40FF"/>
            </a:solidFill>
            <a:tailEnd type="triangle"/>
          </a:ln>
        </p:spPr>
        <p:style>
          <a:lnRef idx="2">
            <a:schemeClr val="accent1"/>
          </a:lnRef>
          <a:fillRef idx="0">
            <a:schemeClr val="accent1"/>
          </a:fillRef>
          <a:effectRef idx="1">
            <a:schemeClr val="accent1"/>
          </a:effectRef>
          <a:fontRef idx="minor">
            <a:schemeClr val="tx1"/>
          </a:fontRef>
        </p:style>
      </p:cxnSp>
      <p:cxnSp>
        <p:nvCxnSpPr>
          <p:cNvPr id="14" name="直線矢印コネクタ 13">
            <a:extLst>
              <a:ext uri="{FF2B5EF4-FFF2-40B4-BE49-F238E27FC236}">
                <a16:creationId xmlns:a16="http://schemas.microsoft.com/office/drawing/2014/main" id="{637D9F8B-E9CD-1A47-9652-2BEA8FBB4050}"/>
              </a:ext>
            </a:extLst>
          </p:cNvPr>
          <p:cNvCxnSpPr>
            <a:cxnSpLocks/>
          </p:cNvCxnSpPr>
          <p:nvPr/>
        </p:nvCxnSpPr>
        <p:spPr>
          <a:xfrm flipV="1">
            <a:off x="3839700" y="3177540"/>
            <a:ext cx="3663008" cy="1348740"/>
          </a:xfrm>
          <a:prstGeom prst="straightConnector1">
            <a:avLst/>
          </a:prstGeom>
          <a:ln w="34925">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18F781D1-337B-7C48-9F3F-D8BDC28711B5}"/>
              </a:ext>
            </a:extLst>
          </p:cNvPr>
          <p:cNvSpPr txBox="1"/>
          <p:nvPr/>
        </p:nvSpPr>
        <p:spPr>
          <a:xfrm>
            <a:off x="2377440" y="2304213"/>
            <a:ext cx="1462260" cy="579646"/>
          </a:xfrm>
          <a:prstGeom prst="rect">
            <a:avLst/>
          </a:prstGeom>
          <a:noFill/>
        </p:spPr>
        <p:txBody>
          <a:bodyPr wrap="none" rtlCol="0">
            <a:spAutoFit/>
          </a:bodyPr>
          <a:lstStyle/>
          <a:p>
            <a:pPr>
              <a:lnSpc>
                <a:spcPts val="1860"/>
              </a:lnSpc>
            </a:pPr>
            <a:r>
              <a:rPr kumimoji="1" lang="en-US" altLang="ja-JP">
                <a:solidFill>
                  <a:srgbClr val="0070C0"/>
                </a:solidFill>
              </a:rPr>
              <a:t>bunch</a:t>
            </a:r>
            <a:r>
              <a:rPr kumimoji="1" lang="ja-JP" altLang="en-US">
                <a:solidFill>
                  <a:srgbClr val="0070C0"/>
                </a:solidFill>
              </a:rPr>
              <a:t>圧縮用</a:t>
            </a:r>
            <a:endParaRPr kumimoji="1" lang="en-US" altLang="ja-JP">
              <a:solidFill>
                <a:srgbClr val="0070C0"/>
              </a:solidFill>
            </a:endParaRPr>
          </a:p>
          <a:p>
            <a:pPr>
              <a:lnSpc>
                <a:spcPts val="1860"/>
              </a:lnSpc>
            </a:pPr>
            <a:r>
              <a:rPr kumimoji="1" lang="en-US" altLang="ja-JP">
                <a:solidFill>
                  <a:srgbClr val="0070C0"/>
                </a:solidFill>
              </a:rPr>
              <a:t>A1 chicane</a:t>
            </a:r>
            <a:endParaRPr kumimoji="1" lang="ja-JP" altLang="en-US">
              <a:solidFill>
                <a:srgbClr val="0070C0"/>
              </a:solidFill>
            </a:endParaRPr>
          </a:p>
        </p:txBody>
      </p:sp>
    </p:spTree>
    <p:extLst>
      <p:ext uri="{BB962C8B-B14F-4D97-AF65-F5344CB8AC3E}">
        <p14:creationId xmlns:p14="http://schemas.microsoft.com/office/powerpoint/2010/main" val="140592097"/>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kamitani-template01-blue</Template>
  <TotalTime>5220</TotalTime>
  <Words>2192</Words>
  <Application>Microsoft Macintosh PowerPoint</Application>
  <PresentationFormat>画面に合わせる (4:3)</PresentationFormat>
  <Paragraphs>389</Paragraphs>
  <Slides>43</Slides>
  <Notes>5</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43</vt:i4>
      </vt:variant>
    </vt:vector>
  </HeadingPairs>
  <TitlesOfParts>
    <vt:vector size="50" baseType="lpstr">
      <vt:lpstr>ＭＳ Ｐゴシック</vt:lpstr>
      <vt:lpstr>ヒラギノ角ゴ ProN W6</vt:lpstr>
      <vt:lpstr>游ゴシック</vt:lpstr>
      <vt:lpstr>Arial</vt:lpstr>
      <vt:lpstr>Calibri</vt:lpstr>
      <vt:lpstr>Wingdings</vt:lpstr>
      <vt:lpstr>ホワイト</vt:lpstr>
      <vt:lpstr>Linacビーム調整のための基礎知識</vt:lpstr>
      <vt:lpstr>KEK 電子陽電子 加速器</vt:lpstr>
      <vt:lpstr>KEK 電子陽電子 線形加速器 (Linac)</vt:lpstr>
      <vt:lpstr>Linac Klystron-Gallery全体図</vt:lpstr>
      <vt:lpstr>Linac Tunnel 全体図</vt:lpstr>
      <vt:lpstr>Linac Tunnel (A,B,R,C,1-sector拡大図)</vt:lpstr>
      <vt:lpstr>KEK 電子陽電子 Linac の変遷</vt:lpstr>
      <vt:lpstr>AT入射部（熱-gun）</vt:lpstr>
      <vt:lpstr>A1入射部（RF-gun）</vt:lpstr>
      <vt:lpstr>陽電子生成部</vt:lpstr>
      <vt:lpstr>target offset &amp; beam hole</vt:lpstr>
      <vt:lpstr>加速ユニットとは？</vt:lpstr>
      <vt:lpstr>加速ユニットのレイアウト</vt:lpstr>
      <vt:lpstr>マイクロ波源（地上階クライストロンギャラリー）</vt:lpstr>
      <vt:lpstr>RFパルス圧縮空洞 (SLED)</vt:lpstr>
      <vt:lpstr>ライナック　ビームライン（地下トンネル内）</vt:lpstr>
      <vt:lpstr>円形加速器の特徴</vt:lpstr>
      <vt:lpstr>Beam間隔（Ringの場合）</vt:lpstr>
      <vt:lpstr>線形加速器の特徴</vt:lpstr>
      <vt:lpstr>Beam間隔（Linacの場合）</vt:lpstr>
      <vt:lpstr>LinacのRFの特徴 </vt:lpstr>
      <vt:lpstr>パルスモジュレータとクライストロン</vt:lpstr>
      <vt:lpstr>SLED</vt:lpstr>
      <vt:lpstr>KEK S-band 進行波加速管</vt:lpstr>
      <vt:lpstr>セクターとは？</vt:lpstr>
      <vt:lpstr>位相のパルスごと切り替えができる部分</vt:lpstr>
      <vt:lpstr>mode ごとの beam energy profile</vt:lpstr>
      <vt:lpstr>Pulse Magnets</vt:lpstr>
      <vt:lpstr>Stand-by ユニット</vt:lpstr>
      <vt:lpstr>energy margin [A, B-sector]</vt:lpstr>
      <vt:lpstr>24度斜めAT/A1合流ライン</vt:lpstr>
      <vt:lpstr>180-deg J-arc部</vt:lpstr>
      <vt:lpstr>energy knob ユニット</vt:lpstr>
      <vt:lpstr>energy margin [C,1,2-sector]</vt:lpstr>
      <vt:lpstr>第２スイッチヤード部 (SY2) 2-sector終端部</vt:lpstr>
      <vt:lpstr>energy margin [3,4,5-sector]</vt:lpstr>
      <vt:lpstr>第３スイッチヤード部 (SY3)</vt:lpstr>
      <vt:lpstr>Energy Analyzer &amp; RF phasing</vt:lpstr>
      <vt:lpstr>機器名称の付け方</vt:lpstr>
      <vt:lpstr>機器名称</vt:lpstr>
      <vt:lpstr>Beam Position Monitor 断面</vt:lpstr>
      <vt:lpstr>Q magnet + BPM</vt:lpstr>
      <vt:lpstr>PowerPoint プレゼンテーション</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M1電源室の再利用検討</dc:title>
  <dc:creator>紙谷琢哉</dc:creator>
  <cp:lastModifiedBy>紙谷琢哉</cp:lastModifiedBy>
  <cp:revision>259</cp:revision>
  <dcterms:created xsi:type="dcterms:W3CDTF">2017-11-27T11:00:43Z</dcterms:created>
  <dcterms:modified xsi:type="dcterms:W3CDTF">2018-11-07T07:31:04Z</dcterms:modified>
</cp:coreProperties>
</file>