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68"/>
  </p:notesMasterIdLst>
  <p:sldIdLst>
    <p:sldId id="256" r:id="rId3"/>
    <p:sldId id="691" r:id="rId4"/>
    <p:sldId id="692" r:id="rId5"/>
    <p:sldId id="693" r:id="rId6"/>
    <p:sldId id="694" r:id="rId7"/>
    <p:sldId id="695" r:id="rId8"/>
    <p:sldId id="696" r:id="rId9"/>
    <p:sldId id="697" r:id="rId10"/>
    <p:sldId id="698" r:id="rId11"/>
    <p:sldId id="699" r:id="rId12"/>
    <p:sldId id="700" r:id="rId13"/>
    <p:sldId id="707" r:id="rId14"/>
    <p:sldId id="708" r:id="rId15"/>
    <p:sldId id="705" r:id="rId16"/>
    <p:sldId id="706" r:id="rId17"/>
    <p:sldId id="702" r:id="rId18"/>
    <p:sldId id="709" r:id="rId19"/>
    <p:sldId id="703" r:id="rId20"/>
    <p:sldId id="704" r:id="rId21"/>
    <p:sldId id="710" r:id="rId22"/>
    <p:sldId id="711" r:id="rId23"/>
    <p:sldId id="713" r:id="rId24"/>
    <p:sldId id="714" r:id="rId25"/>
    <p:sldId id="712" r:id="rId26"/>
    <p:sldId id="717" r:id="rId27"/>
    <p:sldId id="715" r:id="rId28"/>
    <p:sldId id="719" r:id="rId29"/>
    <p:sldId id="720" r:id="rId30"/>
    <p:sldId id="721" r:id="rId31"/>
    <p:sldId id="722" r:id="rId32"/>
    <p:sldId id="724" r:id="rId33"/>
    <p:sldId id="725" r:id="rId34"/>
    <p:sldId id="744" r:id="rId35"/>
    <p:sldId id="726" r:id="rId36"/>
    <p:sldId id="727" r:id="rId37"/>
    <p:sldId id="728" r:id="rId38"/>
    <p:sldId id="729" r:id="rId39"/>
    <p:sldId id="730" r:id="rId40"/>
    <p:sldId id="734" r:id="rId41"/>
    <p:sldId id="731" r:id="rId42"/>
    <p:sldId id="735" r:id="rId43"/>
    <p:sldId id="732" r:id="rId44"/>
    <p:sldId id="737" r:id="rId45"/>
    <p:sldId id="741" r:id="rId46"/>
    <p:sldId id="738" r:id="rId47"/>
    <p:sldId id="733" r:id="rId48"/>
    <p:sldId id="739" r:id="rId49"/>
    <p:sldId id="751" r:id="rId50"/>
    <p:sldId id="740" r:id="rId51"/>
    <p:sldId id="742" r:id="rId52"/>
    <p:sldId id="747" r:id="rId53"/>
    <p:sldId id="749" r:id="rId54"/>
    <p:sldId id="750" r:id="rId55"/>
    <p:sldId id="745" r:id="rId56"/>
    <p:sldId id="752" r:id="rId57"/>
    <p:sldId id="746" r:id="rId58"/>
    <p:sldId id="743" r:id="rId59"/>
    <p:sldId id="753" r:id="rId60"/>
    <p:sldId id="754" r:id="rId61"/>
    <p:sldId id="755" r:id="rId62"/>
    <p:sldId id="756" r:id="rId63"/>
    <p:sldId id="757" r:id="rId64"/>
    <p:sldId id="759" r:id="rId65"/>
    <p:sldId id="758" r:id="rId66"/>
    <p:sldId id="761"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94" autoAdjust="0"/>
    <p:restoredTop sz="94660"/>
  </p:normalViewPr>
  <p:slideViewPr>
    <p:cSldViewPr snapToGrid="0">
      <p:cViewPr varScale="1">
        <p:scale>
          <a:sx n="99" d="100"/>
          <a:sy n="99" d="100"/>
        </p:scale>
        <p:origin x="72" y="850"/>
      </p:cViewPr>
      <p:guideLst>
        <p:guide orient="horz" pos="2160"/>
        <p:guide pos="3840"/>
      </p:guideLst>
    </p:cSldViewPr>
  </p:slideViewPr>
  <p:notesTextViewPr>
    <p:cViewPr>
      <p:scale>
        <a:sx n="1" d="1"/>
        <a:sy n="1" d="1"/>
      </p:scale>
      <p:origin x="0" y="0"/>
    </p:cViewPr>
  </p:notesTextViewPr>
  <p:sorterViewPr>
    <p:cViewPr>
      <p:scale>
        <a:sx n="100" d="100"/>
        <a:sy n="100" d="100"/>
      </p:scale>
      <p:origin x="0" y="-1509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AE617-A676-4A12-B7A4-FB933CF4A5D1}"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9DF1A-AA2B-47A5-965A-8D0DE4DFD1E7}" type="slidenum">
              <a:rPr lang="en-US" smtClean="0"/>
              <a:t>‹#›</a:t>
            </a:fld>
            <a:endParaRPr lang="en-US"/>
          </a:p>
        </p:txBody>
      </p:sp>
    </p:spTree>
    <p:extLst>
      <p:ext uri="{BB962C8B-B14F-4D97-AF65-F5344CB8AC3E}">
        <p14:creationId xmlns:p14="http://schemas.microsoft.com/office/powerpoint/2010/main" val="4219847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408134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75821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964413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457969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72103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401295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864706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565616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479206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397884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84899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483938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185964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269858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523028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31940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484141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480586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46688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85560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952306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372573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145277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186652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872623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549284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158403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65425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121547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99191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818004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25346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49012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964686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817656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181649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4292537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791566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697070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139789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668882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4258477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400554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74141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208290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049629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8231850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814055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101270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556371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31884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88422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45286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074891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24528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589727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27504763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41452523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989831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832930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72805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109312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343303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Subtitle 2"/>
          <p:cNvSpPr>
            <a:spLocks noGrp="1"/>
          </p:cNvSpPr>
          <p:nvPr>
            <p:ph type="subTitle" idx="1"/>
          </p:nvPr>
        </p:nvSpPr>
        <p:spPr>
          <a:xfrm>
            <a:off x="1965060" y="5052548"/>
            <a:ext cx="7516015"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10" y="3132291"/>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endParaRPr lang="en-US" dirty="0"/>
          </a:p>
        </p:txBody>
      </p:sp>
      <p:sp>
        <p:nvSpPr>
          <p:cNvPr id="9" name="Footer Placeholder 4"/>
          <p:cNvSpPr>
            <a:spLocks noGrp="1"/>
          </p:cNvSpPr>
          <p:nvPr>
            <p:ph type="ftr" sz="quarter" idx="11"/>
          </p:nvPr>
        </p:nvSpPr>
        <p:spPr/>
        <p:txBody>
          <a:bodyPr/>
          <a:lstStyle>
            <a:lvl1pPr>
              <a:defRPr dirty="0" smtClean="0"/>
            </a:lvl1pPr>
          </a:lstStyle>
          <a:p>
            <a:pPr>
              <a:defRPr/>
            </a:pPr>
            <a:r>
              <a:rPr lang="en-US"/>
              <a:t>Team Meeting, 06 Nov 2012, Valencia, Spain</a:t>
            </a:r>
            <a:endParaRPr lang="en-US" dirty="0"/>
          </a:p>
        </p:txBody>
      </p:sp>
      <p:sp>
        <p:nvSpPr>
          <p:cNvPr id="10" name="Slide Number Placeholder 5"/>
          <p:cNvSpPr>
            <a:spLocks noGrp="1"/>
          </p:cNvSpPr>
          <p:nvPr>
            <p:ph type="sldNum" sz="quarter" idx="12"/>
          </p:nvPr>
        </p:nvSpPr>
        <p:spPr/>
        <p:txBody>
          <a:bodyPr/>
          <a:lstStyle>
            <a:lvl1pPr>
              <a:defRPr/>
            </a:lvl1pPr>
          </a:lstStyle>
          <a:p>
            <a:pPr>
              <a:defRPr/>
            </a:pPr>
            <a:fld id="{9DB565B5-1E97-4C7D-8C72-1EB5A3D46A33}" type="slidenum">
              <a:rPr lang="en-US" smtClean="0"/>
              <a:pPr>
                <a:defRPr/>
              </a:pPr>
              <a:t>‹#›</a:t>
            </a:fld>
            <a:endParaRPr lang="en-US" dirty="0"/>
          </a:p>
        </p:txBody>
      </p:sp>
    </p:spTree>
    <p:extLst>
      <p:ext uri="{BB962C8B-B14F-4D97-AF65-F5344CB8AC3E}">
        <p14:creationId xmlns:p14="http://schemas.microsoft.com/office/powerpoint/2010/main" val="781738080"/>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3">
        <a:schemeClr val="bg1"/>
      </p:bgRef>
    </p:bg>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0460686"/>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a:xfrm>
            <a:off x="2710930" y="2172648"/>
            <a:ext cx="7955553"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7"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endParaRPr lang="en-GB"/>
          </a:p>
        </p:txBody>
      </p:sp>
      <p:sp>
        <p:nvSpPr>
          <p:cNvPr id="9" name="Footer Placeholder 4"/>
          <p:cNvSpPr>
            <a:spLocks noGrp="1"/>
          </p:cNvSpPr>
          <p:nvPr>
            <p:ph type="ftr" sz="quarter" idx="11"/>
          </p:nvPr>
        </p:nvSpPr>
        <p:spPr/>
        <p:txBody>
          <a:bodyPr/>
          <a:lstStyle>
            <a:lvl1pPr>
              <a:defRPr/>
            </a:lvl1pPr>
          </a:lstStyle>
          <a:p>
            <a:pPr>
              <a:defRPr/>
            </a:pPr>
            <a:endParaRPr lang="en-GB"/>
          </a:p>
        </p:txBody>
      </p:sp>
      <p:sp>
        <p:nvSpPr>
          <p:cNvPr id="10" name="Slide Number Placeholder 5"/>
          <p:cNvSpPr>
            <a:spLocks noGrp="1"/>
          </p:cNvSpPr>
          <p:nvPr>
            <p:ph type="sldNum" sz="quarter" idx="12"/>
          </p:nvPr>
        </p:nvSpPr>
        <p:spPr/>
        <p:txBody>
          <a:bodyPr/>
          <a:lstStyle>
            <a:lvl1pPr>
              <a:defRPr/>
            </a:lvl1pPr>
          </a:lstStyle>
          <a:p>
            <a:pPr>
              <a:defRPr/>
            </a:pPr>
            <a:fld id="{94160DC5-B882-4832-98AA-0A9F32262393}" type="slidenum">
              <a:rPr lang="en-US"/>
              <a:pPr>
                <a:defRPr/>
              </a:pPr>
              <a:t>‹#›</a:t>
            </a:fld>
            <a:endParaRPr lang="en-US"/>
          </a:p>
        </p:txBody>
      </p:sp>
    </p:spTree>
    <p:extLst>
      <p:ext uri="{BB962C8B-B14F-4D97-AF65-F5344CB8AC3E}">
        <p14:creationId xmlns:p14="http://schemas.microsoft.com/office/powerpoint/2010/main" val="2699466591"/>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GB"/>
          </a:p>
        </p:txBody>
      </p:sp>
      <p:sp>
        <p:nvSpPr>
          <p:cNvPr id="6" name="Footer Placeholder 4"/>
          <p:cNvSpPr>
            <a:spLocks noGrp="1"/>
          </p:cNvSpPr>
          <p:nvPr>
            <p:ph type="ftr" sz="quarter" idx="16"/>
          </p:nvPr>
        </p:nvSpPr>
        <p:spPr/>
        <p:txBody>
          <a:bodyPr/>
          <a:lstStyle>
            <a:lvl1pPr>
              <a:defRPr/>
            </a:lvl1pPr>
          </a:lstStyle>
          <a:p>
            <a:pPr>
              <a:defRPr/>
            </a:pPr>
            <a:endParaRPr lang="en-GB"/>
          </a:p>
        </p:txBody>
      </p:sp>
      <p:sp>
        <p:nvSpPr>
          <p:cNvPr id="7" name="Slide Number Placeholder 5"/>
          <p:cNvSpPr>
            <a:spLocks noGrp="1"/>
          </p:cNvSpPr>
          <p:nvPr>
            <p:ph type="sldNum" sz="quarter" idx="17"/>
          </p:nvPr>
        </p:nvSpPr>
        <p:spPr/>
        <p:txBody>
          <a:bodyPr/>
          <a:lstStyle>
            <a:lvl1pPr>
              <a:defRPr/>
            </a:lvl1pPr>
          </a:lstStyle>
          <a:p>
            <a:pPr>
              <a:defRPr/>
            </a:pPr>
            <a:fld id="{BF590710-564C-42D4-831A-5B63C2C97E7C}" type="slidenum">
              <a:rPr lang="en-US"/>
              <a:pPr>
                <a:defRPr/>
              </a:pPr>
              <a:t>‹#›</a:t>
            </a:fld>
            <a:endParaRPr lang="en-US"/>
          </a:p>
        </p:txBody>
      </p:sp>
    </p:spTree>
    <p:extLst>
      <p:ext uri="{BB962C8B-B14F-4D97-AF65-F5344CB8AC3E}">
        <p14:creationId xmlns:p14="http://schemas.microsoft.com/office/powerpoint/2010/main" val="4088457394"/>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31"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1"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5"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5B4925E-7260-47DA-B07B-EFA0C2D92DEC}" type="slidenum">
              <a:rPr lang="en-US"/>
              <a:pPr>
                <a:defRPr/>
              </a:pPr>
              <a:t>‹#›</a:t>
            </a:fld>
            <a:endParaRPr lang="en-US"/>
          </a:p>
        </p:txBody>
      </p:sp>
    </p:spTree>
    <p:extLst>
      <p:ext uri="{BB962C8B-B14F-4D97-AF65-F5344CB8AC3E}">
        <p14:creationId xmlns:p14="http://schemas.microsoft.com/office/powerpoint/2010/main" val="1227498102"/>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167284FC-1A66-4696-BCDA-B0365D7F009C}" type="slidenum">
              <a:rPr lang="en-US"/>
              <a:pPr>
                <a:defRPr/>
              </a:pPr>
              <a:t>‹#›</a:t>
            </a:fld>
            <a:endParaRPr lang="en-US"/>
          </a:p>
        </p:txBody>
      </p:sp>
    </p:spTree>
    <p:extLst>
      <p:ext uri="{BB962C8B-B14F-4D97-AF65-F5344CB8AC3E}">
        <p14:creationId xmlns:p14="http://schemas.microsoft.com/office/powerpoint/2010/main" val="1773852693"/>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BA7AE5CB-26EC-4901-AAFF-45A957E714F8}" type="slidenum">
              <a:rPr lang="en-US"/>
              <a:pPr>
                <a:defRPr/>
              </a:pPr>
              <a:t>‹#›</a:t>
            </a:fld>
            <a:endParaRPr lang="en-US"/>
          </a:p>
        </p:txBody>
      </p:sp>
    </p:spTree>
    <p:extLst>
      <p:ext uri="{BB962C8B-B14F-4D97-AF65-F5344CB8AC3E}">
        <p14:creationId xmlns:p14="http://schemas.microsoft.com/office/powerpoint/2010/main" val="1651603081"/>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3" y="2209803"/>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3"/>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8B96A8D-1E16-478B-9DC9-1A9EF3FFC2EE}" type="slidenum">
              <a:rPr lang="en-US"/>
              <a:pPr>
                <a:defRPr/>
              </a:pPr>
              <a:t>‹#›</a:t>
            </a:fld>
            <a:endParaRPr lang="en-US"/>
          </a:p>
        </p:txBody>
      </p:sp>
    </p:spTree>
    <p:extLst>
      <p:ext uri="{BB962C8B-B14F-4D97-AF65-F5344CB8AC3E}">
        <p14:creationId xmlns:p14="http://schemas.microsoft.com/office/powerpoint/2010/main" val="307000132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7"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88" y="4464421"/>
            <a:ext cx="8511385"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p:txBody>
          <a:bodyPr/>
          <a:lstStyle>
            <a:lvl1pPr>
              <a:defRPr/>
            </a:lvl1pPr>
          </a:lstStyle>
          <a:p>
            <a:pPr>
              <a:defRPr/>
            </a:pPr>
            <a:fld id="{7D7B479F-8854-4FEF-82D6-7108AA81E707}" type="slidenum">
              <a:rPr lang="en-US"/>
              <a:pPr>
                <a:defRPr/>
              </a:pPr>
              <a:t>‹#›</a:t>
            </a:fld>
            <a:endParaRPr lang="en-US"/>
          </a:p>
        </p:txBody>
      </p:sp>
    </p:spTree>
    <p:extLst>
      <p:ext uri="{BB962C8B-B14F-4D97-AF65-F5344CB8AC3E}">
        <p14:creationId xmlns:p14="http://schemas.microsoft.com/office/powerpoint/2010/main" val="2748323133"/>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4DA203B-581B-4603-B27F-F8C6CFE5A550}" type="slidenum">
              <a:rPr lang="en-US"/>
              <a:pPr>
                <a:defRPr/>
              </a:pPr>
              <a:t>‹#›</a:t>
            </a:fld>
            <a:endParaRPr lang="en-US"/>
          </a:p>
        </p:txBody>
      </p:sp>
    </p:spTree>
    <p:extLst>
      <p:ext uri="{BB962C8B-B14F-4D97-AF65-F5344CB8AC3E}">
        <p14:creationId xmlns:p14="http://schemas.microsoft.com/office/powerpoint/2010/main" val="131235094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3">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5" y="376520"/>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2" y="731522"/>
            <a:ext cx="6439051"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6ECE33C-BCCD-4E91-8D0C-34BB85594061}" type="slidenum">
              <a:rPr lang="en-US"/>
              <a:pPr>
                <a:defRPr/>
              </a:pPr>
              <a:t>‹#›</a:t>
            </a:fld>
            <a:endParaRPr lang="en-US"/>
          </a:p>
        </p:txBody>
      </p:sp>
    </p:spTree>
    <p:extLst>
      <p:ext uri="{BB962C8B-B14F-4D97-AF65-F5344CB8AC3E}">
        <p14:creationId xmlns:p14="http://schemas.microsoft.com/office/powerpoint/2010/main" val="1591981228"/>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 name="Title Placeholder 1"/>
          <p:cNvSpPr>
            <a:spLocks noGrp="1"/>
          </p:cNvSpPr>
          <p:nvPr>
            <p:ph type="title"/>
          </p:nvPr>
        </p:nvSpPr>
        <p:spPr>
          <a:xfrm>
            <a:off x="2391508" y="4371975"/>
            <a:ext cx="8682892" cy="1143000"/>
          </a:xfrm>
          <a:prstGeom prst="rect">
            <a:avLst/>
          </a:prstGeom>
          <a:effectLst/>
        </p:spPr>
        <p:txBody>
          <a:bodyPr vert="horz" lIns="91440" tIns="45720" rIns="91440" bIns="45720" rtlCol="0" anchor="t" anchorCtr="0">
            <a:noAutofit/>
          </a:bodyPr>
          <a:lstStyle/>
          <a:p>
            <a:r>
              <a:rPr lang="en-US" dirty="0"/>
              <a:t>Click to edit Master title style</a:t>
            </a:r>
          </a:p>
        </p:txBody>
      </p:sp>
      <p:sp>
        <p:nvSpPr>
          <p:cNvPr id="1037" name="Text Placeholder 2"/>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GB"/>
          </a:p>
        </p:txBody>
      </p:sp>
      <p:sp>
        <p:nvSpPr>
          <p:cNvPr id="5" name="Footer Placeholder 4"/>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GB" dirty="0"/>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0CE9220F-D0FB-4E8F-9E44-8668CEC714E8}" type="slidenum">
              <a:rPr lang="en-US"/>
              <a:pPr>
                <a:defRPr/>
              </a:pPr>
              <a:t>‹#›</a:t>
            </a:fld>
            <a:endParaRPr lang="en-US"/>
          </a:p>
        </p:txBody>
      </p:sp>
      <p:sp>
        <p:nvSpPr>
          <p:cNvPr id="11" name="Text Box 8"/>
          <p:cNvSpPr txBox="1">
            <a:spLocks noChangeArrowheads="1"/>
          </p:cNvSpPr>
          <p:nvPr userDrawn="1"/>
        </p:nvSpPr>
        <p:spPr bwMode="auto">
          <a:xfrm>
            <a:off x="177801" y="6488027"/>
            <a:ext cx="18601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2075" tIns="46038" rIns="92075" bIns="46038"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fr-FR" sz="1800"/>
          </a:p>
        </p:txBody>
      </p:sp>
      <p:sp>
        <p:nvSpPr>
          <p:cNvPr id="12" name="Text Box 9"/>
          <p:cNvSpPr txBox="1">
            <a:spLocks noChangeArrowheads="1"/>
          </p:cNvSpPr>
          <p:nvPr userDrawn="1"/>
        </p:nvSpPr>
        <p:spPr bwMode="auto">
          <a:xfrm>
            <a:off x="25401" y="6593060"/>
            <a:ext cx="186013" cy="277641"/>
          </a:xfrm>
          <a:prstGeom prst="rect">
            <a:avLst/>
          </a:prstGeom>
          <a:noFill/>
          <a:ln w="9525" algn="ctr">
            <a:noFill/>
            <a:miter lim="800000"/>
            <a:headEnd/>
            <a:tailEnd/>
          </a:ln>
          <a:effectLst/>
        </p:spPr>
        <p:txBody>
          <a:bodyPr wrap="none" lIns="92075" tIns="46038" rIns="92075" bIns="46038"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1200" dirty="0"/>
          </a:p>
        </p:txBody>
      </p:sp>
    </p:spTree>
    <p:extLst>
      <p:ext uri="{BB962C8B-B14F-4D97-AF65-F5344CB8AC3E}">
        <p14:creationId xmlns:p14="http://schemas.microsoft.com/office/powerpoint/2010/main" val="299789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thruBlk="1"/>
  </p:transition>
  <p:hf sldNum="0"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jacow.org/p95/PAC_CONF/ELECTPUB.PDF"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www.jacow.org/index.php?n=About.AwardsToTheCollaboration"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ww.jacow.org/index.php?n=About.AwardsToTheCollaboration"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hyperlink" Target="https://en.wikipedia.org/wiki/Digital_object_identifier#cite_note-2" TargetMode="External"/><Relationship Id="rId3" Type="http://schemas.openxmlformats.org/officeDocument/2006/relationships/image" Target="../media/image37.png"/><Relationship Id="rId7" Type="http://schemas.openxmlformats.org/officeDocument/2006/relationships/hyperlink" Target="https://en.wikipedia.org/wiki/Handle_System"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https://en.wikipedia.org/wiki/International_Organization_for_Standardization" TargetMode="External"/><Relationship Id="rId5" Type="http://schemas.openxmlformats.org/officeDocument/2006/relationships/hyperlink" Target="https://en.wikipedia.org/wiki/Handle_(computing)" TargetMode="External"/><Relationship Id="rId10" Type="http://schemas.openxmlformats.org/officeDocument/2006/relationships/hyperlink" Target="https://en.wikipedia.org/wiki/Academic_journal" TargetMode="External"/><Relationship Id="rId4" Type="http://schemas.openxmlformats.org/officeDocument/2006/relationships/hyperlink" Target="https://en.wikipedia.org/wiki/Persistent_identifier" TargetMode="External"/><Relationship Id="rId9" Type="http://schemas.openxmlformats.org/officeDocument/2006/relationships/hyperlink" Target="https://en.wikipedia.org/wiki/Uniform_Resource_Identifie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jacow.org/uploads/Authors/QuickStartGuide.pdf"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www.jacow.org/uploads/Authors/QuickStartGuide.pdf"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hyperlink" Target="https://scan.jacow.org/"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hyperlink" Target="https://scan.jacow.org/"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hyperlink" Target="https://scan.jacow.org/"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www.jacow.org/About/PoliciesRequirementsForPublishingOnJACoW"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hyperlink" Target="https://creativecommons.org/licenses/by/4.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jacow.org/About/Charter"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jacow.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jacow.org/About/TheCollaboration"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hyperlink" Target="http://www.jacow.org/StakeHolders/ListOfStakeholder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s://accelconf.web.cern.ch/JACoW/Website-Updates.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83DAB5-256F-72BE-B8E1-1CEE3098773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E3CC4A-B18C-CCB6-6AC4-7D638D96C02B}"/>
              </a:ext>
            </a:extLst>
          </p:cNvPr>
          <p:cNvSpPr>
            <a:spLocks noGrp="1"/>
          </p:cNvSpPr>
          <p:nvPr>
            <p:ph type="ctrTitle"/>
          </p:nvPr>
        </p:nvSpPr>
        <p:spPr>
          <a:xfrm>
            <a:off x="560613" y="316820"/>
            <a:ext cx="10662557" cy="2350180"/>
          </a:xfrm>
          <a:effectLst>
            <a:outerShdw blurRad="50800" dist="38100" dir="2700000" algn="tl" rotWithShape="0">
              <a:prstClr val="black">
                <a:alpha val="40000"/>
              </a:prstClr>
            </a:outerShdw>
          </a:effectLst>
        </p:spPr>
        <p:txBody>
          <a:bodyPr>
            <a:normAutofit/>
          </a:bodyPr>
          <a:lstStyle/>
          <a:p>
            <a:pPr algn="l"/>
            <a:r>
              <a:rPr lang="en-US" sz="4800" b="1" dirty="0">
                <a:latin typeface="PragmataPro Mono Liga" panose="02000509040000020004" pitchFamily="49" charset="0"/>
                <a:ea typeface="PragmataPro Mono Liga" panose="02000509040000020004" pitchFamily="49" charset="0"/>
                <a:cs typeface="PragmataPro Mono Liga" panose="02000509040000020004" pitchFamily="49" charset="0"/>
              </a:rPr>
              <a:t>What is »JACoW«</a:t>
            </a:r>
            <a:br>
              <a:rPr lang="en-US" sz="1800" b="1" dirty="0">
                <a:solidFill>
                  <a:schemeClr val="tx1"/>
                </a:solidFill>
                <a:latin typeface="PragmataPro Mono Liga" panose="02000509040000020004" pitchFamily="49" charset="0"/>
                <a:ea typeface="PragmataPro Mono Liga" panose="02000509040000020004" pitchFamily="49" charset="0"/>
                <a:cs typeface="PragmataPro Mono Liga" panose="02000509040000020004" pitchFamily="49" charset="0"/>
              </a:rPr>
            </a:br>
            <a:br>
              <a:rPr lang="en-US" sz="1800" b="1" dirty="0">
                <a:solidFill>
                  <a:schemeClr val="tx1"/>
                </a:solidFill>
                <a:latin typeface="PragmataPro Mono Liga" panose="02000509040000020004" pitchFamily="49" charset="0"/>
                <a:ea typeface="PragmataPro Mono Liga" panose="02000509040000020004" pitchFamily="49" charset="0"/>
                <a:cs typeface="PragmataPro Mono Liga" panose="02000509040000020004" pitchFamily="49" charset="0"/>
              </a:rPr>
            </a:br>
            <a:r>
              <a:rPr lang="en-US" sz="4400" dirty="0">
                <a:solidFill>
                  <a:schemeClr val="tx1"/>
                </a:solidFill>
                <a:latin typeface="PragmataPro Mono Liga" panose="02000509040000020004" pitchFamily="49" charset="0"/>
                <a:ea typeface="PragmataPro Mono Liga" panose="02000509040000020004" pitchFamily="49" charset="0"/>
                <a:cs typeface="PragmataPro Mono Liga" panose="02000509040000020004" pitchFamily="49" charset="0"/>
              </a:rPr>
              <a:t>The »Joint Accelerator</a:t>
            </a:r>
            <a:br>
              <a:rPr lang="en-US" sz="4400" dirty="0">
                <a:solidFill>
                  <a:schemeClr val="tx1"/>
                </a:solidFill>
                <a:latin typeface="PragmataPro Mono Liga" panose="02000509040000020004" pitchFamily="49" charset="0"/>
                <a:ea typeface="PragmataPro Mono Liga" panose="02000509040000020004" pitchFamily="49" charset="0"/>
                <a:cs typeface="PragmataPro Mono Liga" panose="02000509040000020004" pitchFamily="49" charset="0"/>
              </a:rPr>
            </a:br>
            <a:r>
              <a:rPr lang="en-US" sz="4400" dirty="0">
                <a:solidFill>
                  <a:schemeClr val="tx1"/>
                </a:solidFill>
                <a:latin typeface="PragmataPro Mono Liga" panose="02000509040000020004" pitchFamily="49" charset="0"/>
                <a:ea typeface="PragmataPro Mono Liga" panose="02000509040000020004" pitchFamily="49" charset="0"/>
                <a:cs typeface="PragmataPro Mono Liga" panose="02000509040000020004" pitchFamily="49" charset="0"/>
              </a:rPr>
              <a:t>Conferences Website«</a:t>
            </a:r>
            <a:endParaRPr lang="en-US" sz="4800" dirty="0"/>
          </a:p>
        </p:txBody>
      </p:sp>
      <p:sp>
        <p:nvSpPr>
          <p:cNvPr id="3" name="Subtitle 2">
            <a:extLst>
              <a:ext uri="{FF2B5EF4-FFF2-40B4-BE49-F238E27FC236}">
                <a16:creationId xmlns:a16="http://schemas.microsoft.com/office/drawing/2014/main" id="{0504D37D-52E6-3731-6846-F9BCB9B19489}"/>
              </a:ext>
            </a:extLst>
          </p:cNvPr>
          <p:cNvSpPr>
            <a:spLocks noGrp="1"/>
          </p:cNvSpPr>
          <p:nvPr>
            <p:ph type="subTitle" idx="1"/>
          </p:nvPr>
        </p:nvSpPr>
        <p:spPr>
          <a:xfrm>
            <a:off x="242206" y="6369730"/>
            <a:ext cx="3834494" cy="342899"/>
          </a:xfrm>
        </p:spPr>
        <p:txBody>
          <a:bodyPr>
            <a:normAutofit fontScale="47500" lnSpcReduction="20000"/>
          </a:bodyPr>
          <a:lstStyle/>
          <a:p>
            <a:r>
              <a:rPr lang="en-US" dirty="0">
                <a:solidFill>
                  <a:srgbClr val="FFFF66"/>
                </a:solidFill>
                <a:highlight>
                  <a:srgbClr val="000000"/>
                </a:highlight>
                <a:latin typeface="Bahnschrift" panose="020B0502040204020203" pitchFamily="34" charset="0"/>
              </a:rPr>
              <a:t>view from 6</a:t>
            </a:r>
            <a:r>
              <a:rPr lang="en-US" baseline="30000" dirty="0">
                <a:solidFill>
                  <a:srgbClr val="FFFF66"/>
                </a:solidFill>
                <a:highlight>
                  <a:srgbClr val="000000"/>
                </a:highlight>
                <a:latin typeface="Bahnschrift" panose="020B0502040204020203" pitchFamily="34" charset="0"/>
              </a:rPr>
              <a:t>th</a:t>
            </a:r>
            <a:r>
              <a:rPr lang="en-US" dirty="0">
                <a:solidFill>
                  <a:srgbClr val="FFFF66"/>
                </a:solidFill>
                <a:highlight>
                  <a:srgbClr val="000000"/>
                </a:highlight>
                <a:latin typeface="Bahnschrift" panose="020B0502040204020203" pitchFamily="34" charset="0"/>
              </a:rPr>
              <a:t> floor San Go Kan building 2024-01-18</a:t>
            </a:r>
            <a:endParaRPr lang="en-US" dirty="0">
              <a:solidFill>
                <a:srgbClr val="FFFF66"/>
              </a:solidFill>
              <a:highlight>
                <a:srgbClr val="000000"/>
              </a:highlight>
            </a:endParaRPr>
          </a:p>
        </p:txBody>
      </p:sp>
      <p:sp>
        <p:nvSpPr>
          <p:cNvPr id="8" name="Rectangle: Rounded Corners 7">
            <a:extLst>
              <a:ext uri="{FF2B5EF4-FFF2-40B4-BE49-F238E27FC236}">
                <a16:creationId xmlns:a16="http://schemas.microsoft.com/office/drawing/2014/main" id="{DC51E293-9E7D-1336-75BC-E7A4401C03AD}"/>
              </a:ext>
            </a:extLst>
          </p:cNvPr>
          <p:cNvSpPr/>
          <p:nvPr/>
        </p:nvSpPr>
        <p:spPr>
          <a:xfrm>
            <a:off x="5424549" y="5105649"/>
            <a:ext cx="3166798" cy="736042"/>
          </a:xfrm>
          <a:prstGeom prst="roundRect">
            <a:avLst/>
          </a:prstGeom>
        </p:spPr>
        <p:style>
          <a:lnRef idx="1">
            <a:schemeClr val="dk1"/>
          </a:lnRef>
          <a:fillRef idx="2">
            <a:schemeClr val="dk1"/>
          </a:fillRef>
          <a:effectRef idx="1">
            <a:schemeClr val="dk1"/>
          </a:effectRef>
          <a:fontRef idx="minor">
            <a:schemeClr val="dk1"/>
          </a:fontRef>
        </p:style>
        <p:txBody>
          <a:bodyPr/>
          <a:lstStyle/>
          <a:p>
            <a:r>
              <a:rPr lang="en-GB" dirty="0">
                <a:latin typeface="Bahnschrift" panose="020B0502040204020203" pitchFamily="34" charset="0"/>
              </a:rPr>
              <a:t>Volker RW Schaa</a:t>
            </a:r>
            <a:br>
              <a:rPr lang="en-GB" dirty="0">
                <a:latin typeface="Bahnschrift" panose="020B0502040204020203" pitchFamily="34" charset="0"/>
              </a:rPr>
            </a:br>
            <a:r>
              <a:rPr lang="en-GB" dirty="0">
                <a:latin typeface="Bahnschrift" panose="020B0502040204020203" pitchFamily="34" charset="0"/>
              </a:rPr>
              <a:t>Darmstadt, Germany</a:t>
            </a:r>
            <a:endParaRPr lang="en-US" dirty="0">
              <a:latin typeface="Bahnschrift" panose="020B0502040204020203" pitchFamily="34" charset="0"/>
            </a:endParaRPr>
          </a:p>
        </p:txBody>
      </p:sp>
      <p:sp>
        <p:nvSpPr>
          <p:cNvPr id="9" name="Rectangle: Rounded Corners 8">
            <a:extLst>
              <a:ext uri="{FF2B5EF4-FFF2-40B4-BE49-F238E27FC236}">
                <a16:creationId xmlns:a16="http://schemas.microsoft.com/office/drawing/2014/main" id="{3BB016C9-AD14-489D-E7C4-C796366DAB1B}"/>
              </a:ext>
            </a:extLst>
          </p:cNvPr>
          <p:cNvSpPr/>
          <p:nvPr/>
        </p:nvSpPr>
        <p:spPr>
          <a:xfrm>
            <a:off x="8676554" y="5105649"/>
            <a:ext cx="3233327" cy="736042"/>
          </a:xfrm>
          <a:prstGeom prst="roundRect">
            <a:avLst/>
          </a:prstGeom>
        </p:spPr>
        <p:style>
          <a:lnRef idx="1">
            <a:schemeClr val="dk1"/>
          </a:lnRef>
          <a:fillRef idx="2">
            <a:schemeClr val="dk1"/>
          </a:fillRef>
          <a:effectRef idx="1">
            <a:schemeClr val="dk1"/>
          </a:effectRef>
          <a:fontRef idx="minor">
            <a:schemeClr val="dk1"/>
          </a:fontRef>
        </p:style>
        <p:txBody>
          <a:bodyPr/>
          <a:lstStyle/>
          <a:p>
            <a:br>
              <a:rPr lang="en-GB" sz="800" dirty="0"/>
            </a:br>
            <a:r>
              <a:rPr lang="en-GB" sz="800" dirty="0"/>
              <a:t> </a:t>
            </a:r>
            <a:r>
              <a:rPr lang="en-GB" dirty="0">
                <a:latin typeface="Bahnschrift" panose="020B0502040204020203" pitchFamily="34" charset="0"/>
              </a:rPr>
              <a:t>KEK, Tsukuba, Japan — 2024</a:t>
            </a:r>
            <a:br>
              <a:rPr lang="en-GB" dirty="0"/>
            </a:br>
            <a:endParaRPr lang="en-US" dirty="0"/>
          </a:p>
        </p:txBody>
      </p:sp>
    </p:spTree>
    <p:extLst>
      <p:ext uri="{BB962C8B-B14F-4D97-AF65-F5344CB8AC3E}">
        <p14:creationId xmlns:p14="http://schemas.microsoft.com/office/powerpoint/2010/main" val="1494166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2"/>
            <a:ext cx="10640784" cy="647700"/>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 history</a:t>
            </a:r>
            <a:endParaRPr lang="en-GB" sz="3600" dirty="0"/>
          </a:p>
        </p:txBody>
      </p:sp>
      <p:sp>
        <p:nvSpPr>
          <p:cNvPr id="3" name="Content Placeholder 2"/>
          <p:cNvSpPr>
            <a:spLocks noGrp="1"/>
          </p:cNvSpPr>
          <p:nvPr>
            <p:ph sz="quarter" idx="13"/>
          </p:nvPr>
        </p:nvSpPr>
        <p:spPr>
          <a:xfrm>
            <a:off x="97971" y="446315"/>
            <a:ext cx="11866786" cy="6117770"/>
          </a:xfrm>
        </p:spPr>
        <p:txBody>
          <a:bodyPr/>
          <a:lstStyle/>
          <a:p>
            <a:r>
              <a:rPr lang="en-US" sz="2800" dirty="0">
                <a:solidFill>
                  <a:schemeClr val="tx1"/>
                </a:solidFill>
              </a:rPr>
              <a:t>Conferences once printed all their proceedings</a:t>
            </a:r>
          </a:p>
          <a:p>
            <a:r>
              <a:rPr lang="en-US" sz="2800" dirty="0">
                <a:solidFill>
                  <a:schemeClr val="tx1"/>
                </a:solidFill>
              </a:rPr>
              <a:t>As delegates you got a printed, shipped copy (when requested/</a:t>
            </a:r>
            <a:r>
              <a:rPr lang="en-US" sz="2800" dirty="0" err="1">
                <a:solidFill>
                  <a:schemeClr val="tx1"/>
                </a:solidFill>
              </a:rPr>
              <a:t>payed</a:t>
            </a:r>
            <a:r>
              <a:rPr lang="en-US" sz="2800" dirty="0">
                <a:solidFill>
                  <a:schemeClr val="tx1"/>
                </a:solidFill>
              </a:rPr>
              <a:t>).</a:t>
            </a:r>
            <a:br>
              <a:rPr lang="en-US" sz="2800" dirty="0">
                <a:solidFill>
                  <a:schemeClr val="tx1"/>
                </a:solidFill>
              </a:rPr>
            </a:br>
            <a:r>
              <a:rPr lang="en-US" sz="2800" dirty="0">
                <a:solidFill>
                  <a:schemeClr val="tx2">
                    <a:lumMod val="75000"/>
                  </a:schemeClr>
                </a:solidFill>
              </a:rPr>
              <a:t>I remember getting my proceedings volume of ICALEPCS’89 delivered</a:t>
            </a:r>
            <a:br>
              <a:rPr lang="en-US" sz="2800" dirty="0">
                <a:solidFill>
                  <a:schemeClr val="tx2">
                    <a:lumMod val="75000"/>
                  </a:schemeClr>
                </a:solidFill>
              </a:rPr>
            </a:br>
            <a:r>
              <a:rPr lang="en-US" sz="2800" dirty="0">
                <a:solidFill>
                  <a:schemeClr val="tx2">
                    <a:lumMod val="75000"/>
                  </a:schemeClr>
                </a:solidFill>
              </a:rPr>
              <a:t>3 weeks before ICALEPCS’91!</a:t>
            </a:r>
          </a:p>
          <a:p>
            <a:r>
              <a:rPr lang="en-US" sz="2800" dirty="0">
                <a:solidFill>
                  <a:schemeClr val="tx1"/>
                </a:solidFill>
              </a:rPr>
              <a:t>Institutes send people to conferences </a:t>
            </a:r>
            <a:br>
              <a:rPr lang="en-US" sz="2800" dirty="0">
                <a:solidFill>
                  <a:schemeClr val="tx1"/>
                </a:solidFill>
              </a:rPr>
            </a:br>
            <a:r>
              <a:rPr lang="en-US" sz="2800" dirty="0">
                <a:solidFill>
                  <a:schemeClr val="tx1"/>
                </a:solidFill>
              </a:rPr>
              <a:t>to get printed proceedings</a:t>
            </a:r>
          </a:p>
          <a:p>
            <a:r>
              <a:rPr lang="en-US" sz="2800" dirty="0">
                <a:solidFill>
                  <a:schemeClr val="tx1"/>
                </a:solidFill>
              </a:rPr>
              <a:t>Printing and shipping was a big part </a:t>
            </a:r>
            <a:br>
              <a:rPr lang="en-US" sz="2800" dirty="0">
                <a:solidFill>
                  <a:schemeClr val="tx1"/>
                </a:solidFill>
              </a:rPr>
            </a:br>
            <a:r>
              <a:rPr lang="en-US" sz="2800" dirty="0">
                <a:solidFill>
                  <a:schemeClr val="tx1"/>
                </a:solidFill>
              </a:rPr>
              <a:t>of the conference budget</a:t>
            </a:r>
          </a:p>
          <a:p>
            <a:r>
              <a:rPr lang="en-US" sz="2800" dirty="0">
                <a:solidFill>
                  <a:schemeClr val="tx1"/>
                </a:solidFill>
              </a:rPr>
              <a:t>Even in </a:t>
            </a:r>
            <a:r>
              <a:rPr lang="en-US" sz="2800" dirty="0" err="1">
                <a:solidFill>
                  <a:schemeClr val="tx1"/>
                </a:solidFill>
              </a:rPr>
              <a:t>JACoW’s</a:t>
            </a:r>
            <a:r>
              <a:rPr lang="en-US" sz="2800" dirty="0">
                <a:solidFill>
                  <a:schemeClr val="tx1"/>
                </a:solidFill>
              </a:rPr>
              <a:t> early years printed </a:t>
            </a:r>
            <a:br>
              <a:rPr lang="en-US" sz="2800" dirty="0">
                <a:solidFill>
                  <a:schemeClr val="tx1"/>
                </a:solidFill>
              </a:rPr>
            </a:br>
            <a:r>
              <a:rPr lang="en-US" sz="2800" dirty="0">
                <a:solidFill>
                  <a:schemeClr val="tx1"/>
                </a:solidFill>
              </a:rPr>
              <a:t>books were requested:</a:t>
            </a:r>
            <a:br>
              <a:rPr lang="en-US" sz="2800" dirty="0">
                <a:solidFill>
                  <a:schemeClr val="tx1"/>
                </a:solidFill>
              </a:rPr>
            </a:br>
            <a:r>
              <a:rPr lang="en-US" sz="2800" dirty="0">
                <a:solidFill>
                  <a:schemeClr val="accent5"/>
                </a:solidFill>
              </a:rPr>
              <a:t>★</a:t>
            </a:r>
            <a:r>
              <a:rPr lang="en-US" sz="2800" dirty="0">
                <a:solidFill>
                  <a:schemeClr val="tx2">
                    <a:lumMod val="75000"/>
                  </a:schemeClr>
                </a:solidFill>
              </a:rPr>
              <a:t> I produced for LINAC’04 printed</a:t>
            </a:r>
            <a:br>
              <a:rPr lang="en-US" sz="2800" dirty="0">
                <a:solidFill>
                  <a:schemeClr val="tx2">
                    <a:lumMod val="75000"/>
                  </a:schemeClr>
                </a:solidFill>
              </a:rPr>
            </a:br>
            <a:r>
              <a:rPr lang="en-US" sz="2800" dirty="0">
                <a:solidFill>
                  <a:schemeClr val="tx2">
                    <a:lumMod val="75000"/>
                  </a:schemeClr>
                </a:solidFill>
              </a:rPr>
              <a:t>proceedings: 2 volumes, full-color,</a:t>
            </a:r>
            <a:br>
              <a:rPr lang="en-US" sz="2800" dirty="0">
                <a:solidFill>
                  <a:schemeClr val="tx2">
                    <a:lumMod val="75000"/>
                  </a:schemeClr>
                </a:solidFill>
              </a:rPr>
            </a:br>
            <a:r>
              <a:rPr lang="en-US" sz="2800" dirty="0">
                <a:solidFill>
                  <a:schemeClr val="tx2">
                    <a:lumMod val="75000"/>
                  </a:schemeClr>
                </a:solidFill>
              </a:rPr>
              <a:t>with hard-cover, 914 pages, 48 €</a:t>
            </a:r>
          </a:p>
          <a:p>
            <a:pPr marL="46037" indent="0">
              <a:buNone/>
            </a:pPr>
            <a:r>
              <a:rPr lang="en-GB" sz="2800" dirty="0">
                <a:solidFill>
                  <a:schemeClr val="tx1"/>
                </a:solidFill>
              </a:rPr>
              <a:t>  </a:t>
            </a: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endParaRPr lang="en-GB" sz="2400" dirty="0">
              <a:solidFill>
                <a:schemeClr val="tx1"/>
              </a:solidFill>
            </a:endParaRPr>
          </a:p>
          <a:p>
            <a:pPr marL="46037" indent="0">
              <a:buNone/>
            </a:pPr>
            <a:endParaRPr lang="en-GB" sz="2400" dirty="0">
              <a:solidFill>
                <a:schemeClr val="tx1"/>
              </a:solidFill>
            </a:endParaRPr>
          </a:p>
        </p:txBody>
      </p:sp>
      <p:pic>
        <p:nvPicPr>
          <p:cNvPr id="5" name="Picture 4">
            <a:extLst>
              <a:ext uri="{FF2B5EF4-FFF2-40B4-BE49-F238E27FC236}">
                <a16:creationId xmlns:a16="http://schemas.microsoft.com/office/drawing/2014/main" id="{31F8397C-BB48-639F-2BEF-1ED646255C62}"/>
              </a:ext>
            </a:extLst>
          </p:cNvPr>
          <p:cNvPicPr>
            <a:picLocks noChangeAspect="1"/>
          </p:cNvPicPr>
          <p:nvPr/>
        </p:nvPicPr>
        <p:blipFill>
          <a:blip r:embed="rId3"/>
          <a:stretch>
            <a:fillRect/>
          </a:stretch>
        </p:blipFill>
        <p:spPr>
          <a:xfrm>
            <a:off x="6692810" y="2269441"/>
            <a:ext cx="5271947" cy="4142244"/>
          </a:xfrm>
          <a:prstGeom prst="rect">
            <a:avLst/>
          </a:prstGeom>
        </p:spPr>
      </p:pic>
    </p:spTree>
    <p:extLst>
      <p:ext uri="{BB962C8B-B14F-4D97-AF65-F5344CB8AC3E}">
        <p14:creationId xmlns:p14="http://schemas.microsoft.com/office/powerpoint/2010/main" val="1888286707"/>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2"/>
            <a:ext cx="10640784" cy="647700"/>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 history</a:t>
            </a:r>
            <a:endParaRPr lang="en-GB" sz="3600" dirty="0"/>
          </a:p>
        </p:txBody>
      </p:sp>
      <p:sp>
        <p:nvSpPr>
          <p:cNvPr id="3" name="Content Placeholder 2"/>
          <p:cNvSpPr>
            <a:spLocks noGrp="1"/>
          </p:cNvSpPr>
          <p:nvPr>
            <p:ph sz="quarter" idx="13"/>
          </p:nvPr>
        </p:nvSpPr>
        <p:spPr>
          <a:xfrm>
            <a:off x="97971" y="446315"/>
            <a:ext cx="11866786" cy="6117770"/>
          </a:xfrm>
        </p:spPr>
        <p:txBody>
          <a:bodyPr/>
          <a:lstStyle/>
          <a:p>
            <a:r>
              <a:rPr lang="en-US" sz="2800" dirty="0">
                <a:solidFill>
                  <a:schemeClr val="tx1"/>
                </a:solidFill>
              </a:rPr>
              <a:t>Conferences once printed all their proceedings</a:t>
            </a:r>
          </a:p>
          <a:p>
            <a:r>
              <a:rPr lang="en-US" sz="2800" dirty="0">
                <a:solidFill>
                  <a:schemeClr val="tx1"/>
                </a:solidFill>
              </a:rPr>
              <a:t> This became more complicated and expensive with the number</a:t>
            </a:r>
            <a:br>
              <a:rPr lang="en-US" sz="2800" dirty="0">
                <a:solidFill>
                  <a:schemeClr val="tx1"/>
                </a:solidFill>
              </a:rPr>
            </a:br>
            <a:r>
              <a:rPr lang="en-US" sz="2800" dirty="0">
                <a:solidFill>
                  <a:schemeClr val="tx1"/>
                </a:solidFill>
              </a:rPr>
              <a:t> of papers (e.g. for PAC’95 more than 3,000 pages were expected)</a:t>
            </a:r>
          </a:p>
          <a:p>
            <a:r>
              <a:rPr lang="en-US" sz="2800" dirty="0">
                <a:solidFill>
                  <a:schemeClr val="tx1"/>
                </a:solidFill>
              </a:rPr>
              <a:t> Technical</a:t>
            </a:r>
            <a:r>
              <a:rPr lang="en-US" sz="2800" dirty="0">
                <a:solidFill>
                  <a:schemeClr val="tx2">
                    <a:lumMod val="75000"/>
                  </a:schemeClr>
                </a:solidFill>
              </a:rPr>
              <a:t> </a:t>
            </a:r>
            <a:r>
              <a:rPr lang="en-US" sz="2800" dirty="0">
                <a:solidFill>
                  <a:schemeClr val="tx1"/>
                </a:solidFill>
              </a:rPr>
              <a:t>development set the path:</a:t>
            </a:r>
            <a:endParaRPr lang="en-US" sz="2800" dirty="0">
              <a:solidFill>
                <a:schemeClr val="tx2">
                  <a:lumMod val="75000"/>
                </a:schemeClr>
              </a:solidFill>
            </a:endParaRPr>
          </a:p>
          <a:p>
            <a:pPr lvl="1"/>
            <a:r>
              <a:rPr lang="en-US" dirty="0">
                <a:solidFill>
                  <a:schemeClr val="tx2">
                    <a:lumMod val="75000"/>
                  </a:schemeClr>
                </a:solidFill>
              </a:rPr>
              <a:t>1990: World Wide Web (CERN)</a:t>
            </a:r>
          </a:p>
          <a:p>
            <a:pPr lvl="1"/>
            <a:r>
              <a:rPr lang="en-US" dirty="0">
                <a:solidFill>
                  <a:schemeClr val="tx2">
                    <a:lumMod val="75000"/>
                  </a:schemeClr>
                </a:solidFill>
              </a:rPr>
              <a:t>1993: PDF and </a:t>
            </a:r>
            <a:r>
              <a:rPr lang="en-US" dirty="0" err="1">
                <a:solidFill>
                  <a:schemeClr val="tx2">
                    <a:lumMod val="75000"/>
                  </a:schemeClr>
                </a:solidFill>
              </a:rPr>
              <a:t>Acroread</a:t>
            </a:r>
            <a:r>
              <a:rPr lang="en-US" dirty="0">
                <a:solidFill>
                  <a:schemeClr val="tx2">
                    <a:lumMod val="75000"/>
                  </a:schemeClr>
                </a:solidFill>
              </a:rPr>
              <a:t> made free (Adobe)</a:t>
            </a:r>
          </a:p>
          <a:p>
            <a:pPr lvl="1"/>
            <a:r>
              <a:rPr lang="en-US" dirty="0">
                <a:solidFill>
                  <a:schemeClr val="tx2">
                    <a:lumMod val="75000"/>
                  </a:schemeClr>
                </a:solidFill>
              </a:rPr>
              <a:t>1994: 100 MHz PC processors (Intel)</a:t>
            </a:r>
          </a:p>
          <a:p>
            <a:pPr lvl="1"/>
            <a:r>
              <a:rPr lang="en-US" dirty="0">
                <a:solidFill>
                  <a:schemeClr val="tx2">
                    <a:lumMod val="75000"/>
                  </a:schemeClr>
                </a:solidFill>
              </a:rPr>
              <a:t>1995-2000: Dot Com Boom</a:t>
            </a:r>
            <a:br>
              <a:rPr lang="en-US" dirty="0">
                <a:solidFill>
                  <a:schemeClr val="tx2">
                    <a:lumMod val="75000"/>
                  </a:schemeClr>
                </a:solidFill>
              </a:rPr>
            </a:br>
            <a:r>
              <a:rPr lang="en-US" dirty="0">
                <a:solidFill>
                  <a:schemeClr val="tx2">
                    <a:lumMod val="75000"/>
                  </a:schemeClr>
                </a:solidFill>
              </a:rPr>
              <a:t>          Internet usage/access grows 25×: 15 M to 350 M</a:t>
            </a:r>
          </a:p>
          <a:p>
            <a:r>
              <a:rPr lang="en-US" sz="2800" dirty="0">
                <a:solidFill>
                  <a:schemeClr val="tx2">
                    <a:lumMod val="75000"/>
                  </a:schemeClr>
                </a:solidFill>
              </a:rPr>
              <a:t> </a:t>
            </a:r>
            <a:r>
              <a:rPr lang="en-US" sz="2800" dirty="0">
                <a:solidFill>
                  <a:schemeClr val="tx1"/>
                </a:solidFill>
              </a:rPr>
              <a:t>PAC’95 decision: Electronic Publication</a:t>
            </a:r>
          </a:p>
          <a:p>
            <a:r>
              <a:rPr lang="en-US" sz="2800" dirty="0">
                <a:solidFill>
                  <a:schemeClr val="tx2">
                    <a:lumMod val="75000"/>
                  </a:schemeClr>
                </a:solidFill>
              </a:rPr>
              <a:t> </a:t>
            </a:r>
            <a:r>
              <a:rPr lang="en-US" sz="2800" dirty="0">
                <a:solidFill>
                  <a:schemeClr val="tx1"/>
                </a:solidFill>
              </a:rPr>
              <a:t>EPAC’96 and PAC’97 joined the editorial</a:t>
            </a:r>
            <a:br>
              <a:rPr lang="en-US" sz="2800" dirty="0">
                <a:solidFill>
                  <a:schemeClr val="tx1"/>
                </a:solidFill>
              </a:rPr>
            </a:br>
            <a:r>
              <a:rPr lang="en-US" sz="2800" dirty="0">
                <a:solidFill>
                  <a:schemeClr val="tx1"/>
                </a:solidFill>
              </a:rPr>
              <a:t> team to learn how it might be feasible (see </a:t>
            </a:r>
            <a:r>
              <a:rPr lang="en-US" sz="2800" dirty="0">
                <a:solidFill>
                  <a:schemeClr val="tx1"/>
                </a:solidFill>
                <a:hlinkClick r:id="rId3">
                  <a:extLst>
                    <a:ext uri="{A12FA001-AC4F-418D-AE19-62706E023703}">
                      <ahyp:hlinkClr xmlns:ahyp="http://schemas.microsoft.com/office/drawing/2018/hyperlinkcolor" val="tx"/>
                    </a:ext>
                  </a:extLst>
                </a:hlinkClick>
              </a:rPr>
              <a:t>documentation</a:t>
            </a:r>
            <a:r>
              <a:rPr lang="en-US" sz="2800" dirty="0">
                <a:solidFill>
                  <a:schemeClr val="tx1"/>
                </a:solidFill>
              </a:rPr>
              <a:t>)</a:t>
            </a:r>
            <a:br>
              <a:rPr lang="en-US" sz="2800" dirty="0">
                <a:solidFill>
                  <a:schemeClr val="tx2">
                    <a:lumMod val="75000"/>
                  </a:schemeClr>
                </a:solidFill>
              </a:rPr>
            </a:br>
            <a:endParaRPr lang="en-GB" sz="2400" dirty="0">
              <a:solidFill>
                <a:schemeClr val="tx1"/>
              </a:solidFill>
            </a:endParaRPr>
          </a:p>
        </p:txBody>
      </p:sp>
      <p:pic>
        <p:nvPicPr>
          <p:cNvPr id="6" name="Picture 5">
            <a:extLst>
              <a:ext uri="{FF2B5EF4-FFF2-40B4-BE49-F238E27FC236}">
                <a16:creationId xmlns:a16="http://schemas.microsoft.com/office/drawing/2014/main" id="{3B91B148-1602-C6EB-79B7-AB97BE7AF293}"/>
              </a:ext>
            </a:extLst>
          </p:cNvPr>
          <p:cNvPicPr>
            <a:picLocks noChangeAspect="1"/>
          </p:cNvPicPr>
          <p:nvPr/>
        </p:nvPicPr>
        <p:blipFill>
          <a:blip r:embed="rId4"/>
          <a:stretch>
            <a:fillRect/>
          </a:stretch>
        </p:blipFill>
        <p:spPr>
          <a:xfrm>
            <a:off x="7296568" y="2032231"/>
            <a:ext cx="4752975" cy="3314700"/>
          </a:xfrm>
          <a:prstGeom prst="rect">
            <a:avLst/>
          </a:prstGeom>
        </p:spPr>
      </p:pic>
    </p:spTree>
    <p:extLst>
      <p:ext uri="{BB962C8B-B14F-4D97-AF65-F5344CB8AC3E}">
        <p14:creationId xmlns:p14="http://schemas.microsoft.com/office/powerpoint/2010/main" val="1054482085"/>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2"/>
            <a:ext cx="10640784" cy="647700"/>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 history</a:t>
            </a:r>
            <a:endParaRPr lang="en-GB" sz="3600" dirty="0"/>
          </a:p>
        </p:txBody>
      </p:sp>
      <p:sp>
        <p:nvSpPr>
          <p:cNvPr id="3" name="Content Placeholder 2"/>
          <p:cNvSpPr>
            <a:spLocks noGrp="1"/>
          </p:cNvSpPr>
          <p:nvPr>
            <p:ph sz="quarter" idx="13"/>
          </p:nvPr>
        </p:nvSpPr>
        <p:spPr>
          <a:xfrm>
            <a:off x="69544" y="180996"/>
            <a:ext cx="11866786" cy="6357200"/>
          </a:xfrm>
        </p:spPr>
        <p:txBody>
          <a:bodyPr/>
          <a:lstStyle/>
          <a:p>
            <a:r>
              <a:rPr lang="en-US" sz="2800" dirty="0">
                <a:solidFill>
                  <a:schemeClr val="tx1"/>
                </a:solidFill>
              </a:rPr>
              <a:t>only a short detour: prices for printed proceedings</a:t>
            </a:r>
            <a:br>
              <a:rPr lang="en-US" sz="2800" dirty="0">
                <a:solidFill>
                  <a:schemeClr val="tx1"/>
                </a:solidFill>
              </a:rPr>
            </a:br>
            <a:r>
              <a:rPr lang="en-US" sz="2800" dirty="0">
                <a:solidFill>
                  <a:schemeClr val="tx1"/>
                </a:solidFill>
              </a:rPr>
              <a:t>You can still buy the proceedings of EPAC’96 on Amazon and </a:t>
            </a:r>
            <a:r>
              <a:rPr lang="en-US" sz="2800" dirty="0" err="1">
                <a:solidFill>
                  <a:schemeClr val="tx1"/>
                </a:solidFill>
              </a:rPr>
              <a:t>Ebay</a:t>
            </a:r>
            <a:endParaRPr lang="en-US" sz="2800" dirty="0">
              <a:solidFill>
                <a:schemeClr val="tx1"/>
              </a:solidFill>
            </a:endParaRPr>
          </a:p>
          <a:p>
            <a:pPr marL="46037" indent="0">
              <a:buNone/>
            </a:pPr>
            <a:br>
              <a:rPr lang="en-US" sz="2800" dirty="0">
                <a:solidFill>
                  <a:schemeClr val="tx2">
                    <a:lumMod val="75000"/>
                  </a:schemeClr>
                </a:solidFill>
              </a:rPr>
            </a:br>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000" dirty="0">
              <a:solidFill>
                <a:schemeClr val="tx2">
                  <a:lumMod val="75000"/>
                </a:schemeClr>
              </a:solidFill>
            </a:endParaRPr>
          </a:p>
          <a:p>
            <a:endParaRPr lang="en-US" sz="2400" dirty="0">
              <a:solidFill>
                <a:schemeClr val="tx2"/>
              </a:solidFill>
              <a:latin typeface="Arial"/>
              <a:cs typeface="Arial"/>
            </a:endParaRPr>
          </a:p>
        </p:txBody>
      </p:sp>
    </p:spTree>
    <p:extLst>
      <p:ext uri="{BB962C8B-B14F-4D97-AF65-F5344CB8AC3E}">
        <p14:creationId xmlns:p14="http://schemas.microsoft.com/office/powerpoint/2010/main" val="1672870445"/>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2"/>
            <a:ext cx="10640784" cy="647700"/>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 history</a:t>
            </a:r>
            <a:endParaRPr lang="en-GB" sz="3600" dirty="0"/>
          </a:p>
        </p:txBody>
      </p:sp>
      <p:sp>
        <p:nvSpPr>
          <p:cNvPr id="3" name="Content Placeholder 2"/>
          <p:cNvSpPr>
            <a:spLocks noGrp="1"/>
          </p:cNvSpPr>
          <p:nvPr>
            <p:ph sz="quarter" idx="13"/>
          </p:nvPr>
        </p:nvSpPr>
        <p:spPr>
          <a:xfrm>
            <a:off x="69544" y="180996"/>
            <a:ext cx="11866786" cy="6357200"/>
          </a:xfrm>
        </p:spPr>
        <p:txBody>
          <a:bodyPr/>
          <a:lstStyle/>
          <a:p>
            <a:r>
              <a:rPr lang="en-US" sz="2800" dirty="0">
                <a:solidFill>
                  <a:schemeClr val="tx1"/>
                </a:solidFill>
              </a:rPr>
              <a:t>only a short detour: prices for printed proceedings</a:t>
            </a:r>
            <a:br>
              <a:rPr lang="en-US" sz="2800" dirty="0">
                <a:solidFill>
                  <a:schemeClr val="tx1"/>
                </a:solidFill>
              </a:rPr>
            </a:br>
            <a:r>
              <a:rPr lang="en-US" sz="2800" dirty="0">
                <a:solidFill>
                  <a:schemeClr val="tx1"/>
                </a:solidFill>
              </a:rPr>
              <a:t>You can still buy the proceedings of EPAC’96 on Amazon and </a:t>
            </a:r>
            <a:r>
              <a:rPr lang="en-US" sz="2800" dirty="0" err="1">
                <a:solidFill>
                  <a:schemeClr val="tx1"/>
                </a:solidFill>
              </a:rPr>
              <a:t>Ebay</a:t>
            </a:r>
            <a:endParaRPr lang="en-US" sz="2800" dirty="0">
              <a:solidFill>
                <a:schemeClr val="tx1"/>
              </a:solidFill>
            </a:endParaRPr>
          </a:p>
          <a:p>
            <a:br>
              <a:rPr lang="en-US" sz="2800" dirty="0">
                <a:solidFill>
                  <a:schemeClr val="tx2">
                    <a:lumMod val="75000"/>
                  </a:schemeClr>
                </a:solidFill>
              </a:rPr>
            </a:br>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000" dirty="0">
              <a:solidFill>
                <a:schemeClr val="tx2">
                  <a:lumMod val="75000"/>
                </a:schemeClr>
              </a:solidFill>
            </a:endParaRPr>
          </a:p>
          <a:p>
            <a:endParaRPr lang="en-US" sz="2400" dirty="0">
              <a:solidFill>
                <a:schemeClr val="tx2"/>
              </a:solidFill>
              <a:latin typeface="Arial"/>
              <a:cs typeface="Arial"/>
            </a:endParaRPr>
          </a:p>
        </p:txBody>
      </p:sp>
      <p:pic>
        <p:nvPicPr>
          <p:cNvPr id="5" name="Picture 4">
            <a:extLst>
              <a:ext uri="{FF2B5EF4-FFF2-40B4-BE49-F238E27FC236}">
                <a16:creationId xmlns:a16="http://schemas.microsoft.com/office/drawing/2014/main" id="{405973D7-0B24-83F6-1EC1-48E06817845D}"/>
              </a:ext>
            </a:extLst>
          </p:cNvPr>
          <p:cNvPicPr>
            <a:picLocks noChangeAspect="1"/>
          </p:cNvPicPr>
          <p:nvPr/>
        </p:nvPicPr>
        <p:blipFill>
          <a:blip r:embed="rId3"/>
          <a:stretch>
            <a:fillRect/>
          </a:stretch>
        </p:blipFill>
        <p:spPr>
          <a:xfrm>
            <a:off x="549882" y="1160767"/>
            <a:ext cx="8750465" cy="5562963"/>
          </a:xfrm>
          <a:prstGeom prst="rect">
            <a:avLst/>
          </a:prstGeom>
        </p:spPr>
      </p:pic>
    </p:spTree>
    <p:extLst>
      <p:ext uri="{BB962C8B-B14F-4D97-AF65-F5344CB8AC3E}">
        <p14:creationId xmlns:p14="http://schemas.microsoft.com/office/powerpoint/2010/main" val="237451504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2"/>
            <a:ext cx="10640784" cy="647700"/>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 history</a:t>
            </a:r>
            <a:endParaRPr lang="en-GB" sz="3600" dirty="0"/>
          </a:p>
        </p:txBody>
      </p:sp>
      <p:sp>
        <p:nvSpPr>
          <p:cNvPr id="3" name="Content Placeholder 2"/>
          <p:cNvSpPr>
            <a:spLocks noGrp="1"/>
          </p:cNvSpPr>
          <p:nvPr>
            <p:ph sz="quarter" idx="13"/>
          </p:nvPr>
        </p:nvSpPr>
        <p:spPr>
          <a:xfrm>
            <a:off x="69544" y="180996"/>
            <a:ext cx="11866786" cy="6357200"/>
          </a:xfrm>
        </p:spPr>
        <p:txBody>
          <a:bodyPr/>
          <a:lstStyle/>
          <a:p>
            <a:r>
              <a:rPr lang="en-US" sz="2800" dirty="0">
                <a:solidFill>
                  <a:schemeClr val="tx1"/>
                </a:solidFill>
              </a:rPr>
              <a:t>only a short detour: prices for printed proceedings</a:t>
            </a:r>
            <a:br>
              <a:rPr lang="en-US" sz="2800" dirty="0">
                <a:solidFill>
                  <a:schemeClr val="tx1"/>
                </a:solidFill>
              </a:rPr>
            </a:br>
            <a:r>
              <a:rPr lang="en-US" sz="2800" dirty="0">
                <a:solidFill>
                  <a:schemeClr val="tx1"/>
                </a:solidFill>
              </a:rPr>
              <a:t>You can still buy the proceedings of EPAC’96 on Amazon and </a:t>
            </a:r>
            <a:r>
              <a:rPr lang="en-US" sz="2800" dirty="0" err="1">
                <a:solidFill>
                  <a:schemeClr val="tx1"/>
                </a:solidFill>
              </a:rPr>
              <a:t>Ebay</a:t>
            </a:r>
            <a:endParaRPr lang="en-US" sz="2800" dirty="0">
              <a:solidFill>
                <a:schemeClr val="tx1"/>
              </a:solidFill>
            </a:endParaRPr>
          </a:p>
          <a:p>
            <a:br>
              <a:rPr lang="en-US" sz="2800" dirty="0">
                <a:solidFill>
                  <a:schemeClr val="tx2">
                    <a:lumMod val="75000"/>
                  </a:schemeClr>
                </a:solidFill>
              </a:rPr>
            </a:br>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800" dirty="0">
              <a:solidFill>
                <a:schemeClr val="tx2">
                  <a:lumMod val="75000"/>
                </a:schemeClr>
              </a:solidFill>
            </a:endParaRPr>
          </a:p>
          <a:p>
            <a:endParaRPr lang="en-US" sz="2000" dirty="0">
              <a:solidFill>
                <a:schemeClr val="tx2">
                  <a:lumMod val="75000"/>
                </a:schemeClr>
              </a:solidFill>
            </a:endParaRPr>
          </a:p>
        </p:txBody>
      </p:sp>
      <p:pic>
        <p:nvPicPr>
          <p:cNvPr id="8" name="Picture 7">
            <a:extLst>
              <a:ext uri="{FF2B5EF4-FFF2-40B4-BE49-F238E27FC236}">
                <a16:creationId xmlns:a16="http://schemas.microsoft.com/office/drawing/2014/main" id="{5D025ED8-C170-9B14-1AA4-A2652B5806DC}"/>
              </a:ext>
            </a:extLst>
          </p:cNvPr>
          <p:cNvPicPr>
            <a:picLocks noChangeAspect="1"/>
          </p:cNvPicPr>
          <p:nvPr/>
        </p:nvPicPr>
        <p:blipFill>
          <a:blip r:embed="rId3"/>
          <a:stretch>
            <a:fillRect/>
          </a:stretch>
        </p:blipFill>
        <p:spPr>
          <a:xfrm>
            <a:off x="494853" y="1127603"/>
            <a:ext cx="8634934" cy="5627852"/>
          </a:xfrm>
          <a:prstGeom prst="rect">
            <a:avLst/>
          </a:prstGeom>
        </p:spPr>
      </p:pic>
    </p:spTree>
    <p:extLst>
      <p:ext uri="{BB962C8B-B14F-4D97-AF65-F5344CB8AC3E}">
        <p14:creationId xmlns:p14="http://schemas.microsoft.com/office/powerpoint/2010/main" val="2052128126"/>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2"/>
            <a:ext cx="10640784" cy="647700"/>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 history</a:t>
            </a:r>
            <a:endParaRPr lang="en-GB" sz="3600" dirty="0"/>
          </a:p>
        </p:txBody>
      </p:sp>
      <p:sp>
        <p:nvSpPr>
          <p:cNvPr id="3" name="Content Placeholder 2"/>
          <p:cNvSpPr>
            <a:spLocks noGrp="1"/>
          </p:cNvSpPr>
          <p:nvPr>
            <p:ph sz="quarter" idx="13"/>
          </p:nvPr>
        </p:nvSpPr>
        <p:spPr>
          <a:xfrm>
            <a:off x="0" y="500800"/>
            <a:ext cx="11866786" cy="6357200"/>
          </a:xfrm>
        </p:spPr>
        <p:txBody>
          <a:bodyPr/>
          <a:lstStyle/>
          <a:p>
            <a:pPr marL="46037" indent="0">
              <a:buNone/>
            </a:pPr>
            <a:r>
              <a:rPr lang="en-US" sz="2800" dirty="0">
                <a:solidFill>
                  <a:schemeClr val="tx1"/>
                </a:solidFill>
              </a:rPr>
              <a:t>Prices for printed proceedings:</a:t>
            </a:r>
          </a:p>
          <a:p>
            <a:r>
              <a:rPr lang="en-US" sz="2800" dirty="0">
                <a:solidFill>
                  <a:schemeClr val="tx1"/>
                </a:solidFill>
                <a:latin typeface="+mj-lt"/>
                <a:cs typeface="Arial"/>
              </a:rPr>
              <a:t>Large portion of the registration fee was spent in the </a:t>
            </a:r>
            <a:br>
              <a:rPr lang="en-US" sz="2800" dirty="0">
                <a:solidFill>
                  <a:schemeClr val="tx1"/>
                </a:solidFill>
                <a:latin typeface="+mj-lt"/>
                <a:cs typeface="Arial"/>
              </a:rPr>
            </a:br>
            <a:r>
              <a:rPr lang="en-US" sz="2800" dirty="0">
                <a:solidFill>
                  <a:schemeClr val="tx1"/>
                </a:solidFill>
                <a:latin typeface="+mj-lt"/>
                <a:cs typeface="Arial"/>
              </a:rPr>
              <a:t>“old days” when all delegates received a printed copy</a:t>
            </a:r>
            <a:endParaRPr lang="en-US" sz="2400" dirty="0">
              <a:solidFill>
                <a:schemeClr val="tx1"/>
              </a:solidFill>
              <a:latin typeface="+mj-lt"/>
              <a:cs typeface="Arial"/>
            </a:endParaRPr>
          </a:p>
          <a:p>
            <a:r>
              <a:rPr lang="en-US" sz="2800" dirty="0">
                <a:solidFill>
                  <a:schemeClr val="tx1"/>
                </a:solidFill>
                <a:latin typeface="+mj-lt"/>
                <a:cs typeface="Arial"/>
              </a:rPr>
              <a:t>Btw.EPAC’96 is still available for US$ 150–450 or ¥ 22,222</a:t>
            </a:r>
          </a:p>
          <a:p>
            <a:r>
              <a:rPr lang="en-US" sz="2800" dirty="0">
                <a:solidFill>
                  <a:schemeClr val="tx1"/>
                </a:solidFill>
                <a:latin typeface="+mj-lt"/>
                <a:cs typeface="Arial"/>
              </a:rPr>
              <a:t>Proceeding copies are now sold through e.g. Curran Associates</a:t>
            </a:r>
            <a:br>
              <a:rPr lang="en-US" sz="2800" dirty="0">
                <a:solidFill>
                  <a:schemeClr val="tx1"/>
                </a:solidFill>
                <a:latin typeface="+mj-lt"/>
                <a:cs typeface="Arial"/>
              </a:rPr>
            </a:br>
            <a:r>
              <a:rPr lang="en-US" sz="2800" dirty="0">
                <a:solidFill>
                  <a:schemeClr val="tx1"/>
                </a:solidFill>
                <a:latin typeface="+mj-lt"/>
                <a:cs typeface="Arial"/>
              </a:rPr>
              <a:t>for libraries (in the past JACoW got a small amount of royalties)</a:t>
            </a:r>
          </a:p>
          <a:p>
            <a:r>
              <a:rPr lang="en-US" sz="2800" dirty="0">
                <a:solidFill>
                  <a:schemeClr val="tx1"/>
                </a:solidFill>
                <a:latin typeface="+mj-lt"/>
                <a:cs typeface="Arial"/>
              </a:rPr>
              <a:t>Other hardcopies US$ 100-300 (or less) for recent IPACs</a:t>
            </a:r>
          </a:p>
        </p:txBody>
      </p:sp>
    </p:spTree>
    <p:extLst>
      <p:ext uri="{BB962C8B-B14F-4D97-AF65-F5344CB8AC3E}">
        <p14:creationId xmlns:p14="http://schemas.microsoft.com/office/powerpoint/2010/main" val="3791940389"/>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72265" y="711715"/>
            <a:ext cx="11566692" cy="1313028"/>
          </a:xfrm>
        </p:spPr>
        <p:txBody>
          <a:bodyPr/>
          <a:lstStyle/>
          <a:p>
            <a:pPr marL="46037" indent="0">
              <a:buNone/>
            </a:pPr>
            <a:r>
              <a:rPr lang="en-US" sz="3600" dirty="0">
                <a:ln>
                  <a:gradFill>
                    <a:gsLst>
                      <a:gs pos="0">
                        <a:schemeClr val="accent1">
                          <a:lumMod val="5000"/>
                          <a:lumOff val="95000"/>
                        </a:schemeClr>
                      </a:gs>
                      <a:gs pos="8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2">
                    <a:lumMod val="75000"/>
                  </a:schemeClr>
                </a:solidFill>
                <a:effectLst>
                  <a:outerShdw blurRad="50800" dist="38100" dir="2700000" algn="tl" rotWithShape="0">
                    <a:schemeClr val="tx2">
                      <a:lumMod val="90000"/>
                      <a:alpha val="40000"/>
                    </a:schemeClr>
                  </a:outerShdw>
                </a:effectLst>
                <a:latin typeface="Bahnschrift" panose="020B0502040204020203" pitchFamily="34" charset="0"/>
              </a:rPr>
              <a:t>Who were the people who wanted to try their hands </a:t>
            </a:r>
            <a:br>
              <a:rPr lang="en-US" sz="3600" dirty="0">
                <a:ln>
                  <a:gradFill>
                    <a:gsLst>
                      <a:gs pos="0">
                        <a:schemeClr val="accent1">
                          <a:lumMod val="5000"/>
                          <a:lumOff val="95000"/>
                        </a:schemeClr>
                      </a:gs>
                      <a:gs pos="8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2">
                    <a:lumMod val="75000"/>
                  </a:schemeClr>
                </a:solidFill>
                <a:effectLst>
                  <a:outerShdw blurRad="50800" dist="38100" dir="2700000" algn="tl" rotWithShape="0">
                    <a:schemeClr val="tx2">
                      <a:lumMod val="90000"/>
                      <a:alpha val="40000"/>
                    </a:schemeClr>
                  </a:outerShdw>
                </a:effectLst>
                <a:latin typeface="Bahnschrift" panose="020B0502040204020203" pitchFamily="34" charset="0"/>
              </a:rPr>
            </a:br>
            <a:r>
              <a:rPr lang="en-US" sz="3600" dirty="0">
                <a:ln>
                  <a:gradFill>
                    <a:gsLst>
                      <a:gs pos="0">
                        <a:schemeClr val="accent1">
                          <a:lumMod val="5000"/>
                          <a:lumOff val="95000"/>
                        </a:schemeClr>
                      </a:gs>
                      <a:gs pos="8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2">
                    <a:lumMod val="75000"/>
                  </a:schemeClr>
                </a:solidFill>
                <a:effectLst>
                  <a:outerShdw blurRad="50800" dist="38100" dir="2700000" algn="tl" rotWithShape="0">
                    <a:schemeClr val="tx2">
                      <a:lumMod val="90000"/>
                      <a:alpha val="40000"/>
                    </a:schemeClr>
                  </a:outerShdw>
                </a:effectLst>
                <a:latin typeface="Bahnschrift" panose="020B0502040204020203" pitchFamily="34" charset="0"/>
              </a:rPr>
              <a:t>at publishing proceedings themselves?</a:t>
            </a:r>
            <a:endParaRPr lang="en-AU" sz="3600" dirty="0">
              <a:solidFill>
                <a:schemeClr val="tx1"/>
              </a:solidFill>
              <a:latin typeface="Bahnschrift" panose="020B0502040204020203" pitchFamily="34" charset="0"/>
            </a:endParaRPr>
          </a:p>
        </p:txBody>
      </p:sp>
      <p:sp>
        <p:nvSpPr>
          <p:cNvPr id="5" name="TextBox 4">
            <a:extLst>
              <a:ext uri="{FF2B5EF4-FFF2-40B4-BE49-F238E27FC236}">
                <a16:creationId xmlns:a16="http://schemas.microsoft.com/office/drawing/2014/main" id="{2C78BB70-7C30-07D5-6B2A-7A97503933FE}"/>
              </a:ext>
            </a:extLst>
          </p:cNvPr>
          <p:cNvSpPr txBox="1"/>
          <p:nvPr/>
        </p:nvSpPr>
        <p:spPr>
          <a:xfrm>
            <a:off x="953045" y="3796604"/>
            <a:ext cx="853433" cy="341940"/>
          </a:xfrm>
          <a:prstGeom prst="rect">
            <a:avLst/>
          </a:prstGeom>
          <a:noFill/>
        </p:spPr>
        <p:txBody>
          <a:bodyPr wrap="none" rtlCol="0">
            <a:spAutoFit/>
          </a:bodyPr>
          <a:lstStyle/>
          <a:p>
            <a:r>
              <a:rPr lang="en-US" sz="1600" dirty="0">
                <a:solidFill>
                  <a:schemeClr val="bg1"/>
                </a:solidFill>
                <a:latin typeface="Arial"/>
                <a:cs typeface="Arial"/>
              </a:rPr>
              <a:t>PAC’99</a:t>
            </a:r>
          </a:p>
        </p:txBody>
      </p:sp>
      <p:sp>
        <p:nvSpPr>
          <p:cNvPr id="13" name="TextBox 12">
            <a:extLst>
              <a:ext uri="{FF2B5EF4-FFF2-40B4-BE49-F238E27FC236}">
                <a16:creationId xmlns:a16="http://schemas.microsoft.com/office/drawing/2014/main" id="{51186673-3FAA-5777-BA64-2F6F33D8B61C}"/>
              </a:ext>
            </a:extLst>
          </p:cNvPr>
          <p:cNvSpPr txBox="1"/>
          <p:nvPr/>
        </p:nvSpPr>
        <p:spPr>
          <a:xfrm>
            <a:off x="2934972" y="2827273"/>
            <a:ext cx="2206750" cy="338554"/>
          </a:xfrm>
          <a:prstGeom prst="rect">
            <a:avLst/>
          </a:prstGeom>
          <a:noFill/>
        </p:spPr>
        <p:txBody>
          <a:bodyPr wrap="square" rtlCol="0">
            <a:spAutoFit/>
          </a:bodyPr>
          <a:lstStyle/>
          <a:p>
            <a:r>
              <a:rPr lang="en-US" sz="1600" b="1" dirty="0">
                <a:solidFill>
                  <a:schemeClr val="bg1"/>
                </a:solidFill>
                <a:latin typeface="Arial"/>
                <a:cs typeface="Arial"/>
              </a:rPr>
              <a:t>John Poole  </a:t>
            </a:r>
            <a:r>
              <a:rPr lang="en-US" sz="1600" dirty="0">
                <a:solidFill>
                  <a:schemeClr val="bg1"/>
                </a:solidFill>
                <a:latin typeface="Arial"/>
                <a:cs typeface="Arial"/>
              </a:rPr>
              <a:t>EPAC’96</a:t>
            </a:r>
          </a:p>
        </p:txBody>
      </p:sp>
      <p:sp>
        <p:nvSpPr>
          <p:cNvPr id="15" name="TextBox 14">
            <a:extLst>
              <a:ext uri="{FF2B5EF4-FFF2-40B4-BE49-F238E27FC236}">
                <a16:creationId xmlns:a16="http://schemas.microsoft.com/office/drawing/2014/main" id="{170F96BA-2B0C-6EEF-0361-FEF92ACD4060}"/>
              </a:ext>
            </a:extLst>
          </p:cNvPr>
          <p:cNvSpPr txBox="1"/>
          <p:nvPr/>
        </p:nvSpPr>
        <p:spPr>
          <a:xfrm>
            <a:off x="180230" y="6041164"/>
            <a:ext cx="1104147" cy="338554"/>
          </a:xfrm>
          <a:prstGeom prst="rect">
            <a:avLst/>
          </a:prstGeom>
          <a:noFill/>
        </p:spPr>
        <p:txBody>
          <a:bodyPr wrap="square" rtlCol="0">
            <a:spAutoFit/>
          </a:bodyPr>
          <a:lstStyle/>
          <a:p>
            <a:r>
              <a:rPr lang="en-US" sz="1600" dirty="0">
                <a:solidFill>
                  <a:schemeClr val="bg1"/>
                </a:solidFill>
                <a:latin typeface="Arial"/>
                <a:cs typeface="Arial"/>
              </a:rPr>
              <a:t>EPAC’98</a:t>
            </a:r>
          </a:p>
        </p:txBody>
      </p:sp>
      <p:sp>
        <p:nvSpPr>
          <p:cNvPr id="16" name="TextBox 15">
            <a:extLst>
              <a:ext uri="{FF2B5EF4-FFF2-40B4-BE49-F238E27FC236}">
                <a16:creationId xmlns:a16="http://schemas.microsoft.com/office/drawing/2014/main" id="{2DD6945A-BFB8-036A-2D14-7C702FBB28D2}"/>
              </a:ext>
            </a:extLst>
          </p:cNvPr>
          <p:cNvSpPr txBox="1"/>
          <p:nvPr/>
        </p:nvSpPr>
        <p:spPr>
          <a:xfrm>
            <a:off x="3333998" y="4827750"/>
            <a:ext cx="861967" cy="338554"/>
          </a:xfrm>
          <a:prstGeom prst="rect">
            <a:avLst/>
          </a:prstGeom>
          <a:noFill/>
        </p:spPr>
        <p:txBody>
          <a:bodyPr wrap="none" rtlCol="0">
            <a:spAutoFit/>
          </a:bodyPr>
          <a:lstStyle/>
          <a:p>
            <a:r>
              <a:rPr lang="en-US" sz="1600" dirty="0">
                <a:solidFill>
                  <a:schemeClr val="bg1"/>
                </a:solidFill>
                <a:latin typeface="Arial"/>
                <a:cs typeface="Arial"/>
              </a:rPr>
              <a:t>PAC’97</a:t>
            </a:r>
          </a:p>
        </p:txBody>
      </p:sp>
      <p:sp>
        <p:nvSpPr>
          <p:cNvPr id="17" name="TextBox 16">
            <a:extLst>
              <a:ext uri="{FF2B5EF4-FFF2-40B4-BE49-F238E27FC236}">
                <a16:creationId xmlns:a16="http://schemas.microsoft.com/office/drawing/2014/main" id="{0C23CEC2-2DF0-348F-C77B-649D3F3F593E}"/>
              </a:ext>
            </a:extLst>
          </p:cNvPr>
          <p:cNvSpPr txBox="1"/>
          <p:nvPr/>
        </p:nvSpPr>
        <p:spPr>
          <a:xfrm>
            <a:off x="197933" y="5807731"/>
            <a:ext cx="1196161" cy="338554"/>
          </a:xfrm>
          <a:prstGeom prst="rect">
            <a:avLst/>
          </a:prstGeom>
          <a:noFill/>
        </p:spPr>
        <p:txBody>
          <a:bodyPr wrap="none" rtlCol="0">
            <a:spAutoFit/>
          </a:bodyPr>
          <a:lstStyle/>
          <a:p>
            <a:r>
              <a:rPr lang="en-US" sz="1600" dirty="0">
                <a:solidFill>
                  <a:schemeClr val="bg1"/>
                </a:solidFill>
                <a:latin typeface="Arial"/>
                <a:cs typeface="Arial"/>
              </a:rPr>
              <a:t>Leif Liljeby</a:t>
            </a:r>
          </a:p>
        </p:txBody>
      </p:sp>
      <p:sp>
        <p:nvSpPr>
          <p:cNvPr id="25" name="TextBox 24">
            <a:extLst>
              <a:ext uri="{FF2B5EF4-FFF2-40B4-BE49-F238E27FC236}">
                <a16:creationId xmlns:a16="http://schemas.microsoft.com/office/drawing/2014/main" id="{236A9E07-38A6-2CF3-FE13-C1C95BA686A6}"/>
              </a:ext>
            </a:extLst>
          </p:cNvPr>
          <p:cNvSpPr txBox="1"/>
          <p:nvPr/>
        </p:nvSpPr>
        <p:spPr>
          <a:xfrm>
            <a:off x="4961207" y="6233360"/>
            <a:ext cx="1104147" cy="338554"/>
          </a:xfrm>
          <a:prstGeom prst="rect">
            <a:avLst/>
          </a:prstGeom>
          <a:noFill/>
        </p:spPr>
        <p:txBody>
          <a:bodyPr wrap="square" rtlCol="0">
            <a:spAutoFit/>
          </a:bodyPr>
          <a:lstStyle/>
          <a:p>
            <a:r>
              <a:rPr lang="en-US" sz="1600" dirty="0">
                <a:solidFill>
                  <a:schemeClr val="bg1"/>
                </a:solidFill>
                <a:latin typeface="Arial"/>
                <a:cs typeface="Arial"/>
              </a:rPr>
              <a:t>EPAC’98</a:t>
            </a:r>
          </a:p>
        </p:txBody>
      </p:sp>
      <p:sp>
        <p:nvSpPr>
          <p:cNvPr id="27" name="TextBox 26">
            <a:extLst>
              <a:ext uri="{FF2B5EF4-FFF2-40B4-BE49-F238E27FC236}">
                <a16:creationId xmlns:a16="http://schemas.microsoft.com/office/drawing/2014/main" id="{BCF3B5E7-3760-FEFE-46E9-EC9B28C460C2}"/>
              </a:ext>
            </a:extLst>
          </p:cNvPr>
          <p:cNvSpPr txBox="1"/>
          <p:nvPr/>
        </p:nvSpPr>
        <p:spPr>
          <a:xfrm>
            <a:off x="4978910" y="5999927"/>
            <a:ext cx="1196161" cy="338554"/>
          </a:xfrm>
          <a:prstGeom prst="rect">
            <a:avLst/>
          </a:prstGeom>
          <a:noFill/>
        </p:spPr>
        <p:txBody>
          <a:bodyPr wrap="none" rtlCol="0">
            <a:spAutoFit/>
          </a:bodyPr>
          <a:lstStyle/>
          <a:p>
            <a:r>
              <a:rPr lang="en-US" sz="1600" dirty="0">
                <a:solidFill>
                  <a:schemeClr val="bg1"/>
                </a:solidFill>
                <a:latin typeface="Arial"/>
                <a:cs typeface="Arial"/>
              </a:rPr>
              <a:t>Leif Liljeby</a:t>
            </a:r>
          </a:p>
        </p:txBody>
      </p:sp>
      <p:sp>
        <p:nvSpPr>
          <p:cNvPr id="30" name="TextBox 29">
            <a:extLst>
              <a:ext uri="{FF2B5EF4-FFF2-40B4-BE49-F238E27FC236}">
                <a16:creationId xmlns:a16="http://schemas.microsoft.com/office/drawing/2014/main" id="{23E2C1C5-1785-0AC4-3216-9870C8E2A6E5}"/>
              </a:ext>
            </a:extLst>
          </p:cNvPr>
          <p:cNvSpPr txBox="1"/>
          <p:nvPr/>
        </p:nvSpPr>
        <p:spPr>
          <a:xfrm>
            <a:off x="4102187" y="5906591"/>
            <a:ext cx="861967" cy="338554"/>
          </a:xfrm>
          <a:prstGeom prst="rect">
            <a:avLst/>
          </a:prstGeom>
          <a:noFill/>
        </p:spPr>
        <p:txBody>
          <a:bodyPr wrap="none" rtlCol="0">
            <a:spAutoFit/>
          </a:bodyPr>
          <a:lstStyle/>
          <a:p>
            <a:r>
              <a:rPr lang="en-US" sz="1600" dirty="0">
                <a:solidFill>
                  <a:schemeClr val="bg1"/>
                </a:solidFill>
                <a:latin typeface="Arial"/>
                <a:cs typeface="Arial"/>
              </a:rPr>
              <a:t>PAC’95</a:t>
            </a:r>
          </a:p>
        </p:txBody>
      </p:sp>
      <p:sp>
        <p:nvSpPr>
          <p:cNvPr id="42" name="Title 1">
            <a:extLst>
              <a:ext uri="{FF2B5EF4-FFF2-40B4-BE49-F238E27FC236}">
                <a16:creationId xmlns:a16="http://schemas.microsoft.com/office/drawing/2014/main" id="{0CEB2759-10FD-B85C-1077-46CDD8733A1C}"/>
              </a:ext>
            </a:extLst>
          </p:cNvPr>
          <p:cNvSpPr txBox="1">
            <a:spLocks/>
          </p:cNvSpPr>
          <p:nvPr/>
        </p:nvSpPr>
        <p:spPr>
          <a:xfrm>
            <a:off x="1143002" y="2"/>
            <a:ext cx="10640784" cy="647700"/>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600">
                <a:solidFill>
                  <a:schemeClr val="tx1"/>
                </a:solidFill>
              </a:rPr>
              <a:t>… history</a:t>
            </a:r>
            <a:endParaRPr lang="en-GB" sz="3600" dirty="0"/>
          </a:p>
        </p:txBody>
      </p:sp>
    </p:spTree>
    <p:extLst>
      <p:ext uri="{BB962C8B-B14F-4D97-AF65-F5344CB8AC3E}">
        <p14:creationId xmlns:p14="http://schemas.microsoft.com/office/powerpoint/2010/main" val="4102207760"/>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7971" y="90020"/>
            <a:ext cx="11866786" cy="6699282"/>
          </a:xfrm>
        </p:spPr>
        <p:txBody>
          <a:bodyPr/>
          <a:lstStyle/>
          <a:p>
            <a:pPr marL="46037" indent="0">
              <a:buNone/>
            </a:pPr>
            <a:r>
              <a:rPr lang="en-US" sz="2800" dirty="0">
                <a:ln>
                  <a:gradFill>
                    <a:gsLst>
                      <a:gs pos="0">
                        <a:schemeClr val="accent1">
                          <a:lumMod val="5000"/>
                          <a:lumOff val="95000"/>
                        </a:schemeClr>
                      </a:gs>
                      <a:gs pos="8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2">
                    <a:lumMod val="75000"/>
                  </a:schemeClr>
                </a:solidFill>
                <a:effectLst>
                  <a:outerShdw blurRad="50800" dist="38100" dir="2700000" algn="tl" rotWithShape="0">
                    <a:schemeClr val="tx2">
                      <a:lumMod val="90000"/>
                      <a:alpha val="40000"/>
                    </a:schemeClr>
                  </a:outerShdw>
                </a:effectLst>
                <a:latin typeface="Bahnschrift" panose="020B0502040204020203" pitchFamily="34" charset="0"/>
              </a:rPr>
              <a:t>The people to try their hands at publishing proceedings themselves</a:t>
            </a:r>
            <a:r>
              <a:rPr lang="en-US" sz="2800" dirty="0">
                <a:solidFill>
                  <a:schemeClr val="tx1"/>
                </a:solidFill>
                <a:latin typeface="Bahnschrift" panose="020B0502040204020203" pitchFamily="34" charset="0"/>
              </a:rPr>
              <a:t> </a:t>
            </a:r>
            <a:endParaRPr lang="en-AU" sz="2800" dirty="0">
              <a:solidFill>
                <a:schemeClr val="tx1"/>
              </a:solidFill>
              <a:latin typeface="Bahnschrift" panose="020B0502040204020203" pitchFamily="34" charset="0"/>
            </a:endParaRPr>
          </a:p>
        </p:txBody>
      </p:sp>
      <p:pic>
        <p:nvPicPr>
          <p:cNvPr id="2" name="Picture 1">
            <a:extLst>
              <a:ext uri="{FF2B5EF4-FFF2-40B4-BE49-F238E27FC236}">
                <a16:creationId xmlns:a16="http://schemas.microsoft.com/office/drawing/2014/main" id="{144FF6BD-0C3E-2896-6B26-89F4789B56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218" y="816386"/>
            <a:ext cx="2031730" cy="330978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C78BB70-7C30-07D5-6B2A-7A97503933FE}"/>
              </a:ext>
            </a:extLst>
          </p:cNvPr>
          <p:cNvSpPr txBox="1"/>
          <p:nvPr/>
        </p:nvSpPr>
        <p:spPr>
          <a:xfrm>
            <a:off x="953045" y="3796604"/>
            <a:ext cx="853433" cy="341940"/>
          </a:xfrm>
          <a:prstGeom prst="rect">
            <a:avLst/>
          </a:prstGeom>
          <a:noFill/>
        </p:spPr>
        <p:txBody>
          <a:bodyPr wrap="none" rtlCol="0">
            <a:spAutoFit/>
          </a:bodyPr>
          <a:lstStyle/>
          <a:p>
            <a:r>
              <a:rPr lang="en-US" sz="1600" dirty="0">
                <a:solidFill>
                  <a:schemeClr val="bg1"/>
                </a:solidFill>
                <a:latin typeface="Arial"/>
                <a:cs typeface="Arial"/>
              </a:rPr>
              <a:t>PAC’99</a:t>
            </a:r>
          </a:p>
        </p:txBody>
      </p:sp>
      <p:sp>
        <p:nvSpPr>
          <p:cNvPr id="6" name="TextBox 5">
            <a:extLst>
              <a:ext uri="{FF2B5EF4-FFF2-40B4-BE49-F238E27FC236}">
                <a16:creationId xmlns:a16="http://schemas.microsoft.com/office/drawing/2014/main" id="{E8A33EF7-535A-05B8-2F17-5BA867A6B840}"/>
              </a:ext>
            </a:extLst>
          </p:cNvPr>
          <p:cNvSpPr txBox="1"/>
          <p:nvPr/>
        </p:nvSpPr>
        <p:spPr>
          <a:xfrm>
            <a:off x="610700" y="3582404"/>
            <a:ext cx="1435659" cy="341940"/>
          </a:xfrm>
          <a:prstGeom prst="rect">
            <a:avLst/>
          </a:prstGeom>
          <a:noFill/>
        </p:spPr>
        <p:txBody>
          <a:bodyPr wrap="square" rtlCol="0">
            <a:spAutoFit/>
          </a:bodyPr>
          <a:lstStyle/>
          <a:p>
            <a:r>
              <a:rPr lang="en-US" sz="1600" b="1" dirty="0">
                <a:solidFill>
                  <a:schemeClr val="bg1"/>
                </a:solidFill>
                <a:latin typeface="Arial"/>
                <a:cs typeface="Arial"/>
              </a:rPr>
              <a:t>Ilan Ben-</a:t>
            </a:r>
            <a:r>
              <a:rPr lang="en-US" sz="1600" b="1" dirty="0" err="1">
                <a:solidFill>
                  <a:schemeClr val="bg1"/>
                </a:solidFill>
                <a:latin typeface="Arial"/>
                <a:cs typeface="Arial"/>
              </a:rPr>
              <a:t>Zvi</a:t>
            </a:r>
            <a:endParaRPr lang="en-US" sz="1600" b="1" dirty="0">
              <a:solidFill>
                <a:schemeClr val="bg1"/>
              </a:solidFill>
              <a:latin typeface="Arial"/>
              <a:cs typeface="Arial"/>
            </a:endParaRPr>
          </a:p>
        </p:txBody>
      </p:sp>
      <p:pic>
        <p:nvPicPr>
          <p:cNvPr id="7" name="Picture 6">
            <a:extLst>
              <a:ext uri="{FF2B5EF4-FFF2-40B4-BE49-F238E27FC236}">
                <a16:creationId xmlns:a16="http://schemas.microsoft.com/office/drawing/2014/main" id="{EEE89CFB-B5E6-CC1A-1372-2E8AD049A4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9780" y="862676"/>
            <a:ext cx="2804564" cy="3528675"/>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0288393-9315-5002-A16E-1219D567AB1E}"/>
              </a:ext>
            </a:extLst>
          </p:cNvPr>
          <p:cNvSpPr txBox="1"/>
          <p:nvPr/>
        </p:nvSpPr>
        <p:spPr>
          <a:xfrm>
            <a:off x="8918079" y="3784486"/>
            <a:ext cx="2776264" cy="338554"/>
          </a:xfrm>
          <a:prstGeom prst="rect">
            <a:avLst/>
          </a:prstGeom>
          <a:noFill/>
        </p:spPr>
        <p:txBody>
          <a:bodyPr wrap="square" rtlCol="0">
            <a:spAutoFit/>
          </a:bodyPr>
          <a:lstStyle/>
          <a:p>
            <a:r>
              <a:rPr lang="en-US" sz="1600" b="1" dirty="0">
                <a:latin typeface="Arial"/>
                <a:cs typeface="Arial"/>
              </a:rPr>
              <a:t>Christine Petit-Jean-</a:t>
            </a:r>
            <a:r>
              <a:rPr lang="en-US" sz="1600" b="1" dirty="0" err="1">
                <a:latin typeface="Arial"/>
                <a:cs typeface="Arial"/>
              </a:rPr>
              <a:t>Genaz</a:t>
            </a:r>
            <a:endParaRPr lang="en-US" sz="1600" b="1" dirty="0">
              <a:latin typeface="Arial"/>
              <a:cs typeface="Arial"/>
            </a:endParaRPr>
          </a:p>
        </p:txBody>
      </p:sp>
      <p:sp>
        <p:nvSpPr>
          <p:cNvPr id="9" name="TextBox 8">
            <a:extLst>
              <a:ext uri="{FF2B5EF4-FFF2-40B4-BE49-F238E27FC236}">
                <a16:creationId xmlns:a16="http://schemas.microsoft.com/office/drawing/2014/main" id="{E95C4281-FCFC-4E29-08F7-160AAF8FF7AC}"/>
              </a:ext>
            </a:extLst>
          </p:cNvPr>
          <p:cNvSpPr txBox="1"/>
          <p:nvPr/>
        </p:nvSpPr>
        <p:spPr>
          <a:xfrm>
            <a:off x="8936112" y="4052797"/>
            <a:ext cx="1167059" cy="338554"/>
          </a:xfrm>
          <a:prstGeom prst="rect">
            <a:avLst/>
          </a:prstGeom>
          <a:noFill/>
        </p:spPr>
        <p:txBody>
          <a:bodyPr wrap="square" rtlCol="0">
            <a:spAutoFit/>
          </a:bodyPr>
          <a:lstStyle/>
          <a:p>
            <a:r>
              <a:rPr lang="en-US" sz="1600" dirty="0">
                <a:latin typeface="Arial"/>
                <a:cs typeface="Arial"/>
              </a:rPr>
              <a:t>EPAC’96...</a:t>
            </a:r>
          </a:p>
        </p:txBody>
      </p:sp>
      <p:pic>
        <p:nvPicPr>
          <p:cNvPr id="12" name="Picture 11">
            <a:extLst>
              <a:ext uri="{FF2B5EF4-FFF2-40B4-BE49-F238E27FC236}">
                <a16:creationId xmlns:a16="http://schemas.microsoft.com/office/drawing/2014/main" id="{5B2DE2DE-471C-4A63-ED25-770B5E3EEB75}"/>
              </a:ext>
            </a:extLst>
          </p:cNvPr>
          <p:cNvPicPr>
            <a:picLocks noChangeAspect="1"/>
          </p:cNvPicPr>
          <p:nvPr/>
        </p:nvPicPr>
        <p:blipFill>
          <a:blip r:embed="rId5"/>
          <a:stretch>
            <a:fillRect/>
          </a:stretch>
        </p:blipFill>
        <p:spPr>
          <a:xfrm>
            <a:off x="2934972" y="832928"/>
            <a:ext cx="2206750" cy="2311672"/>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1186673-3FAA-5777-BA64-2F6F33D8B61C}"/>
              </a:ext>
            </a:extLst>
          </p:cNvPr>
          <p:cNvSpPr txBox="1"/>
          <p:nvPr/>
        </p:nvSpPr>
        <p:spPr>
          <a:xfrm>
            <a:off x="2934972" y="2827273"/>
            <a:ext cx="2206750" cy="338554"/>
          </a:xfrm>
          <a:prstGeom prst="rect">
            <a:avLst/>
          </a:prstGeom>
          <a:noFill/>
        </p:spPr>
        <p:txBody>
          <a:bodyPr wrap="square" rtlCol="0">
            <a:spAutoFit/>
          </a:bodyPr>
          <a:lstStyle/>
          <a:p>
            <a:r>
              <a:rPr lang="en-US" sz="1600" b="1" dirty="0">
                <a:solidFill>
                  <a:schemeClr val="bg1"/>
                </a:solidFill>
                <a:latin typeface="Arial"/>
                <a:cs typeface="Arial"/>
              </a:rPr>
              <a:t>John Poole  </a:t>
            </a:r>
            <a:r>
              <a:rPr lang="en-US" sz="1600" dirty="0">
                <a:solidFill>
                  <a:schemeClr val="bg1"/>
                </a:solidFill>
                <a:latin typeface="Arial"/>
                <a:cs typeface="Arial"/>
              </a:rPr>
              <a:t>EPAC’96</a:t>
            </a:r>
          </a:p>
        </p:txBody>
      </p:sp>
      <p:pic>
        <p:nvPicPr>
          <p:cNvPr id="14" name="Picture 13" descr="Screen Shot 2016-11-06 at 2.21.34 AM.png">
            <a:extLst>
              <a:ext uri="{FF2B5EF4-FFF2-40B4-BE49-F238E27FC236}">
                <a16:creationId xmlns:a16="http://schemas.microsoft.com/office/drawing/2014/main" id="{426DB42C-4968-78E5-720A-F0C5A54DCA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01" y="4249057"/>
            <a:ext cx="4088489" cy="213066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170F96BA-2B0C-6EEF-0361-FEF92ACD4060}"/>
              </a:ext>
            </a:extLst>
          </p:cNvPr>
          <p:cNvSpPr txBox="1"/>
          <p:nvPr/>
        </p:nvSpPr>
        <p:spPr>
          <a:xfrm>
            <a:off x="180230" y="6041164"/>
            <a:ext cx="1104147" cy="338554"/>
          </a:xfrm>
          <a:prstGeom prst="rect">
            <a:avLst/>
          </a:prstGeom>
          <a:noFill/>
        </p:spPr>
        <p:txBody>
          <a:bodyPr wrap="square" rtlCol="0">
            <a:spAutoFit/>
          </a:bodyPr>
          <a:lstStyle/>
          <a:p>
            <a:r>
              <a:rPr lang="en-US" sz="1600" dirty="0">
                <a:solidFill>
                  <a:schemeClr val="bg1"/>
                </a:solidFill>
                <a:latin typeface="Arial"/>
                <a:cs typeface="Arial"/>
              </a:rPr>
              <a:t>EPAC’98</a:t>
            </a:r>
          </a:p>
        </p:txBody>
      </p:sp>
      <p:sp>
        <p:nvSpPr>
          <p:cNvPr id="16" name="TextBox 15">
            <a:extLst>
              <a:ext uri="{FF2B5EF4-FFF2-40B4-BE49-F238E27FC236}">
                <a16:creationId xmlns:a16="http://schemas.microsoft.com/office/drawing/2014/main" id="{2DD6945A-BFB8-036A-2D14-7C702FBB28D2}"/>
              </a:ext>
            </a:extLst>
          </p:cNvPr>
          <p:cNvSpPr txBox="1"/>
          <p:nvPr/>
        </p:nvSpPr>
        <p:spPr>
          <a:xfrm>
            <a:off x="3333998" y="4827750"/>
            <a:ext cx="861967" cy="338554"/>
          </a:xfrm>
          <a:prstGeom prst="rect">
            <a:avLst/>
          </a:prstGeom>
          <a:noFill/>
        </p:spPr>
        <p:txBody>
          <a:bodyPr wrap="none" rtlCol="0">
            <a:spAutoFit/>
          </a:bodyPr>
          <a:lstStyle/>
          <a:p>
            <a:r>
              <a:rPr lang="en-US" sz="1600" dirty="0">
                <a:solidFill>
                  <a:schemeClr val="bg1"/>
                </a:solidFill>
                <a:latin typeface="Arial"/>
                <a:cs typeface="Arial"/>
              </a:rPr>
              <a:t>PAC’97</a:t>
            </a:r>
          </a:p>
        </p:txBody>
      </p:sp>
      <p:sp>
        <p:nvSpPr>
          <p:cNvPr id="17" name="TextBox 16">
            <a:extLst>
              <a:ext uri="{FF2B5EF4-FFF2-40B4-BE49-F238E27FC236}">
                <a16:creationId xmlns:a16="http://schemas.microsoft.com/office/drawing/2014/main" id="{0C23CEC2-2DF0-348F-C77B-649D3F3F593E}"/>
              </a:ext>
            </a:extLst>
          </p:cNvPr>
          <p:cNvSpPr txBox="1"/>
          <p:nvPr/>
        </p:nvSpPr>
        <p:spPr>
          <a:xfrm>
            <a:off x="197933" y="5807731"/>
            <a:ext cx="1196161" cy="338554"/>
          </a:xfrm>
          <a:prstGeom prst="rect">
            <a:avLst/>
          </a:prstGeom>
          <a:noFill/>
        </p:spPr>
        <p:txBody>
          <a:bodyPr wrap="none" rtlCol="0">
            <a:spAutoFit/>
          </a:bodyPr>
          <a:lstStyle/>
          <a:p>
            <a:r>
              <a:rPr lang="en-US" sz="1600" dirty="0">
                <a:solidFill>
                  <a:schemeClr val="bg1"/>
                </a:solidFill>
                <a:latin typeface="Arial"/>
                <a:cs typeface="Arial"/>
              </a:rPr>
              <a:t>Leif Liljeby</a:t>
            </a:r>
          </a:p>
        </p:txBody>
      </p:sp>
      <p:sp>
        <p:nvSpPr>
          <p:cNvPr id="18" name="TextBox 17">
            <a:extLst>
              <a:ext uri="{FF2B5EF4-FFF2-40B4-BE49-F238E27FC236}">
                <a16:creationId xmlns:a16="http://schemas.microsoft.com/office/drawing/2014/main" id="{90E18C59-0CEB-A997-809E-9C0D4161A56D}"/>
              </a:ext>
            </a:extLst>
          </p:cNvPr>
          <p:cNvSpPr txBox="1"/>
          <p:nvPr/>
        </p:nvSpPr>
        <p:spPr>
          <a:xfrm>
            <a:off x="3287518" y="4289141"/>
            <a:ext cx="974208" cy="584775"/>
          </a:xfrm>
          <a:prstGeom prst="rect">
            <a:avLst/>
          </a:prstGeom>
          <a:noFill/>
        </p:spPr>
        <p:txBody>
          <a:bodyPr wrap="square" rtlCol="0">
            <a:spAutoFit/>
          </a:bodyPr>
          <a:lstStyle/>
          <a:p>
            <a:r>
              <a:rPr lang="en-US" sz="1600" dirty="0">
                <a:solidFill>
                  <a:schemeClr val="bg1"/>
                </a:solidFill>
                <a:latin typeface="Arial"/>
                <a:cs typeface="Arial"/>
              </a:rPr>
              <a:t>Martin</a:t>
            </a:r>
          </a:p>
          <a:p>
            <a:r>
              <a:rPr lang="en-US" sz="1600" dirty="0">
                <a:solidFill>
                  <a:schemeClr val="bg1"/>
                </a:solidFill>
                <a:latin typeface="Arial"/>
                <a:cs typeface="Arial"/>
              </a:rPr>
              <a:t>Comyn</a:t>
            </a:r>
          </a:p>
        </p:txBody>
      </p:sp>
      <p:pic>
        <p:nvPicPr>
          <p:cNvPr id="19" name="Picture 18" descr="Screen Shot 2016-11-06 at 2.21.34 AM.png">
            <a:extLst>
              <a:ext uri="{FF2B5EF4-FFF2-40B4-BE49-F238E27FC236}">
                <a16:creationId xmlns:a16="http://schemas.microsoft.com/office/drawing/2014/main" id="{4CA996D6-D3FA-E1C2-640D-B21A53D73F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677" y="4282565"/>
            <a:ext cx="4088489" cy="2381067"/>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919CDDDA-FC2E-AEA0-5488-083D7DB68C6F}"/>
              </a:ext>
            </a:extLst>
          </p:cNvPr>
          <p:cNvSpPr txBox="1"/>
          <p:nvPr/>
        </p:nvSpPr>
        <p:spPr>
          <a:xfrm>
            <a:off x="410704" y="6266447"/>
            <a:ext cx="1104147" cy="338554"/>
          </a:xfrm>
          <a:prstGeom prst="rect">
            <a:avLst/>
          </a:prstGeom>
          <a:noFill/>
        </p:spPr>
        <p:txBody>
          <a:bodyPr wrap="square" rtlCol="0">
            <a:spAutoFit/>
          </a:bodyPr>
          <a:lstStyle/>
          <a:p>
            <a:r>
              <a:rPr lang="en-US" sz="1600" dirty="0">
                <a:latin typeface="Arial"/>
                <a:cs typeface="Arial"/>
              </a:rPr>
              <a:t>EPAC’98</a:t>
            </a:r>
          </a:p>
        </p:txBody>
      </p:sp>
      <p:sp>
        <p:nvSpPr>
          <p:cNvPr id="21" name="TextBox 20">
            <a:extLst>
              <a:ext uri="{FF2B5EF4-FFF2-40B4-BE49-F238E27FC236}">
                <a16:creationId xmlns:a16="http://schemas.microsoft.com/office/drawing/2014/main" id="{BC1DAC1B-44CC-1B0C-6B31-99F4073E2CFB}"/>
              </a:ext>
            </a:extLst>
          </p:cNvPr>
          <p:cNvSpPr txBox="1"/>
          <p:nvPr/>
        </p:nvSpPr>
        <p:spPr>
          <a:xfrm>
            <a:off x="3442693" y="4339533"/>
            <a:ext cx="861967" cy="338554"/>
          </a:xfrm>
          <a:prstGeom prst="rect">
            <a:avLst/>
          </a:prstGeom>
          <a:noFill/>
        </p:spPr>
        <p:txBody>
          <a:bodyPr wrap="none" rtlCol="0">
            <a:spAutoFit/>
          </a:bodyPr>
          <a:lstStyle/>
          <a:p>
            <a:r>
              <a:rPr lang="en-US" sz="1600" dirty="0">
                <a:latin typeface="Arial"/>
                <a:cs typeface="Arial"/>
              </a:rPr>
              <a:t>PAC’97</a:t>
            </a:r>
          </a:p>
        </p:txBody>
      </p:sp>
      <p:sp>
        <p:nvSpPr>
          <p:cNvPr id="22" name="TextBox 21">
            <a:extLst>
              <a:ext uri="{FF2B5EF4-FFF2-40B4-BE49-F238E27FC236}">
                <a16:creationId xmlns:a16="http://schemas.microsoft.com/office/drawing/2014/main" id="{30B36D62-8274-715F-90BC-389CEDE06DB7}"/>
              </a:ext>
            </a:extLst>
          </p:cNvPr>
          <p:cNvSpPr txBox="1"/>
          <p:nvPr/>
        </p:nvSpPr>
        <p:spPr>
          <a:xfrm>
            <a:off x="177072" y="5985158"/>
            <a:ext cx="1258678" cy="338554"/>
          </a:xfrm>
          <a:prstGeom prst="rect">
            <a:avLst/>
          </a:prstGeom>
          <a:noFill/>
        </p:spPr>
        <p:txBody>
          <a:bodyPr wrap="none" rtlCol="0">
            <a:spAutoFit/>
          </a:bodyPr>
          <a:lstStyle/>
          <a:p>
            <a:r>
              <a:rPr lang="en-US" sz="1600" b="1" dirty="0">
                <a:latin typeface="Arial"/>
                <a:cs typeface="Arial"/>
              </a:rPr>
              <a:t>Leif Liljeby</a:t>
            </a:r>
          </a:p>
        </p:txBody>
      </p:sp>
      <p:sp>
        <p:nvSpPr>
          <p:cNvPr id="23" name="TextBox 22">
            <a:extLst>
              <a:ext uri="{FF2B5EF4-FFF2-40B4-BE49-F238E27FC236}">
                <a16:creationId xmlns:a16="http://schemas.microsoft.com/office/drawing/2014/main" id="{D4406027-70C3-DD9C-A243-F518595E1454}"/>
              </a:ext>
            </a:extLst>
          </p:cNvPr>
          <p:cNvSpPr txBox="1"/>
          <p:nvPr/>
        </p:nvSpPr>
        <p:spPr>
          <a:xfrm>
            <a:off x="1274059" y="4289141"/>
            <a:ext cx="1544600" cy="338554"/>
          </a:xfrm>
          <a:prstGeom prst="rect">
            <a:avLst/>
          </a:prstGeom>
          <a:noFill/>
        </p:spPr>
        <p:txBody>
          <a:bodyPr wrap="square" rtlCol="0">
            <a:spAutoFit/>
          </a:bodyPr>
          <a:lstStyle/>
          <a:p>
            <a:r>
              <a:rPr lang="en-US" sz="1600" b="1" dirty="0">
                <a:latin typeface="Arial"/>
                <a:cs typeface="Arial"/>
              </a:rPr>
              <a:t>Martin </a:t>
            </a:r>
            <a:r>
              <a:rPr lang="en-US" sz="1600" b="1" dirty="0" err="1">
                <a:latin typeface="Arial"/>
                <a:cs typeface="Arial"/>
              </a:rPr>
              <a:t>Comyn</a:t>
            </a:r>
            <a:endParaRPr lang="en-US" sz="1600" b="1" dirty="0">
              <a:latin typeface="Arial"/>
              <a:cs typeface="Arial"/>
            </a:endParaRPr>
          </a:p>
        </p:txBody>
      </p:sp>
      <p:sp>
        <p:nvSpPr>
          <p:cNvPr id="25" name="TextBox 24">
            <a:extLst>
              <a:ext uri="{FF2B5EF4-FFF2-40B4-BE49-F238E27FC236}">
                <a16:creationId xmlns:a16="http://schemas.microsoft.com/office/drawing/2014/main" id="{236A9E07-38A6-2CF3-FE13-C1C95BA686A6}"/>
              </a:ext>
            </a:extLst>
          </p:cNvPr>
          <p:cNvSpPr txBox="1"/>
          <p:nvPr/>
        </p:nvSpPr>
        <p:spPr>
          <a:xfrm>
            <a:off x="4961207" y="6233360"/>
            <a:ext cx="1104147" cy="338554"/>
          </a:xfrm>
          <a:prstGeom prst="rect">
            <a:avLst/>
          </a:prstGeom>
          <a:noFill/>
        </p:spPr>
        <p:txBody>
          <a:bodyPr wrap="square" rtlCol="0">
            <a:spAutoFit/>
          </a:bodyPr>
          <a:lstStyle/>
          <a:p>
            <a:r>
              <a:rPr lang="en-US" sz="1600" dirty="0">
                <a:solidFill>
                  <a:schemeClr val="bg1"/>
                </a:solidFill>
                <a:latin typeface="Arial"/>
                <a:cs typeface="Arial"/>
              </a:rPr>
              <a:t>EPAC’98</a:t>
            </a:r>
          </a:p>
        </p:txBody>
      </p:sp>
      <p:sp>
        <p:nvSpPr>
          <p:cNvPr id="27" name="TextBox 26">
            <a:extLst>
              <a:ext uri="{FF2B5EF4-FFF2-40B4-BE49-F238E27FC236}">
                <a16:creationId xmlns:a16="http://schemas.microsoft.com/office/drawing/2014/main" id="{BCF3B5E7-3760-FEFE-46E9-EC9B28C460C2}"/>
              </a:ext>
            </a:extLst>
          </p:cNvPr>
          <p:cNvSpPr txBox="1"/>
          <p:nvPr/>
        </p:nvSpPr>
        <p:spPr>
          <a:xfrm>
            <a:off x="4978910" y="5999927"/>
            <a:ext cx="1196161" cy="338554"/>
          </a:xfrm>
          <a:prstGeom prst="rect">
            <a:avLst/>
          </a:prstGeom>
          <a:noFill/>
        </p:spPr>
        <p:txBody>
          <a:bodyPr wrap="none" rtlCol="0">
            <a:spAutoFit/>
          </a:bodyPr>
          <a:lstStyle/>
          <a:p>
            <a:r>
              <a:rPr lang="en-US" sz="1600" dirty="0">
                <a:solidFill>
                  <a:schemeClr val="bg1"/>
                </a:solidFill>
                <a:latin typeface="Arial"/>
                <a:cs typeface="Arial"/>
              </a:rPr>
              <a:t>Leif Liljeby</a:t>
            </a:r>
          </a:p>
        </p:txBody>
      </p:sp>
      <p:sp>
        <p:nvSpPr>
          <p:cNvPr id="30" name="TextBox 29">
            <a:extLst>
              <a:ext uri="{FF2B5EF4-FFF2-40B4-BE49-F238E27FC236}">
                <a16:creationId xmlns:a16="http://schemas.microsoft.com/office/drawing/2014/main" id="{23E2C1C5-1785-0AC4-3216-9870C8E2A6E5}"/>
              </a:ext>
            </a:extLst>
          </p:cNvPr>
          <p:cNvSpPr txBox="1"/>
          <p:nvPr/>
        </p:nvSpPr>
        <p:spPr>
          <a:xfrm>
            <a:off x="4102187" y="5906591"/>
            <a:ext cx="861967" cy="338554"/>
          </a:xfrm>
          <a:prstGeom prst="rect">
            <a:avLst/>
          </a:prstGeom>
          <a:noFill/>
        </p:spPr>
        <p:txBody>
          <a:bodyPr wrap="none" rtlCol="0">
            <a:spAutoFit/>
          </a:bodyPr>
          <a:lstStyle/>
          <a:p>
            <a:r>
              <a:rPr lang="en-US" sz="1600" dirty="0">
                <a:solidFill>
                  <a:schemeClr val="bg1"/>
                </a:solidFill>
                <a:latin typeface="Arial"/>
                <a:cs typeface="Arial"/>
              </a:rPr>
              <a:t>PAC’95</a:t>
            </a:r>
          </a:p>
        </p:txBody>
      </p:sp>
      <p:pic>
        <p:nvPicPr>
          <p:cNvPr id="32" name="Picture 31">
            <a:extLst>
              <a:ext uri="{FF2B5EF4-FFF2-40B4-BE49-F238E27FC236}">
                <a16:creationId xmlns:a16="http://schemas.microsoft.com/office/drawing/2014/main" id="{D114D07A-6A29-D014-E9AA-C3131B1C99D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70746" y="844719"/>
            <a:ext cx="2550983" cy="2332899"/>
          </a:xfrm>
          <a:prstGeom prst="rect">
            <a:avLst/>
          </a:prstGeom>
          <a:effectLst>
            <a:outerShdw blurRad="50800" dist="38100" dir="2700000" algn="tl" rotWithShape="0">
              <a:srgbClr val="000000">
                <a:alpha val="43000"/>
              </a:srgbClr>
            </a:outerShdw>
          </a:effectLst>
        </p:spPr>
      </p:pic>
      <p:sp>
        <p:nvSpPr>
          <p:cNvPr id="33" name="TextBox 32">
            <a:extLst>
              <a:ext uri="{FF2B5EF4-FFF2-40B4-BE49-F238E27FC236}">
                <a16:creationId xmlns:a16="http://schemas.microsoft.com/office/drawing/2014/main" id="{64120DDC-79C8-48B2-8A56-000C06159FF9}"/>
              </a:ext>
            </a:extLst>
          </p:cNvPr>
          <p:cNvSpPr txBox="1"/>
          <p:nvPr/>
        </p:nvSpPr>
        <p:spPr>
          <a:xfrm>
            <a:off x="5695775" y="2576353"/>
            <a:ext cx="888385" cy="338554"/>
          </a:xfrm>
          <a:prstGeom prst="rect">
            <a:avLst/>
          </a:prstGeom>
          <a:noFill/>
        </p:spPr>
        <p:txBody>
          <a:bodyPr wrap="none" rtlCol="0">
            <a:spAutoFit/>
          </a:bodyPr>
          <a:lstStyle/>
          <a:p>
            <a:r>
              <a:rPr lang="en-US" sz="1600" dirty="0">
                <a:latin typeface="Arial"/>
                <a:cs typeface="Arial"/>
              </a:rPr>
              <a:t>PAC’95</a:t>
            </a:r>
          </a:p>
        </p:txBody>
      </p:sp>
      <p:sp>
        <p:nvSpPr>
          <p:cNvPr id="34" name="TextBox 33">
            <a:extLst>
              <a:ext uri="{FF2B5EF4-FFF2-40B4-BE49-F238E27FC236}">
                <a16:creationId xmlns:a16="http://schemas.microsoft.com/office/drawing/2014/main" id="{738C9ECC-5A6C-3AC3-A2F2-2DAFCB256F24}"/>
              </a:ext>
            </a:extLst>
          </p:cNvPr>
          <p:cNvSpPr txBox="1"/>
          <p:nvPr/>
        </p:nvSpPr>
        <p:spPr>
          <a:xfrm>
            <a:off x="5706193" y="2832363"/>
            <a:ext cx="1494320" cy="338554"/>
          </a:xfrm>
          <a:prstGeom prst="rect">
            <a:avLst/>
          </a:prstGeom>
          <a:noFill/>
        </p:spPr>
        <p:txBody>
          <a:bodyPr wrap="none" rtlCol="0">
            <a:spAutoFit/>
          </a:bodyPr>
          <a:lstStyle/>
          <a:p>
            <a:r>
              <a:rPr lang="en-US" sz="1600" b="1" dirty="0">
                <a:latin typeface="Arial"/>
                <a:cs typeface="Arial"/>
              </a:rPr>
              <a:t>Bob</a:t>
            </a:r>
            <a:r>
              <a:rPr lang="en-US" sz="1600" b="1" dirty="0">
                <a:solidFill>
                  <a:schemeClr val="bg2"/>
                </a:solidFill>
                <a:latin typeface="Arial"/>
                <a:cs typeface="Arial"/>
              </a:rPr>
              <a:t> </a:t>
            </a:r>
            <a:r>
              <a:rPr lang="en-US" sz="1600" b="1" dirty="0">
                <a:latin typeface="Arial"/>
                <a:cs typeface="Arial"/>
              </a:rPr>
              <a:t>Siemann</a:t>
            </a:r>
          </a:p>
        </p:txBody>
      </p:sp>
      <p:pic>
        <p:nvPicPr>
          <p:cNvPr id="35" name="Picture 34" descr="Screen Shot 2016-11-06 at 2.18.46 AM.png">
            <a:extLst>
              <a:ext uri="{FF2B5EF4-FFF2-40B4-BE49-F238E27FC236}">
                <a16:creationId xmlns:a16="http://schemas.microsoft.com/office/drawing/2014/main" id="{F5310586-08CB-9F3E-6FF8-4BEA265D7A2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59831" y="4267317"/>
            <a:ext cx="2206750" cy="2424859"/>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29FBD20E-EE6D-3E0A-9D4E-CC7C31BEA3FB}"/>
              </a:ext>
            </a:extLst>
          </p:cNvPr>
          <p:cNvSpPr txBox="1"/>
          <p:nvPr/>
        </p:nvSpPr>
        <p:spPr>
          <a:xfrm>
            <a:off x="4604181" y="6072683"/>
            <a:ext cx="998222" cy="338554"/>
          </a:xfrm>
          <a:prstGeom prst="rect">
            <a:avLst/>
          </a:prstGeom>
          <a:noFill/>
        </p:spPr>
        <p:txBody>
          <a:bodyPr wrap="none" rtlCol="0">
            <a:spAutoFit/>
          </a:bodyPr>
          <a:lstStyle/>
          <a:p>
            <a:r>
              <a:rPr lang="en-US" sz="1600" dirty="0">
                <a:latin typeface="Arial"/>
                <a:cs typeface="Arial"/>
              </a:rPr>
              <a:t>APAC’98</a:t>
            </a:r>
          </a:p>
        </p:txBody>
      </p:sp>
      <p:sp>
        <p:nvSpPr>
          <p:cNvPr id="37" name="TextBox 36">
            <a:extLst>
              <a:ext uri="{FF2B5EF4-FFF2-40B4-BE49-F238E27FC236}">
                <a16:creationId xmlns:a16="http://schemas.microsoft.com/office/drawing/2014/main" id="{F142A75D-6E85-3DBE-6864-182B396B72E9}"/>
              </a:ext>
            </a:extLst>
          </p:cNvPr>
          <p:cNvSpPr txBox="1"/>
          <p:nvPr/>
        </p:nvSpPr>
        <p:spPr>
          <a:xfrm>
            <a:off x="4596113" y="6325078"/>
            <a:ext cx="1670107" cy="338554"/>
          </a:xfrm>
          <a:prstGeom prst="rect">
            <a:avLst/>
          </a:prstGeom>
          <a:noFill/>
        </p:spPr>
        <p:txBody>
          <a:bodyPr wrap="square" rtlCol="0">
            <a:spAutoFit/>
          </a:bodyPr>
          <a:lstStyle/>
          <a:p>
            <a:r>
              <a:rPr lang="en-US" sz="1600" b="1" dirty="0">
                <a:latin typeface="Arial"/>
                <a:cs typeface="Arial"/>
              </a:rPr>
              <a:t>Yong-Ho Chin</a:t>
            </a:r>
          </a:p>
        </p:txBody>
      </p:sp>
      <p:sp>
        <p:nvSpPr>
          <p:cNvPr id="39" name="TextBox 38">
            <a:extLst>
              <a:ext uri="{FF2B5EF4-FFF2-40B4-BE49-F238E27FC236}">
                <a16:creationId xmlns:a16="http://schemas.microsoft.com/office/drawing/2014/main" id="{5E363501-348F-6F5E-8C3A-15266ACB4F12}"/>
              </a:ext>
            </a:extLst>
          </p:cNvPr>
          <p:cNvSpPr txBox="1"/>
          <p:nvPr/>
        </p:nvSpPr>
        <p:spPr>
          <a:xfrm>
            <a:off x="6769986" y="4123040"/>
            <a:ext cx="5416798" cy="2677656"/>
          </a:xfrm>
          <a:prstGeom prst="rect">
            <a:avLst/>
          </a:prstGeom>
          <a:noFill/>
        </p:spPr>
        <p:txBody>
          <a:bodyPr wrap="square">
            <a:spAutoFit/>
          </a:bodyPr>
          <a:lstStyle/>
          <a:p>
            <a:pPr algn="l"/>
            <a:r>
              <a:rPr lang="en-US" sz="2400" b="0" i="0" u="none" strike="noStrike" baseline="0" dirty="0">
                <a:latin typeface="Bahnschrift" panose="020B0502040204020203" pitchFamily="34" charset="0"/>
              </a:rPr>
              <a:t>It was </a:t>
            </a:r>
            <a:br>
              <a:rPr lang="en-US" sz="2400" b="0" i="0" u="none" strike="noStrike" baseline="0" dirty="0">
                <a:latin typeface="Bahnschrift" panose="020B0502040204020203" pitchFamily="34" charset="0"/>
              </a:rPr>
            </a:br>
            <a:r>
              <a:rPr lang="en-US" sz="2400" b="0" i="0" u="none" strike="noStrike" baseline="0" dirty="0">
                <a:solidFill>
                  <a:schemeClr val="tx2">
                    <a:lumMod val="75000"/>
                  </a:schemeClr>
                </a:solidFill>
                <a:latin typeface="Bahnschrift" panose="020B0502040204020203" pitchFamily="34" charset="0"/>
              </a:rPr>
              <a:t>Ilan Ben-</a:t>
            </a:r>
            <a:r>
              <a:rPr lang="en-US" sz="2400" b="0" i="0" u="none" strike="noStrike" baseline="0" dirty="0" err="1">
                <a:solidFill>
                  <a:schemeClr val="tx2">
                    <a:lumMod val="75000"/>
                  </a:schemeClr>
                </a:solidFill>
                <a:latin typeface="Bahnschrift" panose="020B0502040204020203" pitchFamily="34" charset="0"/>
              </a:rPr>
              <a:t>Zvi</a:t>
            </a:r>
            <a:r>
              <a:rPr lang="en-US" sz="2400" b="0" i="0" u="none" strike="noStrike" baseline="0" dirty="0">
                <a:latin typeface="Bahnschrift" panose="020B0502040204020203" pitchFamily="34" charset="0"/>
              </a:rPr>
              <a:t> of BNL, the PAC’99 </a:t>
            </a:r>
            <a:r>
              <a:rPr lang="en-US" sz="2400" b="0" i="0" u="none" strike="noStrike" baseline="0" dirty="0" err="1">
                <a:latin typeface="Bahnschrift" panose="020B0502040204020203" pitchFamily="34" charset="0"/>
              </a:rPr>
              <a:t>Programme</a:t>
            </a:r>
            <a:r>
              <a:rPr lang="en-US" sz="2400" b="0" i="0" u="none" strike="noStrike" baseline="0" dirty="0">
                <a:latin typeface="Bahnschrift" panose="020B0502040204020203" pitchFamily="34" charset="0"/>
              </a:rPr>
              <a:t> Committee Chairman, who suggested that it would be useful for sister conferences in the </a:t>
            </a:r>
            <a:r>
              <a:rPr lang="en-US" sz="2400" b="0" i="0" u="none" strike="noStrike" baseline="0" dirty="0">
                <a:solidFill>
                  <a:schemeClr val="tx2">
                    <a:lumMod val="75000"/>
                  </a:schemeClr>
                </a:solidFill>
                <a:latin typeface="Bahnschrift" panose="020B0502040204020203" pitchFamily="34" charset="0"/>
              </a:rPr>
              <a:t>APAC, EPAC</a:t>
            </a:r>
            <a:r>
              <a:rPr lang="en-US" sz="2400" b="0" i="0" u="none" strike="noStrike" baseline="0" dirty="0">
                <a:latin typeface="Bahnschrift" panose="020B0502040204020203" pitchFamily="34" charset="0"/>
              </a:rPr>
              <a:t> &amp; </a:t>
            </a:r>
            <a:r>
              <a:rPr lang="en-US" sz="2400" b="0" i="0" u="none" strike="noStrike" baseline="0" dirty="0">
                <a:solidFill>
                  <a:schemeClr val="tx2">
                    <a:lumMod val="75000"/>
                  </a:schemeClr>
                </a:solidFill>
                <a:latin typeface="Bahnschrift" panose="020B0502040204020203" pitchFamily="34" charset="0"/>
              </a:rPr>
              <a:t>PAC</a:t>
            </a:r>
            <a:r>
              <a:rPr lang="en-US" sz="2400" b="0" i="0" u="none" strike="noStrike" baseline="0" dirty="0">
                <a:latin typeface="Bahnschrift" panose="020B0502040204020203" pitchFamily="34" charset="0"/>
              </a:rPr>
              <a:t> series to publish their proceedings at the same site.</a:t>
            </a:r>
            <a:endParaRPr lang="en-US" sz="2400" dirty="0">
              <a:latin typeface="Bahnschrift" panose="020B0502040204020203" pitchFamily="34" charset="0"/>
            </a:endParaRPr>
          </a:p>
        </p:txBody>
      </p:sp>
      <p:sp>
        <p:nvSpPr>
          <p:cNvPr id="41" name="TextBox 40">
            <a:extLst>
              <a:ext uri="{FF2B5EF4-FFF2-40B4-BE49-F238E27FC236}">
                <a16:creationId xmlns:a16="http://schemas.microsoft.com/office/drawing/2014/main" id="{63BBEEDC-A0E4-0F4E-9B47-6065D14C7DC0}"/>
              </a:ext>
            </a:extLst>
          </p:cNvPr>
          <p:cNvSpPr txBox="1"/>
          <p:nvPr/>
        </p:nvSpPr>
        <p:spPr>
          <a:xfrm>
            <a:off x="5175235" y="3704131"/>
            <a:ext cx="3346179" cy="523220"/>
          </a:xfrm>
          <a:prstGeom prst="rect">
            <a:avLst/>
          </a:prstGeom>
          <a:noFill/>
        </p:spPr>
        <p:txBody>
          <a:bodyPr wrap="square">
            <a:spAutoFit/>
          </a:bodyPr>
          <a:lstStyle/>
          <a:p>
            <a:r>
              <a:rPr lang="en-US" sz="2800" dirty="0">
                <a:solidFill>
                  <a:schemeClr val="tx2">
                    <a:lumMod val="75000"/>
                  </a:schemeClr>
                </a:solidFill>
                <a:latin typeface="Bahnschrift" panose="020B0502040204020203" pitchFamily="34" charset="0"/>
              </a:rPr>
              <a:t>The birth of JACoW:</a:t>
            </a:r>
          </a:p>
        </p:txBody>
      </p:sp>
    </p:spTree>
    <p:extLst>
      <p:ext uri="{BB962C8B-B14F-4D97-AF65-F5344CB8AC3E}">
        <p14:creationId xmlns:p14="http://schemas.microsoft.com/office/powerpoint/2010/main" val="1998397516"/>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0640784" cy="774123"/>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How JACoW came into existence</a:t>
            </a:r>
            <a:endParaRPr lang="en-GB" sz="3600" dirty="0"/>
          </a:p>
        </p:txBody>
      </p:sp>
      <p:sp>
        <p:nvSpPr>
          <p:cNvPr id="3" name="Content Placeholder 2"/>
          <p:cNvSpPr>
            <a:spLocks noGrp="1"/>
          </p:cNvSpPr>
          <p:nvPr>
            <p:ph sz="quarter" idx="13"/>
          </p:nvPr>
        </p:nvSpPr>
        <p:spPr>
          <a:xfrm>
            <a:off x="221099" y="774124"/>
            <a:ext cx="11749802" cy="5483709"/>
          </a:xfrm>
        </p:spPr>
        <p:txBody>
          <a:bodyPr/>
          <a:lstStyle/>
          <a:p>
            <a:pPr marL="46037" indent="0">
              <a:buNone/>
            </a:pPr>
            <a:r>
              <a:rPr lang="en-US" sz="2800" dirty="0">
                <a:solidFill>
                  <a:schemeClr val="tx2">
                    <a:lumMod val="75000"/>
                  </a:schemeClr>
                </a:solidFill>
                <a:latin typeface="Bahnschrift" panose="020B0502040204020203" pitchFamily="34" charset="0"/>
              </a:rPr>
              <a:t>The birth of JACoW</a:t>
            </a:r>
          </a:p>
          <a:p>
            <a:pPr marL="46037" indent="0">
              <a:buNone/>
            </a:pPr>
            <a:r>
              <a:rPr lang="en-GB" sz="2800" dirty="0">
                <a:solidFill>
                  <a:schemeClr val="tx1"/>
                </a:solidFill>
              </a:rPr>
              <a:t>came with </a:t>
            </a:r>
            <a:r>
              <a:rPr lang="en-GB" sz="2800" dirty="0">
                <a:solidFill>
                  <a:srgbClr val="00B0F0"/>
                </a:solidFill>
              </a:rPr>
              <a:t>I</a:t>
            </a:r>
            <a:r>
              <a:rPr lang="en-US" sz="2800" b="0" i="0" u="none" strike="noStrike" baseline="0" dirty="0" err="1">
                <a:solidFill>
                  <a:schemeClr val="tx2">
                    <a:lumMod val="75000"/>
                  </a:schemeClr>
                </a:solidFill>
                <a:latin typeface="Bahnschrift" panose="020B0502040204020203" pitchFamily="34" charset="0"/>
              </a:rPr>
              <a:t>lan</a:t>
            </a:r>
            <a:r>
              <a:rPr lang="en-US" sz="2800" b="0" i="0" u="none" strike="noStrike" baseline="0" dirty="0">
                <a:solidFill>
                  <a:schemeClr val="tx2">
                    <a:lumMod val="75000"/>
                  </a:schemeClr>
                </a:solidFill>
                <a:latin typeface="Bahnschrift" panose="020B0502040204020203" pitchFamily="34" charset="0"/>
              </a:rPr>
              <a:t> Ben-</a:t>
            </a:r>
            <a:r>
              <a:rPr lang="en-US" sz="2800" b="0" i="0" u="none" strike="noStrike" baseline="0" dirty="0" err="1">
                <a:solidFill>
                  <a:schemeClr val="tx2">
                    <a:lumMod val="75000"/>
                  </a:schemeClr>
                </a:solidFill>
                <a:latin typeface="Bahnschrift" panose="020B0502040204020203" pitchFamily="34" charset="0"/>
              </a:rPr>
              <a:t>Zvi</a:t>
            </a:r>
            <a:r>
              <a:rPr lang="en-US" sz="2800" b="0" i="0" u="none" strike="noStrike" baseline="0" dirty="0" err="1">
                <a:solidFill>
                  <a:schemeClr val="tx1"/>
                </a:solidFill>
                <a:latin typeface="Bahnschrift" panose="020B0502040204020203" pitchFamily="34" charset="0"/>
              </a:rPr>
              <a:t>’s</a:t>
            </a:r>
            <a:r>
              <a:rPr lang="en-US" sz="2800" b="0" i="0" u="none" strike="noStrike" baseline="0" dirty="0">
                <a:latin typeface="Bahnschrift" panose="020B0502040204020203" pitchFamily="34" charset="0"/>
              </a:rPr>
              <a:t> </a:t>
            </a:r>
            <a:r>
              <a:rPr lang="en-US" sz="2800" b="0" i="0" u="none" strike="noStrike" baseline="0" dirty="0">
                <a:solidFill>
                  <a:schemeClr val="tx1"/>
                </a:solidFill>
                <a:latin typeface="Bahnschrift" panose="020B0502040204020203" pitchFamily="34" charset="0"/>
              </a:rPr>
              <a:t>idea</a:t>
            </a:r>
            <a:r>
              <a:rPr lang="en-US" sz="2800" b="0" i="0" u="none" strike="noStrike" baseline="0" dirty="0">
                <a:latin typeface="Bahnschrift" panose="020B0502040204020203" pitchFamily="34" charset="0"/>
              </a:rPr>
              <a:t> </a:t>
            </a:r>
            <a:r>
              <a:rPr lang="en-GB" sz="2800" dirty="0">
                <a:solidFill>
                  <a:schemeClr val="tx1"/>
                </a:solidFill>
              </a:rPr>
              <a:t>to </a:t>
            </a:r>
            <a:r>
              <a:rPr lang="en-US" sz="2800" dirty="0">
                <a:solidFill>
                  <a:schemeClr val="tx1"/>
                </a:solidFill>
              </a:rPr>
              <a:t>publish the </a:t>
            </a:r>
            <a:br>
              <a:rPr lang="en-US" sz="2800" dirty="0">
                <a:solidFill>
                  <a:schemeClr val="tx1"/>
                </a:solidFill>
              </a:rPr>
            </a:br>
            <a:r>
              <a:rPr lang="en-GB" sz="2800" dirty="0">
                <a:solidFill>
                  <a:schemeClr val="tx1"/>
                </a:solidFill>
              </a:rPr>
              <a:t>electronic </a:t>
            </a:r>
            <a:r>
              <a:rPr lang="en-US" sz="2800" dirty="0">
                <a:solidFill>
                  <a:schemeClr val="tx1"/>
                </a:solidFill>
              </a:rPr>
              <a:t>proceedings at the same site. </a:t>
            </a:r>
          </a:p>
          <a:p>
            <a:pPr marL="46037" indent="0">
              <a:buNone/>
            </a:pPr>
            <a:r>
              <a:rPr lang="en-GB" sz="2800" dirty="0">
                <a:solidFill>
                  <a:schemeClr val="tx1"/>
                </a:solidFill>
              </a:rPr>
              <a:t>The website for publication was decided to be at CERN and when </a:t>
            </a:r>
          </a:p>
          <a:p>
            <a:r>
              <a:rPr lang="en-US" sz="2800" dirty="0">
                <a:solidFill>
                  <a:schemeClr val="tx1"/>
                </a:solidFill>
              </a:rPr>
              <a:t>EPAC’96 appeared,</a:t>
            </a:r>
          </a:p>
          <a:p>
            <a:r>
              <a:rPr lang="en-US" sz="2800" dirty="0">
                <a:solidFill>
                  <a:schemeClr val="tx1"/>
                </a:solidFill>
              </a:rPr>
              <a:t>soon PAC’95 and PAC’97 proceedings were added, followed by </a:t>
            </a:r>
          </a:p>
          <a:p>
            <a:r>
              <a:rPr lang="en-US" sz="2800" dirty="0">
                <a:solidFill>
                  <a:schemeClr val="tx1"/>
                </a:solidFill>
              </a:rPr>
              <a:t>EPAC’98, APAC’98, and PAC’99, </a:t>
            </a:r>
          </a:p>
          <a:p>
            <a:pPr marL="46037" indent="0">
              <a:buNone/>
            </a:pPr>
            <a:r>
              <a:rPr lang="en-US" sz="2800" dirty="0">
                <a:solidFill>
                  <a:schemeClr val="tx1"/>
                </a:solidFill>
              </a:rPr>
              <a:t>Finally the </a:t>
            </a:r>
            <a:r>
              <a:rPr lang="en-US" sz="2800" dirty="0">
                <a:solidFill>
                  <a:srgbClr val="00B0F0"/>
                </a:solidFill>
              </a:rPr>
              <a:t>JACoW.org</a:t>
            </a:r>
            <a:r>
              <a:rPr lang="en-US" sz="2800" dirty="0">
                <a:solidFill>
                  <a:schemeClr val="tx1"/>
                </a:solidFill>
              </a:rPr>
              <a:t> was established for the conferences website</a:t>
            </a:r>
            <a:endParaRPr lang="en-GB" sz="2800" dirty="0">
              <a:solidFill>
                <a:schemeClr val="tx1"/>
              </a:solidFill>
            </a:endParaRPr>
          </a:p>
        </p:txBody>
      </p:sp>
      <p:pic>
        <p:nvPicPr>
          <p:cNvPr id="2" name="Picture 1">
            <a:extLst>
              <a:ext uri="{FF2B5EF4-FFF2-40B4-BE49-F238E27FC236}">
                <a16:creationId xmlns:a16="http://schemas.microsoft.com/office/drawing/2014/main" id="{7C9FE775-9C94-F920-01A5-5C18CF9833F7}"/>
              </a:ext>
            </a:extLst>
          </p:cNvPr>
          <p:cNvPicPr>
            <a:picLocks noChangeAspect="1"/>
          </p:cNvPicPr>
          <p:nvPr/>
        </p:nvPicPr>
        <p:blipFill>
          <a:blip r:embed="rId3"/>
          <a:stretch>
            <a:fillRect/>
          </a:stretch>
        </p:blipFill>
        <p:spPr>
          <a:xfrm>
            <a:off x="347637" y="5429157"/>
            <a:ext cx="2276233" cy="828675"/>
          </a:xfrm>
          <a:prstGeom prst="rect">
            <a:avLst/>
          </a:prstGeom>
        </p:spPr>
      </p:pic>
      <p:pic>
        <p:nvPicPr>
          <p:cNvPr id="6" name="Picture 5">
            <a:extLst>
              <a:ext uri="{FF2B5EF4-FFF2-40B4-BE49-F238E27FC236}">
                <a16:creationId xmlns:a16="http://schemas.microsoft.com/office/drawing/2014/main" id="{EB312854-8849-C7B7-9366-8EC17B32C06B}"/>
              </a:ext>
            </a:extLst>
          </p:cNvPr>
          <p:cNvPicPr>
            <a:picLocks noChangeAspect="1"/>
          </p:cNvPicPr>
          <p:nvPr/>
        </p:nvPicPr>
        <p:blipFill>
          <a:blip r:embed="rId4"/>
          <a:stretch>
            <a:fillRect/>
          </a:stretch>
        </p:blipFill>
        <p:spPr>
          <a:xfrm>
            <a:off x="7080728" y="5448618"/>
            <a:ext cx="3943350" cy="828675"/>
          </a:xfrm>
          <a:prstGeom prst="rect">
            <a:avLst/>
          </a:prstGeom>
        </p:spPr>
      </p:pic>
    </p:spTree>
    <p:extLst>
      <p:ext uri="{BB962C8B-B14F-4D97-AF65-F5344CB8AC3E}">
        <p14:creationId xmlns:p14="http://schemas.microsoft.com/office/powerpoint/2010/main" val="1118599096"/>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0640784" cy="774123"/>
          </a:xfrm>
        </p:spPr>
        <p:txBody>
          <a:bodyPr/>
          <a:lstStyle/>
          <a:p>
            <a:pPr marL="320040" indent="-320040" eaLnBrk="1" fontAlgn="auto" hangingPunct="1">
              <a:spcAft>
                <a:spcPts val="0"/>
              </a:spcAft>
              <a:buClr>
                <a:schemeClr val="accent6">
                  <a:lumMod val="75000"/>
                </a:schemeClr>
              </a:buClr>
              <a:defRPr/>
            </a:pPr>
            <a:r>
              <a:rPr lang="en-GB" sz="3600" dirty="0" err="1">
                <a:solidFill>
                  <a:schemeClr val="tx1"/>
                </a:solidFill>
              </a:rPr>
              <a:t>JACoW’s</a:t>
            </a:r>
            <a:r>
              <a:rPr lang="en-GB" sz="3600" dirty="0">
                <a:solidFill>
                  <a:schemeClr val="tx1"/>
                </a:solidFill>
              </a:rPr>
              <a:t> goals</a:t>
            </a:r>
            <a:endParaRPr lang="en-GB" sz="3600" dirty="0"/>
          </a:p>
        </p:txBody>
      </p:sp>
      <p:sp>
        <p:nvSpPr>
          <p:cNvPr id="3" name="Content Placeholder 2"/>
          <p:cNvSpPr>
            <a:spLocks noGrp="1"/>
          </p:cNvSpPr>
          <p:nvPr>
            <p:ph sz="quarter" idx="13"/>
          </p:nvPr>
        </p:nvSpPr>
        <p:spPr>
          <a:xfrm>
            <a:off x="221099" y="393659"/>
            <a:ext cx="11749802" cy="5483709"/>
          </a:xfrm>
        </p:spPr>
        <p:txBody>
          <a:bodyPr/>
          <a:lstStyle/>
          <a:p>
            <a:pPr marL="46037" indent="0">
              <a:buNone/>
            </a:pPr>
            <a:r>
              <a:rPr lang="en-US" sz="2800" dirty="0">
                <a:solidFill>
                  <a:schemeClr val="accent2"/>
                </a:solidFill>
              </a:rPr>
              <a:t>What are the goals of JACoW?</a:t>
            </a:r>
            <a:endParaRPr lang="en-GB" sz="2800" dirty="0">
              <a:solidFill>
                <a:schemeClr val="accent2"/>
              </a:solidFill>
            </a:endParaRPr>
          </a:p>
          <a:p>
            <a:pPr>
              <a:buFont typeface="Wingdings" panose="05000000000000000000" pitchFamily="2" charset="2"/>
              <a:buChar char="v"/>
            </a:pPr>
            <a:r>
              <a:rPr lang="en-US" sz="2400" dirty="0">
                <a:solidFill>
                  <a:schemeClr val="tx1"/>
                </a:solidFill>
              </a:rPr>
              <a:t>Publish high-quality sets of proceedings with access through the custom</a:t>
            </a:r>
            <a:br>
              <a:rPr lang="en-US" sz="2400" dirty="0">
                <a:solidFill>
                  <a:schemeClr val="tx1"/>
                </a:solidFill>
              </a:rPr>
            </a:br>
            <a:r>
              <a:rPr lang="en-US" sz="2400" dirty="0">
                <a:solidFill>
                  <a:schemeClr val="tx1"/>
                </a:solidFill>
              </a:rPr>
              <a:t>  interface which allows searching the proceedings with </a:t>
            </a:r>
            <a:r>
              <a:rPr lang="en-US" sz="2400" dirty="0" err="1">
                <a:solidFill>
                  <a:schemeClr val="tx1"/>
                </a:solidFill>
              </a:rPr>
              <a:t>boolean</a:t>
            </a:r>
            <a:r>
              <a:rPr lang="en-US" sz="2400" dirty="0">
                <a:solidFill>
                  <a:schemeClr val="tx1"/>
                </a:solidFill>
              </a:rPr>
              <a:t> searches</a:t>
            </a:r>
            <a:br>
              <a:rPr lang="en-US" sz="2400" dirty="0">
                <a:solidFill>
                  <a:schemeClr val="tx1"/>
                </a:solidFill>
              </a:rPr>
            </a:br>
            <a:r>
              <a:rPr lang="en-US" sz="2400" dirty="0">
                <a:solidFill>
                  <a:schemeClr val="tx1"/>
                </a:solidFill>
              </a:rPr>
              <a:t>  on keywords, title, authors and in the full text.</a:t>
            </a:r>
          </a:p>
          <a:p>
            <a:pPr>
              <a:buFont typeface="Wingdings" panose="05000000000000000000" pitchFamily="2" charset="2"/>
              <a:buChar char="v"/>
            </a:pPr>
            <a:r>
              <a:rPr lang="en-US" sz="2400" dirty="0">
                <a:solidFill>
                  <a:schemeClr val="tx1"/>
                </a:solidFill>
              </a:rPr>
              <a:t>Provide long-term archival storage to ensure longevity</a:t>
            </a:r>
            <a:br>
              <a:rPr lang="en-US" sz="2400" dirty="0">
                <a:solidFill>
                  <a:schemeClr val="tx1"/>
                </a:solidFill>
              </a:rPr>
            </a:br>
            <a:r>
              <a:rPr lang="en-US" sz="2400" dirty="0">
                <a:solidFill>
                  <a:schemeClr val="tx1"/>
                </a:solidFill>
              </a:rPr>
              <a:t>  and access to publication data.</a:t>
            </a:r>
          </a:p>
          <a:p>
            <a:pPr>
              <a:buFont typeface="Wingdings" panose="05000000000000000000" pitchFamily="2" charset="2"/>
              <a:buChar char="v"/>
            </a:pPr>
            <a:r>
              <a:rPr lang="en-US" sz="2400" dirty="0">
                <a:solidFill>
                  <a:schemeClr val="tx1"/>
                </a:solidFill>
              </a:rPr>
              <a:t>Publish conference metadata for the Open Archives Initiative (OAI).</a:t>
            </a:r>
          </a:p>
          <a:p>
            <a:pPr>
              <a:buFont typeface="Wingdings" panose="05000000000000000000" pitchFamily="2" charset="2"/>
              <a:buChar char="v"/>
            </a:pPr>
            <a:r>
              <a:rPr lang="en-US" sz="2400" dirty="0">
                <a:solidFill>
                  <a:schemeClr val="tx1"/>
                </a:solidFill>
              </a:rPr>
              <a:t>Provide and maintain a repository of user profiles and affiliation</a:t>
            </a:r>
            <a:br>
              <a:rPr lang="en-US" sz="2400" dirty="0">
                <a:solidFill>
                  <a:schemeClr val="tx1"/>
                </a:solidFill>
              </a:rPr>
            </a:br>
            <a:r>
              <a:rPr lang="en-US" sz="2400" dirty="0">
                <a:solidFill>
                  <a:schemeClr val="tx1"/>
                </a:solidFill>
              </a:rPr>
              <a:t>  for accelerator conferences.</a:t>
            </a:r>
          </a:p>
          <a:p>
            <a:pPr>
              <a:buFont typeface="Wingdings" panose="05000000000000000000" pitchFamily="2" charset="2"/>
              <a:buChar char="v"/>
            </a:pPr>
            <a:r>
              <a:rPr lang="en-US" sz="2400" dirty="0">
                <a:solidFill>
                  <a:schemeClr val="tx1"/>
                </a:solidFill>
              </a:rPr>
              <a:t>Provide support for conference organizers.</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2783614187"/>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0640784" cy="774123"/>
          </a:xfrm>
        </p:spPr>
        <p:txBody>
          <a:bodyPr/>
          <a:lstStyle/>
          <a:p>
            <a:pPr marL="320040" indent="-320040" eaLnBrk="1" fontAlgn="auto" hangingPunct="1">
              <a:spcAft>
                <a:spcPts val="0"/>
              </a:spcAft>
              <a:buClr>
                <a:schemeClr val="accent6">
                  <a:lumMod val="75000"/>
                </a:schemeClr>
              </a:buClr>
              <a:defRPr/>
            </a:pPr>
            <a:r>
              <a:rPr lang="en-US" sz="3600" dirty="0"/>
              <a:t>Before I start…</a:t>
            </a:r>
            <a:endParaRPr lang="en-GB" sz="3600" dirty="0"/>
          </a:p>
        </p:txBody>
      </p:sp>
      <p:sp>
        <p:nvSpPr>
          <p:cNvPr id="3" name="Content Placeholder 2"/>
          <p:cNvSpPr>
            <a:spLocks noGrp="1"/>
          </p:cNvSpPr>
          <p:nvPr>
            <p:ph sz="quarter" idx="13"/>
          </p:nvPr>
        </p:nvSpPr>
        <p:spPr>
          <a:xfrm>
            <a:off x="609601" y="870857"/>
            <a:ext cx="10258426" cy="5483709"/>
          </a:xfrm>
        </p:spPr>
        <p:txBody>
          <a:bodyPr/>
          <a:lstStyle/>
          <a:p>
            <a:pPr marL="46037" indent="0">
              <a:buNone/>
            </a:pPr>
            <a:r>
              <a:rPr lang="en-GB" sz="2800" dirty="0">
                <a:solidFill>
                  <a:schemeClr val="tx1"/>
                </a:solidFill>
              </a:rPr>
              <a:t>… with my talk about JACoW, I want to explain</a:t>
            </a:r>
          </a:p>
          <a:p>
            <a:pPr>
              <a:buFont typeface="Wingdings" panose="05000000000000000000" pitchFamily="2" charset="2"/>
              <a:buChar char="v"/>
            </a:pPr>
            <a:r>
              <a:rPr lang="en-GB" sz="2800" dirty="0">
                <a:solidFill>
                  <a:schemeClr val="tx1"/>
                </a:solidFill>
              </a:rPr>
              <a:t> who I am,</a:t>
            </a:r>
          </a:p>
          <a:p>
            <a:pPr>
              <a:buFont typeface="Wingdings" panose="05000000000000000000" pitchFamily="2" charset="2"/>
              <a:buChar char="v"/>
            </a:pPr>
            <a:r>
              <a:rPr lang="en-GB" sz="2800" dirty="0">
                <a:solidFill>
                  <a:schemeClr val="tx1"/>
                </a:solidFill>
              </a:rPr>
              <a:t> and </a:t>
            </a:r>
            <a:r>
              <a:rPr lang="en-US" sz="2800" dirty="0">
                <a:solidFill>
                  <a:schemeClr val="tx1"/>
                </a:solidFill>
              </a:rPr>
              <a:t>what I’m doing at KEK,</a:t>
            </a:r>
          </a:p>
          <a:p>
            <a:pPr>
              <a:buFont typeface="Wingdings" panose="05000000000000000000" pitchFamily="2" charset="2"/>
              <a:buChar char="v"/>
            </a:pPr>
            <a:r>
              <a:rPr lang="en-US" sz="2800" dirty="0">
                <a:solidFill>
                  <a:schemeClr val="tx1"/>
                </a:solidFill>
              </a:rPr>
              <a:t> and also that JACoW has nothing at all to do </a:t>
            </a:r>
            <a:br>
              <a:rPr lang="en-US" sz="2800" dirty="0">
                <a:solidFill>
                  <a:schemeClr val="tx1"/>
                </a:solidFill>
              </a:rPr>
            </a:br>
            <a:r>
              <a:rPr lang="en-US" sz="2800" dirty="0">
                <a:solidFill>
                  <a:schemeClr val="tx1"/>
                </a:solidFill>
              </a:rPr>
              <a:t>   with cows (and is not pronounced as such).</a:t>
            </a:r>
            <a:br>
              <a:rPr lang="en-US" sz="2800" dirty="0">
                <a:solidFill>
                  <a:schemeClr val="tx1"/>
                </a:solidFill>
              </a:rPr>
            </a:br>
            <a:r>
              <a:rPr lang="en-GB" sz="2800" dirty="0">
                <a:solidFill>
                  <a:schemeClr val="tx1"/>
                </a:solidFill>
              </a:rPr>
              <a:t> </a:t>
            </a:r>
          </a:p>
          <a:p>
            <a:pPr marL="46037" indent="0">
              <a:buNone/>
            </a:pP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endParaRPr lang="en-GB" sz="24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1876357061"/>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err="1">
                <a:solidFill>
                  <a:schemeClr val="tx1"/>
                </a:solidFill>
              </a:rPr>
              <a:t>JACoW’s</a:t>
            </a:r>
            <a:r>
              <a:rPr lang="en-GB" sz="3200" dirty="0">
                <a:solidFill>
                  <a:schemeClr val="tx1"/>
                </a:solidFill>
              </a:rPr>
              <a:t> goal: … high-quality proceedings</a:t>
            </a:r>
            <a:endParaRPr lang="en-GB" sz="3200" dirty="0"/>
          </a:p>
        </p:txBody>
      </p:sp>
      <p:sp>
        <p:nvSpPr>
          <p:cNvPr id="3" name="Content Placeholder 2"/>
          <p:cNvSpPr>
            <a:spLocks noGrp="1"/>
          </p:cNvSpPr>
          <p:nvPr>
            <p:ph sz="quarter" idx="13"/>
          </p:nvPr>
        </p:nvSpPr>
        <p:spPr>
          <a:xfrm>
            <a:off x="221099" y="653237"/>
            <a:ext cx="11749802" cy="6126589"/>
          </a:xfrm>
        </p:spPr>
        <p:txBody>
          <a:bodyPr/>
          <a:lstStyle/>
          <a:p>
            <a:pPr marL="46037" indent="0">
              <a:buNone/>
            </a:pPr>
            <a:r>
              <a:rPr lang="en-US" sz="2400" dirty="0">
                <a:solidFill>
                  <a:schemeClr val="tx2">
                    <a:lumMod val="50000"/>
                  </a:schemeClr>
                </a:solidFill>
              </a:rPr>
              <a:t>Publish high-quality sets of proceedings </a:t>
            </a:r>
            <a:r>
              <a:rPr lang="en-US" sz="2400" dirty="0">
                <a:solidFill>
                  <a:schemeClr val="tx1"/>
                </a:solidFill>
              </a:rPr>
              <a:t>from</a:t>
            </a:r>
            <a:br>
              <a:rPr lang="en-US" sz="2400" dirty="0">
                <a:solidFill>
                  <a:schemeClr val="tx1"/>
                </a:solidFill>
              </a:rPr>
            </a:br>
            <a:r>
              <a:rPr lang="en-US" sz="2400" dirty="0">
                <a:solidFill>
                  <a:schemeClr val="tx1"/>
                </a:solidFill>
              </a:rPr>
              <a:t>what authors provided in the early days turned </a:t>
            </a:r>
            <a:br>
              <a:rPr lang="en-US" sz="2400" dirty="0">
                <a:solidFill>
                  <a:schemeClr val="tx1"/>
                </a:solidFill>
              </a:rPr>
            </a:br>
            <a:r>
              <a:rPr lang="en-US" sz="2400" dirty="0">
                <a:solidFill>
                  <a:schemeClr val="tx1"/>
                </a:solidFill>
              </a:rPr>
              <a:t>out to be quite an undertaking (quotes from PAC’95 and EPAC’96):</a:t>
            </a:r>
          </a:p>
          <a:p>
            <a:pPr>
              <a:buFont typeface="Wingdings" panose="05000000000000000000" pitchFamily="2" charset="2"/>
              <a:buChar char="v"/>
            </a:pPr>
            <a:r>
              <a:rPr lang="en-US" sz="2400" dirty="0">
                <a:solidFill>
                  <a:schemeClr val="tx1"/>
                </a:solidFill>
              </a:rPr>
              <a:t>Multitude of operating systems sources</a:t>
            </a:r>
            <a:br>
              <a:rPr lang="en-US" sz="2400" dirty="0">
                <a:solidFill>
                  <a:schemeClr val="tx1"/>
                </a:solidFill>
              </a:rPr>
            </a:br>
            <a:r>
              <a:rPr lang="en-US" sz="2400" dirty="0">
                <a:solidFill>
                  <a:schemeClr val="tx1"/>
                </a:solidFill>
              </a:rPr>
              <a:t>  and applications (most unknown today),</a:t>
            </a:r>
            <a:br>
              <a:rPr lang="en-US" sz="2400" dirty="0">
                <a:solidFill>
                  <a:schemeClr val="tx1"/>
                </a:solidFill>
              </a:rPr>
            </a:br>
            <a:r>
              <a:rPr lang="en-US" sz="2400" dirty="0">
                <a:solidFill>
                  <a:schemeClr val="tx1"/>
                </a:solidFill>
              </a:rPr>
              <a:t>  different types of fonts, 7 or 8-Bit ASCII,</a:t>
            </a:r>
            <a:br>
              <a:rPr lang="en-US" sz="2400" dirty="0">
                <a:solidFill>
                  <a:schemeClr val="tx1"/>
                </a:solidFill>
              </a:rPr>
            </a:br>
            <a:r>
              <a:rPr lang="en-US" sz="2400" dirty="0">
                <a:solidFill>
                  <a:schemeClr val="tx1"/>
                </a:solidFill>
              </a:rPr>
              <a:t>  different character encodings, etc.</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0163FFFF-1296-A0F6-48E8-57C19ACFA74E}"/>
              </a:ext>
            </a:extLst>
          </p:cNvPr>
          <p:cNvPicPr>
            <a:picLocks noChangeAspect="1"/>
          </p:cNvPicPr>
          <p:nvPr/>
        </p:nvPicPr>
        <p:blipFill>
          <a:blip r:embed="rId3"/>
          <a:stretch>
            <a:fillRect/>
          </a:stretch>
        </p:blipFill>
        <p:spPr>
          <a:xfrm>
            <a:off x="6604527" y="1925886"/>
            <a:ext cx="4470602" cy="4763921"/>
          </a:xfrm>
          <a:prstGeom prst="rect">
            <a:avLst/>
          </a:prstGeom>
        </p:spPr>
      </p:pic>
    </p:spTree>
    <p:extLst>
      <p:ext uri="{BB962C8B-B14F-4D97-AF65-F5344CB8AC3E}">
        <p14:creationId xmlns:p14="http://schemas.microsoft.com/office/powerpoint/2010/main" val="1033484361"/>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221099" y="393659"/>
            <a:ext cx="11749802" cy="5483709"/>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Multitude of operating systems source</a:t>
            </a:r>
          </a:p>
          <a:p>
            <a:pPr>
              <a:buFont typeface="Wingdings" panose="05000000000000000000" pitchFamily="2" charset="2"/>
              <a:buChar char="v"/>
            </a:pPr>
            <a:r>
              <a:rPr lang="en-US" sz="2400" dirty="0">
                <a:solidFill>
                  <a:schemeClr val="tx1"/>
                </a:solidFill>
              </a:rPr>
              <a:t>Problems with Type 3 fonts (LaTeX)</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5" name="Picture 4">
            <a:extLst>
              <a:ext uri="{FF2B5EF4-FFF2-40B4-BE49-F238E27FC236}">
                <a16:creationId xmlns:a16="http://schemas.microsoft.com/office/drawing/2014/main" id="{0C5E41CD-1B10-F936-99E5-5C68B3A1387A}"/>
              </a:ext>
            </a:extLst>
          </p:cNvPr>
          <p:cNvPicPr>
            <a:picLocks noChangeAspect="1"/>
          </p:cNvPicPr>
          <p:nvPr/>
        </p:nvPicPr>
        <p:blipFill>
          <a:blip r:embed="rId3"/>
          <a:stretch>
            <a:fillRect/>
          </a:stretch>
        </p:blipFill>
        <p:spPr>
          <a:xfrm>
            <a:off x="6227540" y="829587"/>
            <a:ext cx="4641845" cy="6002463"/>
          </a:xfrm>
          <a:prstGeom prst="rect">
            <a:avLst/>
          </a:prstGeom>
        </p:spPr>
      </p:pic>
    </p:spTree>
    <p:extLst>
      <p:ext uri="{BB962C8B-B14F-4D97-AF65-F5344CB8AC3E}">
        <p14:creationId xmlns:p14="http://schemas.microsoft.com/office/powerpoint/2010/main" val="8762539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221099" y="289427"/>
            <a:ext cx="11749802" cy="6348264"/>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Requested media types for source </a:t>
            </a:r>
            <a:br>
              <a:rPr lang="en-US" sz="2400" dirty="0">
                <a:solidFill>
                  <a:schemeClr val="tx1"/>
                </a:solidFill>
              </a:rPr>
            </a:br>
            <a:r>
              <a:rPr lang="en-US" sz="2400" dirty="0">
                <a:solidFill>
                  <a:schemeClr val="tx1"/>
                </a:solidFill>
              </a:rPr>
              <a:t>  and PDF delivery:</a:t>
            </a:r>
          </a:p>
          <a:p>
            <a:pPr lvl="1">
              <a:buFont typeface="Wingdings" panose="05000000000000000000" pitchFamily="2" charset="2"/>
              <a:buChar char="v"/>
            </a:pPr>
            <a:r>
              <a:rPr lang="en-US" sz="2200" dirty="0">
                <a:solidFill>
                  <a:schemeClr val="tx1"/>
                </a:solidFill>
              </a:rPr>
              <a:t>1 diskette containing the complete printable </a:t>
            </a:r>
            <a:br>
              <a:rPr lang="en-US" sz="2200" dirty="0">
                <a:solidFill>
                  <a:schemeClr val="tx1"/>
                </a:solidFill>
              </a:rPr>
            </a:br>
            <a:r>
              <a:rPr lang="en-US" sz="2200" dirty="0">
                <a:solidFill>
                  <a:schemeClr val="tx1"/>
                </a:solidFill>
              </a:rPr>
              <a:t>  paper as PostScript/PDF (could be zipped)</a:t>
            </a:r>
          </a:p>
          <a:p>
            <a:pPr lvl="1">
              <a:buFont typeface="Wingdings" panose="05000000000000000000" pitchFamily="2" charset="2"/>
              <a:buChar char="v"/>
            </a:pPr>
            <a:r>
              <a:rPr lang="en-US" sz="2200" dirty="0">
                <a:solidFill>
                  <a:schemeClr val="tx1"/>
                </a:solidFill>
              </a:rPr>
              <a:t>1…n diskettes containing the native format </a:t>
            </a:r>
            <a:br>
              <a:rPr lang="en-US" sz="2200" dirty="0">
                <a:solidFill>
                  <a:schemeClr val="tx1"/>
                </a:solidFill>
              </a:rPr>
            </a:br>
            <a:r>
              <a:rPr lang="en-US" sz="2200" dirty="0">
                <a:solidFill>
                  <a:schemeClr val="tx1"/>
                </a:solidFill>
              </a:rPr>
              <a:t>  (WORD, </a:t>
            </a:r>
            <a:r>
              <a:rPr lang="en-US" sz="2200" dirty="0" err="1">
                <a:solidFill>
                  <a:schemeClr val="tx1"/>
                </a:solidFill>
              </a:rPr>
              <a:t>TeX</a:t>
            </a:r>
            <a:r>
              <a:rPr lang="en-US" sz="2200" dirty="0">
                <a:solidFill>
                  <a:schemeClr val="tx1"/>
                </a:solidFill>
              </a:rPr>
              <a:t>, etc.)</a:t>
            </a:r>
          </a:p>
          <a:p>
            <a:pPr lvl="1">
              <a:buFont typeface="Wingdings" panose="05000000000000000000" pitchFamily="2" charset="2"/>
              <a:buChar char="v"/>
            </a:pPr>
            <a:r>
              <a:rPr lang="en-US" sz="2200" dirty="0">
                <a:solidFill>
                  <a:schemeClr val="tx1"/>
                </a:solidFill>
              </a:rPr>
              <a:t>1…n diskettes containing the native format </a:t>
            </a:r>
            <a:br>
              <a:rPr lang="en-US" sz="2200" dirty="0">
                <a:solidFill>
                  <a:schemeClr val="tx1"/>
                </a:solidFill>
              </a:rPr>
            </a:br>
            <a:r>
              <a:rPr lang="en-US" sz="2200" dirty="0">
                <a:solidFill>
                  <a:schemeClr val="tx1"/>
                </a:solidFill>
              </a:rPr>
              <a:t>  (Illustrator, Excel, etc.) source code for the </a:t>
            </a:r>
            <a:br>
              <a:rPr lang="en-US" sz="2200" dirty="0">
                <a:solidFill>
                  <a:schemeClr val="tx1"/>
                </a:solidFill>
              </a:rPr>
            </a:br>
            <a:r>
              <a:rPr lang="en-US" sz="2200" dirty="0">
                <a:solidFill>
                  <a:schemeClr val="tx1"/>
                </a:solidFill>
              </a:rPr>
              <a:t>  figures and charts.</a:t>
            </a:r>
          </a:p>
          <a:p>
            <a:pPr lvl="1">
              <a:buFont typeface="Wingdings" panose="05000000000000000000" pitchFamily="2" charset="2"/>
              <a:buChar char="v"/>
            </a:pPr>
            <a:r>
              <a:rPr lang="en-US" sz="2200" dirty="0">
                <a:solidFill>
                  <a:schemeClr val="tx1"/>
                </a:solidFill>
              </a:rPr>
              <a:t>A printed copy of the paper for comparison</a:t>
            </a:r>
          </a:p>
          <a:p>
            <a:pPr lvl="1">
              <a:buFont typeface="Wingdings" panose="05000000000000000000" pitchFamily="2" charset="2"/>
              <a:buChar char="v"/>
            </a:pPr>
            <a:r>
              <a:rPr lang="en-US" sz="2200" dirty="0">
                <a:solidFill>
                  <a:schemeClr val="tx1"/>
                </a:solidFill>
              </a:rPr>
              <a:t>FTP server in addition if above too restrictive</a:t>
            </a:r>
            <a:br>
              <a:rPr lang="en-US" sz="2200" dirty="0">
                <a:solidFill>
                  <a:schemeClr val="tx1"/>
                </a:solidFill>
              </a:rPr>
            </a:br>
            <a:r>
              <a:rPr lang="en-US" sz="2200" dirty="0">
                <a:solidFill>
                  <a:schemeClr val="tx1"/>
                </a:solidFill>
              </a:rPr>
              <a:t> </a:t>
            </a:r>
            <a:br>
              <a:rPr lang="en-US" sz="2200" dirty="0">
                <a:solidFill>
                  <a:schemeClr val="tx1"/>
                </a:solidFill>
              </a:rPr>
            </a:br>
            <a:r>
              <a:rPr lang="en-US" sz="22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400310525"/>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221099" y="284689"/>
            <a:ext cx="11749802" cy="6514088"/>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Requested media types for source </a:t>
            </a:r>
            <a:br>
              <a:rPr lang="en-US" sz="2400" dirty="0">
                <a:solidFill>
                  <a:schemeClr val="tx1"/>
                </a:solidFill>
              </a:rPr>
            </a:br>
            <a:r>
              <a:rPr lang="en-US" sz="2400" dirty="0">
                <a:solidFill>
                  <a:schemeClr val="tx1"/>
                </a:solidFill>
              </a:rPr>
              <a:t>  and PDF delivery:</a:t>
            </a:r>
          </a:p>
          <a:p>
            <a:pPr lvl="1">
              <a:buFont typeface="Wingdings" panose="05000000000000000000" pitchFamily="2" charset="2"/>
              <a:buChar char="v"/>
            </a:pPr>
            <a:r>
              <a:rPr lang="en-US" sz="2200" dirty="0">
                <a:solidFill>
                  <a:schemeClr val="tx1"/>
                </a:solidFill>
              </a:rPr>
              <a:t>1 diskette containing the complete printable </a:t>
            </a:r>
            <a:br>
              <a:rPr lang="en-US" sz="2200" dirty="0">
                <a:solidFill>
                  <a:schemeClr val="tx1"/>
                </a:solidFill>
              </a:rPr>
            </a:br>
            <a:r>
              <a:rPr lang="en-US" sz="2200" dirty="0">
                <a:solidFill>
                  <a:schemeClr val="tx1"/>
                </a:solidFill>
              </a:rPr>
              <a:t>  paper as PostScript/PDF (could be zipped)</a:t>
            </a:r>
          </a:p>
          <a:p>
            <a:pPr lvl="1">
              <a:buFont typeface="Wingdings" panose="05000000000000000000" pitchFamily="2" charset="2"/>
              <a:buChar char="v"/>
            </a:pPr>
            <a:r>
              <a:rPr lang="en-US" sz="2200" dirty="0">
                <a:solidFill>
                  <a:schemeClr val="tx1"/>
                </a:solidFill>
              </a:rPr>
              <a:t>1…n diskettes containing the native format </a:t>
            </a:r>
            <a:br>
              <a:rPr lang="en-US" sz="2200" dirty="0">
                <a:solidFill>
                  <a:schemeClr val="tx1"/>
                </a:solidFill>
              </a:rPr>
            </a:br>
            <a:r>
              <a:rPr lang="en-US" sz="2200" dirty="0">
                <a:solidFill>
                  <a:schemeClr val="tx1"/>
                </a:solidFill>
              </a:rPr>
              <a:t>  (WORD, </a:t>
            </a:r>
            <a:r>
              <a:rPr lang="en-US" sz="2200" dirty="0" err="1">
                <a:solidFill>
                  <a:schemeClr val="tx1"/>
                </a:solidFill>
              </a:rPr>
              <a:t>TeX</a:t>
            </a:r>
            <a:r>
              <a:rPr lang="en-US" sz="2200" dirty="0">
                <a:solidFill>
                  <a:schemeClr val="tx1"/>
                </a:solidFill>
              </a:rPr>
              <a:t>, etc.)</a:t>
            </a:r>
          </a:p>
          <a:p>
            <a:pPr lvl="1">
              <a:buFont typeface="Wingdings" panose="05000000000000000000" pitchFamily="2" charset="2"/>
              <a:buChar char="v"/>
            </a:pPr>
            <a:r>
              <a:rPr lang="en-US" sz="2200" dirty="0">
                <a:solidFill>
                  <a:schemeClr val="tx1"/>
                </a:solidFill>
              </a:rPr>
              <a:t>1…n diskettes containing the native format </a:t>
            </a:r>
            <a:br>
              <a:rPr lang="en-US" sz="2200" dirty="0">
                <a:solidFill>
                  <a:schemeClr val="tx1"/>
                </a:solidFill>
              </a:rPr>
            </a:br>
            <a:r>
              <a:rPr lang="en-US" sz="2200" dirty="0">
                <a:solidFill>
                  <a:schemeClr val="tx1"/>
                </a:solidFill>
              </a:rPr>
              <a:t>  (Illustrator, Excel, etc.) source code for the </a:t>
            </a:r>
            <a:br>
              <a:rPr lang="en-US" sz="2200" dirty="0">
                <a:solidFill>
                  <a:schemeClr val="tx1"/>
                </a:solidFill>
              </a:rPr>
            </a:br>
            <a:r>
              <a:rPr lang="en-US" sz="2200" dirty="0">
                <a:solidFill>
                  <a:schemeClr val="tx1"/>
                </a:solidFill>
              </a:rPr>
              <a:t>  figures and charts.</a:t>
            </a:r>
          </a:p>
          <a:p>
            <a:pPr lvl="1">
              <a:buFont typeface="Wingdings" panose="05000000000000000000" pitchFamily="2" charset="2"/>
              <a:buChar char="v"/>
            </a:pPr>
            <a:r>
              <a:rPr lang="en-US" sz="2200" dirty="0">
                <a:solidFill>
                  <a:schemeClr val="tx1"/>
                </a:solidFill>
              </a:rPr>
              <a:t>A printed copy of the paper for </a:t>
            </a:r>
            <a:r>
              <a:rPr lang="en-US" sz="2200" dirty="0" err="1">
                <a:solidFill>
                  <a:schemeClr val="tx1"/>
                </a:solidFill>
              </a:rPr>
              <a:t>comparision</a:t>
            </a:r>
            <a:endParaRPr lang="en-US" sz="2200" dirty="0">
              <a:solidFill>
                <a:schemeClr val="tx1"/>
              </a:solidFill>
            </a:endParaRPr>
          </a:p>
          <a:p>
            <a:pPr lvl="1">
              <a:buFont typeface="Wingdings" panose="05000000000000000000" pitchFamily="2" charset="2"/>
              <a:buChar char="v"/>
            </a:pPr>
            <a:r>
              <a:rPr lang="en-US" sz="2200" dirty="0">
                <a:solidFill>
                  <a:schemeClr val="tx1"/>
                </a:solidFill>
              </a:rPr>
              <a:t>FTP server in addition if above too restrictive</a:t>
            </a:r>
          </a:p>
          <a:p>
            <a:pPr>
              <a:buFont typeface="Wingdings" panose="05000000000000000000" pitchFamily="2" charset="2"/>
              <a:buChar char="v"/>
            </a:pPr>
            <a:r>
              <a:rPr lang="en-US" sz="2400" dirty="0">
                <a:solidFill>
                  <a:schemeClr val="tx1"/>
                </a:solidFill>
              </a:rPr>
              <a:t>Some pictures for those who do not remember</a:t>
            </a:r>
            <a:br>
              <a:rPr lang="en-US" sz="2400" dirty="0">
                <a:solidFill>
                  <a:schemeClr val="tx1"/>
                </a:solidFill>
              </a:rPr>
            </a:br>
            <a:r>
              <a:rPr lang="en-US" sz="2400" dirty="0">
                <a:solidFill>
                  <a:schemeClr val="tx1"/>
                </a:solidFill>
              </a:rPr>
              <a:t>  these times (maximum of a SD/DS floppy 1.4 MB)</a:t>
            </a:r>
          </a:p>
          <a:p>
            <a:pPr marL="46037" indent="0">
              <a:buNone/>
            </a:pPr>
            <a:br>
              <a:rPr lang="en-US" sz="2400" dirty="0">
                <a:solidFill>
                  <a:schemeClr val="tx1"/>
                </a:solidFill>
              </a:rPr>
            </a:br>
            <a:r>
              <a:rPr lang="en-US" sz="2400" dirty="0">
                <a:solidFill>
                  <a:schemeClr val="tx1"/>
                </a:solidFill>
              </a:rPr>
              <a:t> </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5" name="Picture 4">
            <a:extLst>
              <a:ext uri="{FF2B5EF4-FFF2-40B4-BE49-F238E27FC236}">
                <a16:creationId xmlns:a16="http://schemas.microsoft.com/office/drawing/2014/main" id="{D85F1482-AD00-0BA9-0DAD-BA78133D9C76}"/>
              </a:ext>
            </a:extLst>
          </p:cNvPr>
          <p:cNvPicPr>
            <a:picLocks noChangeAspect="1"/>
          </p:cNvPicPr>
          <p:nvPr/>
        </p:nvPicPr>
        <p:blipFill>
          <a:blip r:embed="rId3"/>
          <a:stretch>
            <a:fillRect/>
          </a:stretch>
        </p:blipFill>
        <p:spPr>
          <a:xfrm>
            <a:off x="7775035" y="955504"/>
            <a:ext cx="4222561" cy="2936139"/>
          </a:xfrm>
          <a:prstGeom prst="rect">
            <a:avLst/>
          </a:prstGeom>
        </p:spPr>
      </p:pic>
      <p:pic>
        <p:nvPicPr>
          <p:cNvPr id="7" name="Picture 6">
            <a:extLst>
              <a:ext uri="{FF2B5EF4-FFF2-40B4-BE49-F238E27FC236}">
                <a16:creationId xmlns:a16="http://schemas.microsoft.com/office/drawing/2014/main" id="{D2F8F5CF-C739-0223-A73B-A54F442FF9AD}"/>
              </a:ext>
            </a:extLst>
          </p:cNvPr>
          <p:cNvPicPr>
            <a:picLocks noChangeAspect="1"/>
          </p:cNvPicPr>
          <p:nvPr/>
        </p:nvPicPr>
        <p:blipFill>
          <a:blip r:embed="rId4"/>
          <a:stretch>
            <a:fillRect/>
          </a:stretch>
        </p:blipFill>
        <p:spPr>
          <a:xfrm>
            <a:off x="7775035" y="3995102"/>
            <a:ext cx="4306221" cy="2204311"/>
          </a:xfrm>
          <a:prstGeom prst="rect">
            <a:avLst/>
          </a:prstGeom>
        </p:spPr>
      </p:pic>
    </p:spTree>
    <p:extLst>
      <p:ext uri="{BB962C8B-B14F-4D97-AF65-F5344CB8AC3E}">
        <p14:creationId xmlns:p14="http://schemas.microsoft.com/office/powerpoint/2010/main" val="2453301177"/>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221098" y="393659"/>
            <a:ext cx="11970901" cy="6464341"/>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Multitude of operating systems source</a:t>
            </a:r>
          </a:p>
          <a:p>
            <a:pPr>
              <a:buFont typeface="Wingdings" panose="05000000000000000000" pitchFamily="2" charset="2"/>
              <a:buChar char="v"/>
            </a:pPr>
            <a:r>
              <a:rPr lang="en-US" sz="2400" dirty="0">
                <a:solidFill>
                  <a:schemeClr val="tx1"/>
                </a:solidFill>
              </a:rPr>
              <a:t>Problems with Type 1 fonts (LaTeX)</a:t>
            </a:r>
          </a:p>
          <a:p>
            <a:pPr>
              <a:buFont typeface="Wingdings" panose="05000000000000000000" pitchFamily="2" charset="2"/>
              <a:buChar char="v"/>
            </a:pPr>
            <a:r>
              <a:rPr lang="en-US" sz="2400" dirty="0">
                <a:solidFill>
                  <a:schemeClr val="tx1"/>
                </a:solidFill>
              </a:rPr>
              <a:t>Amount of work finishing papers:</a:t>
            </a:r>
            <a:br>
              <a:rPr lang="en-US" sz="2400" dirty="0">
                <a:solidFill>
                  <a:schemeClr val="tx1"/>
                </a:solidFill>
              </a:rPr>
            </a:br>
            <a:r>
              <a:rPr lang="en-US" sz="2400" dirty="0">
                <a:solidFill>
                  <a:schemeClr val="tx1"/>
                </a:solidFill>
              </a:rPr>
              <a:t>  time from 1995-05-08 to 1995-10-27</a:t>
            </a:r>
            <a:br>
              <a:rPr lang="en-US" sz="2400" dirty="0">
                <a:solidFill>
                  <a:schemeClr val="tx1"/>
                </a:solidFill>
              </a:rPr>
            </a:br>
            <a:r>
              <a:rPr lang="en-US" sz="2400" dirty="0">
                <a:solidFill>
                  <a:schemeClr val="tx1"/>
                </a:solidFill>
              </a:rPr>
              <a:t>  with the given people (5 days/week,</a:t>
            </a:r>
            <a:br>
              <a:rPr lang="en-US" sz="2400" dirty="0">
                <a:solidFill>
                  <a:schemeClr val="tx1"/>
                </a:solidFill>
              </a:rPr>
            </a:br>
            <a:r>
              <a:rPr lang="en-US" sz="2400" dirty="0">
                <a:solidFill>
                  <a:schemeClr val="tx1"/>
                </a:solidFill>
              </a:rPr>
              <a:t>  8 hours/day) gives ~2,600 hours.</a:t>
            </a:r>
          </a:p>
          <a:p>
            <a:pPr>
              <a:buFont typeface="Wingdings" panose="05000000000000000000" pitchFamily="2" charset="2"/>
              <a:buChar char="v"/>
            </a:pPr>
            <a:r>
              <a:rPr lang="en-US" sz="2400" dirty="0">
                <a:solidFill>
                  <a:schemeClr val="tx1"/>
                </a:solidFill>
              </a:rPr>
              <a:t>Final publication after 5½ months</a:t>
            </a:r>
            <a:br>
              <a:rPr lang="en-US" sz="2400" dirty="0">
                <a:solidFill>
                  <a:schemeClr val="tx1"/>
                </a:solidFill>
              </a:rPr>
            </a:br>
            <a:r>
              <a:rPr lang="en-US" sz="2400" dirty="0">
                <a:solidFill>
                  <a:schemeClr val="tx1"/>
                </a:solidFill>
              </a:rPr>
              <a:t>  for 1099 papers totaling 3429 pages</a:t>
            </a:r>
          </a:p>
          <a:p>
            <a:pPr>
              <a:buFont typeface="Wingdings" panose="05000000000000000000" pitchFamily="2" charset="2"/>
              <a:buChar char="v"/>
            </a:pPr>
            <a:r>
              <a:rPr lang="en-US" sz="2400" dirty="0">
                <a:solidFill>
                  <a:schemeClr val="tx1"/>
                </a:solidFill>
              </a:rPr>
              <a:t>For EPAC’96 Chris made the suggestion</a:t>
            </a:r>
            <a:br>
              <a:rPr lang="en-US" sz="2400" dirty="0">
                <a:solidFill>
                  <a:schemeClr val="tx1"/>
                </a:solidFill>
              </a:rPr>
            </a:br>
            <a:r>
              <a:rPr lang="en-US" sz="2400" dirty="0">
                <a:solidFill>
                  <a:schemeClr val="tx1"/>
                </a:solidFill>
              </a:rPr>
              <a:t>  to do the editing during the conference</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118D15CA-8F1B-D8B3-7073-492FACC1FCCE}"/>
              </a:ext>
            </a:extLst>
          </p:cNvPr>
          <p:cNvPicPr>
            <a:picLocks noChangeAspect="1"/>
          </p:cNvPicPr>
          <p:nvPr/>
        </p:nvPicPr>
        <p:blipFill>
          <a:blip r:embed="rId3"/>
          <a:stretch>
            <a:fillRect/>
          </a:stretch>
        </p:blipFill>
        <p:spPr>
          <a:xfrm>
            <a:off x="6283115" y="832672"/>
            <a:ext cx="5836739" cy="5328642"/>
          </a:xfrm>
          <a:prstGeom prst="rect">
            <a:avLst/>
          </a:prstGeom>
        </p:spPr>
      </p:pic>
    </p:spTree>
    <p:extLst>
      <p:ext uri="{BB962C8B-B14F-4D97-AF65-F5344CB8AC3E}">
        <p14:creationId xmlns:p14="http://schemas.microsoft.com/office/powerpoint/2010/main" val="866393197"/>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221098" y="393659"/>
            <a:ext cx="11970901" cy="6464341"/>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 …</a:t>
            </a:r>
          </a:p>
          <a:p>
            <a:pPr>
              <a:buFont typeface="Wingdings" panose="05000000000000000000" pitchFamily="2" charset="2"/>
              <a:buChar char="v"/>
            </a:pPr>
            <a:r>
              <a:rPr lang="en-US" sz="2400" dirty="0">
                <a:solidFill>
                  <a:schemeClr val="tx2">
                    <a:lumMod val="50000"/>
                  </a:schemeClr>
                </a:solidFill>
              </a:rPr>
              <a:t>Final publication </a:t>
            </a:r>
            <a:r>
              <a:rPr lang="en-US" sz="2400" dirty="0">
                <a:solidFill>
                  <a:schemeClr val="tx1"/>
                </a:solidFill>
              </a:rPr>
              <a:t>for 1099 papers totaling 3429 pages after </a:t>
            </a:r>
            <a:r>
              <a:rPr lang="en-US" sz="2400" dirty="0">
                <a:solidFill>
                  <a:schemeClr val="tx2">
                    <a:lumMod val="50000"/>
                  </a:schemeClr>
                </a:solidFill>
              </a:rPr>
              <a:t>5½ months </a:t>
            </a:r>
          </a:p>
          <a:p>
            <a:pPr>
              <a:buFont typeface="Wingdings" panose="05000000000000000000" pitchFamily="2" charset="2"/>
              <a:buChar char="v"/>
            </a:pPr>
            <a:r>
              <a:rPr lang="en-US" sz="2400" dirty="0">
                <a:solidFill>
                  <a:schemeClr val="tx1"/>
                </a:solidFill>
              </a:rPr>
              <a:t>For EPAC’96 Chris made the suggestion to process the papers during </a:t>
            </a:r>
            <a:br>
              <a:rPr lang="en-US" sz="2400" dirty="0">
                <a:solidFill>
                  <a:schemeClr val="tx1"/>
                </a:solidFill>
              </a:rPr>
            </a:br>
            <a:r>
              <a:rPr lang="en-US" sz="2400" dirty="0">
                <a:solidFill>
                  <a:schemeClr val="tx1"/>
                </a:solidFill>
              </a:rPr>
              <a:t>  the conference to be able to share the experience made while editing.</a:t>
            </a:r>
          </a:p>
          <a:p>
            <a:pPr>
              <a:buFont typeface="Wingdings" panose="05000000000000000000" pitchFamily="2" charset="2"/>
              <a:buChar char="v"/>
            </a:pPr>
            <a:r>
              <a:rPr lang="en-US" sz="2400" dirty="0">
                <a:solidFill>
                  <a:schemeClr val="tx1"/>
                </a:solidFill>
              </a:rPr>
              <a:t>Therefore at EPAC’96 in Sitges, Barcelona the following people met in</a:t>
            </a:r>
            <a:br>
              <a:rPr lang="en-US" sz="2400" dirty="0">
                <a:solidFill>
                  <a:schemeClr val="tx1"/>
                </a:solidFill>
              </a:rPr>
            </a:br>
            <a:r>
              <a:rPr lang="en-US" sz="2400" dirty="0">
                <a:solidFill>
                  <a:schemeClr val="tx1"/>
                </a:solidFill>
              </a:rPr>
              <a:t>  the Proceedings Office: Chris Petit-Jean-</a:t>
            </a:r>
            <a:r>
              <a:rPr lang="en-US" sz="2400" dirty="0" err="1">
                <a:solidFill>
                  <a:schemeClr val="tx1"/>
                </a:solidFill>
              </a:rPr>
              <a:t>Genaz</a:t>
            </a:r>
            <a:r>
              <a:rPr lang="en-US" sz="2400" dirty="0">
                <a:solidFill>
                  <a:schemeClr val="tx1"/>
                </a:solidFill>
              </a:rPr>
              <a:t>, John Poole, a CERN technical</a:t>
            </a:r>
            <a:br>
              <a:rPr lang="en-US" sz="2400" dirty="0">
                <a:solidFill>
                  <a:schemeClr val="tx1"/>
                </a:solidFill>
              </a:rPr>
            </a:br>
            <a:r>
              <a:rPr lang="en-US" sz="2400" dirty="0">
                <a:solidFill>
                  <a:schemeClr val="tx1"/>
                </a:solidFill>
              </a:rPr>
              <a:t>  student, Leif </a:t>
            </a:r>
            <a:r>
              <a:rPr lang="en-US" sz="2400" dirty="0" err="1">
                <a:solidFill>
                  <a:schemeClr val="tx1"/>
                </a:solidFill>
              </a:rPr>
              <a:t>Liljeby</a:t>
            </a:r>
            <a:r>
              <a:rPr lang="en-US" sz="2400" dirty="0">
                <a:solidFill>
                  <a:schemeClr val="tx1"/>
                </a:solidFill>
              </a:rPr>
              <a:t>, MSL (editor EPAC’98), Yong Ho Chin, KEK (APAC’98),</a:t>
            </a:r>
            <a:br>
              <a:rPr lang="en-US" sz="2400" dirty="0">
                <a:solidFill>
                  <a:schemeClr val="tx1"/>
                </a:solidFill>
              </a:rPr>
            </a:br>
            <a:r>
              <a:rPr lang="en-US" sz="2400" dirty="0">
                <a:solidFill>
                  <a:schemeClr val="tx1"/>
                </a:solidFill>
              </a:rPr>
              <a:t>  Martin </a:t>
            </a:r>
            <a:r>
              <a:rPr lang="en-US" sz="2400" dirty="0" err="1">
                <a:solidFill>
                  <a:schemeClr val="tx1"/>
                </a:solidFill>
              </a:rPr>
              <a:t>Comyn</a:t>
            </a:r>
            <a:r>
              <a:rPr lang="en-US" sz="2400" dirty="0">
                <a:solidFill>
                  <a:schemeClr val="tx1"/>
                </a:solidFill>
              </a:rPr>
              <a:t>, TRIUMF (PAC’99), and a few local people from Barcelona</a:t>
            </a:r>
          </a:p>
          <a:p>
            <a:pPr>
              <a:buFont typeface="Wingdings" panose="05000000000000000000" pitchFamily="2" charset="2"/>
              <a:buChar char="v"/>
            </a:pPr>
            <a:r>
              <a:rPr lang="en-US" sz="2400" dirty="0">
                <a:solidFill>
                  <a:schemeClr val="tx1"/>
                </a:solidFill>
              </a:rPr>
              <a:t>This “JACoW model” brought together the people responsible for the </a:t>
            </a:r>
            <a:br>
              <a:rPr lang="en-US" sz="2400" dirty="0">
                <a:solidFill>
                  <a:schemeClr val="tx1"/>
                </a:solidFill>
              </a:rPr>
            </a:br>
            <a:r>
              <a:rPr lang="en-US" sz="2400" dirty="0">
                <a:solidFill>
                  <a:schemeClr val="tx1"/>
                </a:solidFill>
              </a:rPr>
              <a:t>  electronic publication of the conference proceedings within the </a:t>
            </a:r>
            <a:br>
              <a:rPr lang="en-US" sz="2400" dirty="0">
                <a:solidFill>
                  <a:schemeClr val="tx1"/>
                </a:solidFill>
              </a:rPr>
            </a:br>
            <a:r>
              <a:rPr lang="en-US" sz="2400" dirty="0">
                <a:solidFill>
                  <a:schemeClr val="tx1"/>
                </a:solidFill>
              </a:rPr>
              <a:t>  different regional series, to work and learn together.</a:t>
            </a:r>
          </a:p>
          <a:p>
            <a:pPr>
              <a:buFont typeface="Wingdings" panose="05000000000000000000" pitchFamily="2" charset="2"/>
              <a:buChar char="v"/>
            </a:pPr>
            <a:r>
              <a:rPr lang="en-US" sz="2400" dirty="0">
                <a:solidFill>
                  <a:schemeClr val="tx1"/>
                </a:solidFill>
              </a:rPr>
              <a:t>It has been so successful that since 1996 all conferences have adopted it.</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1949131950"/>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186354" y="387062"/>
            <a:ext cx="11819291" cy="6402240"/>
          </a:xfrm>
        </p:spPr>
        <p:txBody>
          <a:bodyPr/>
          <a:lstStyle/>
          <a:p>
            <a:pPr marL="46037" indent="0">
              <a:buNone/>
            </a:pPr>
            <a:r>
              <a:rPr lang="en-US" sz="2400" dirty="0">
                <a:solidFill>
                  <a:schemeClr val="tx2">
                    <a:lumMod val="50000"/>
                  </a:schemeClr>
                </a:solidFill>
              </a:rPr>
              <a:t>Problem: </a:t>
            </a:r>
            <a:r>
              <a:rPr lang="en-US" sz="2400" dirty="0">
                <a:solidFill>
                  <a:schemeClr val="tx1"/>
                </a:solidFill>
              </a:rPr>
              <a:t>(quotes from PAC’97):</a:t>
            </a:r>
          </a:p>
          <a:p>
            <a:pPr>
              <a:buFont typeface="Wingdings" panose="05000000000000000000" pitchFamily="2" charset="2"/>
              <a:buChar char="v"/>
            </a:pPr>
            <a:r>
              <a:rPr lang="en-US" sz="2400" dirty="0">
                <a:solidFill>
                  <a:schemeClr val="tx1"/>
                </a:solidFill>
              </a:rPr>
              <a:t>Working with A4 and Letter sized paper did not</a:t>
            </a:r>
            <a:br>
              <a:rPr lang="en-US" sz="2400" dirty="0">
                <a:solidFill>
                  <a:schemeClr val="tx1"/>
                </a:solidFill>
              </a:rPr>
            </a:br>
            <a:r>
              <a:rPr lang="en-US" sz="2400" dirty="0">
                <a:solidFill>
                  <a:schemeClr val="tx1"/>
                </a:solidFill>
              </a:rPr>
              <a:t>  cause problems per se, only when it came to printing</a:t>
            </a:r>
          </a:p>
          <a:p>
            <a:pPr>
              <a:buFont typeface="Wingdings" panose="05000000000000000000" pitchFamily="2" charset="2"/>
              <a:buChar char="v"/>
            </a:pPr>
            <a:r>
              <a:rPr lang="en-US" sz="2400" dirty="0">
                <a:solidFill>
                  <a:schemeClr val="tx1"/>
                </a:solidFill>
              </a:rPr>
              <a:t>Leif </a:t>
            </a:r>
            <a:r>
              <a:rPr lang="en-US" sz="2400" dirty="0" err="1">
                <a:solidFill>
                  <a:schemeClr val="tx1"/>
                </a:solidFill>
              </a:rPr>
              <a:t>Liljeby</a:t>
            </a:r>
            <a:r>
              <a:rPr lang="en-US" sz="2400" dirty="0">
                <a:solidFill>
                  <a:schemeClr val="tx1"/>
                </a:solidFill>
              </a:rPr>
              <a:t> of Manne Siegbahn Laboratory (MSL)</a:t>
            </a:r>
            <a:br>
              <a:rPr lang="en-US" sz="2400" dirty="0">
                <a:solidFill>
                  <a:schemeClr val="tx1"/>
                </a:solidFill>
              </a:rPr>
            </a:br>
            <a:r>
              <a:rPr lang="en-US" sz="2400" dirty="0">
                <a:solidFill>
                  <a:schemeClr val="tx1"/>
                </a:solidFill>
              </a:rPr>
              <a:t>  came up with the idea of creating a JACoW paper</a:t>
            </a:r>
            <a:br>
              <a:rPr lang="en-US" sz="2400" dirty="0">
                <a:solidFill>
                  <a:schemeClr val="tx1"/>
                </a:solidFill>
              </a:rPr>
            </a:br>
            <a:r>
              <a:rPr lang="en-US" sz="2400" dirty="0">
                <a:solidFill>
                  <a:schemeClr val="tx1"/>
                </a:solidFill>
              </a:rPr>
              <a:t>  size by cropping the PDF file to the minimum </a:t>
            </a:r>
            <a:br>
              <a:rPr lang="en-US" sz="2400" dirty="0">
                <a:solidFill>
                  <a:schemeClr val="tx1"/>
                </a:solidFill>
              </a:rPr>
            </a:br>
            <a:r>
              <a:rPr lang="en-US" sz="2400" dirty="0">
                <a:solidFill>
                  <a:schemeClr val="tx1"/>
                </a:solidFill>
              </a:rPr>
              <a:t>  dimensions of A4 width and US Letter height.</a:t>
            </a:r>
          </a:p>
          <a:p>
            <a:pPr>
              <a:buFont typeface="Wingdings" panose="05000000000000000000" pitchFamily="2" charset="2"/>
              <a:buChar char="v"/>
            </a:pPr>
            <a:r>
              <a:rPr lang="en-US" sz="2400" dirty="0">
                <a:solidFill>
                  <a:schemeClr val="tx1"/>
                </a:solidFill>
              </a:rPr>
              <a:t>Since then JACoW uses this special paper size </a:t>
            </a:r>
            <a:br>
              <a:rPr lang="en-US" sz="2400" dirty="0">
                <a:solidFill>
                  <a:schemeClr val="tx1"/>
                </a:solidFill>
              </a:rPr>
            </a:br>
            <a:r>
              <a:rPr lang="en-US" sz="2400" dirty="0">
                <a:solidFill>
                  <a:schemeClr val="tx1"/>
                </a:solidFill>
              </a:rPr>
              <a:t>  in its provided templates.</a:t>
            </a:r>
            <a:br>
              <a:rPr lang="en-US" sz="2400" dirty="0">
                <a:solidFill>
                  <a:schemeClr val="tx1"/>
                </a:solidFill>
              </a:rPr>
            </a:br>
            <a:br>
              <a:rPr lang="en-US" sz="2400" dirty="0">
                <a:solidFill>
                  <a:schemeClr val="tx1"/>
                </a:solidFill>
              </a:rPr>
            </a:br>
            <a:r>
              <a:rPr lang="en-US" sz="2400" dirty="0">
                <a:solidFill>
                  <a:schemeClr val="tx1"/>
                </a:solidFill>
              </a:rPr>
              <a:t> </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6" name="Picture 5">
            <a:extLst>
              <a:ext uri="{FF2B5EF4-FFF2-40B4-BE49-F238E27FC236}">
                <a16:creationId xmlns:a16="http://schemas.microsoft.com/office/drawing/2014/main" id="{B9224043-BED9-8178-D0A7-155BCE7B411A}"/>
              </a:ext>
            </a:extLst>
          </p:cNvPr>
          <p:cNvPicPr>
            <a:picLocks noChangeAspect="1"/>
          </p:cNvPicPr>
          <p:nvPr/>
        </p:nvPicPr>
        <p:blipFill>
          <a:blip r:embed="rId3"/>
          <a:stretch>
            <a:fillRect/>
          </a:stretch>
        </p:blipFill>
        <p:spPr>
          <a:xfrm>
            <a:off x="8201668" y="960187"/>
            <a:ext cx="3856094" cy="5238954"/>
          </a:xfrm>
          <a:prstGeom prst="rect">
            <a:avLst/>
          </a:prstGeom>
        </p:spPr>
      </p:pic>
    </p:spTree>
    <p:extLst>
      <p:ext uri="{BB962C8B-B14F-4D97-AF65-F5344CB8AC3E}">
        <p14:creationId xmlns:p14="http://schemas.microsoft.com/office/powerpoint/2010/main" val="3880260871"/>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186354" y="387062"/>
            <a:ext cx="11819291" cy="6402240"/>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Experiencing the amount of different source formats from</a:t>
            </a:r>
            <a:br>
              <a:rPr lang="en-US" sz="2400" dirty="0">
                <a:solidFill>
                  <a:schemeClr val="tx1"/>
                </a:solidFill>
              </a:rPr>
            </a:br>
            <a:r>
              <a:rPr lang="en-US" sz="2400" dirty="0">
                <a:solidFill>
                  <a:schemeClr val="tx1"/>
                </a:solidFill>
              </a:rPr>
              <a:t>  a multitude of different applications, it was decided to </a:t>
            </a:r>
            <a:br>
              <a:rPr lang="en-US" sz="2400" dirty="0">
                <a:solidFill>
                  <a:schemeClr val="tx1"/>
                </a:solidFill>
              </a:rPr>
            </a:br>
            <a:r>
              <a:rPr lang="en-US" sz="2400" dirty="0">
                <a:solidFill>
                  <a:schemeClr val="tx1"/>
                </a:solidFill>
              </a:rPr>
              <a:t>  provide templates for the most used ones</a:t>
            </a:r>
          </a:p>
          <a:p>
            <a:pPr>
              <a:buFont typeface="Wingdings" panose="05000000000000000000" pitchFamily="2" charset="2"/>
              <a:buChar char="v"/>
            </a:pPr>
            <a:r>
              <a:rPr lang="en-US" sz="2400" dirty="0">
                <a:solidFill>
                  <a:schemeClr val="tx1"/>
                </a:solidFill>
              </a:rPr>
              <a:t>MSWord for Windows and Mac, </a:t>
            </a:r>
            <a:br>
              <a:rPr lang="en-US" sz="2400" dirty="0">
                <a:solidFill>
                  <a:schemeClr val="tx1"/>
                </a:solidFill>
              </a:rPr>
            </a:br>
            <a:r>
              <a:rPr lang="en-US" sz="2400" dirty="0">
                <a:solidFill>
                  <a:schemeClr val="tx1"/>
                </a:solidFill>
              </a:rPr>
              <a:t>  LaTeX, and OpenOffice from </a:t>
            </a:r>
            <a:br>
              <a:rPr lang="en-US" sz="2400" dirty="0">
                <a:solidFill>
                  <a:schemeClr val="tx1"/>
                </a:solidFill>
              </a:rPr>
            </a:br>
            <a:r>
              <a:rPr lang="en-US" sz="2400" dirty="0">
                <a:solidFill>
                  <a:schemeClr val="tx1"/>
                </a:solidFill>
              </a:rPr>
              <a:t>  Sun/Oracle/Apache</a:t>
            </a:r>
          </a:p>
          <a:p>
            <a:pPr>
              <a:buFont typeface="Wingdings" panose="05000000000000000000" pitchFamily="2" charset="2"/>
              <a:buChar char="v"/>
            </a:pPr>
            <a:r>
              <a:rPr lang="en-US" sz="2400" dirty="0">
                <a:solidFill>
                  <a:schemeClr val="tx1"/>
                </a:solidFill>
              </a:rPr>
              <a:t>These templates came in</a:t>
            </a:r>
            <a:br>
              <a:rPr lang="en-US" sz="2400" dirty="0">
                <a:solidFill>
                  <a:schemeClr val="tx1"/>
                </a:solidFill>
              </a:rPr>
            </a:br>
            <a:r>
              <a:rPr lang="en-US" sz="2400" dirty="0">
                <a:solidFill>
                  <a:schemeClr val="tx1"/>
                </a:solidFill>
              </a:rPr>
              <a:t>  two versions: A4 and Letter</a:t>
            </a:r>
          </a:p>
          <a:p>
            <a:pPr>
              <a:buFont typeface="Wingdings" panose="05000000000000000000" pitchFamily="2" charset="2"/>
              <a:buChar char="v"/>
            </a:pPr>
            <a:r>
              <a:rPr lang="en-US" sz="2400" dirty="0">
                <a:solidFill>
                  <a:schemeClr val="tx1"/>
                </a:solidFill>
              </a:rPr>
              <a:t>So dependent on what you </a:t>
            </a:r>
            <a:br>
              <a:rPr lang="en-US" sz="2400" dirty="0">
                <a:solidFill>
                  <a:schemeClr val="tx1"/>
                </a:solidFill>
              </a:rPr>
            </a:br>
            <a:r>
              <a:rPr lang="en-US" sz="2400" dirty="0">
                <a:solidFill>
                  <a:schemeClr val="tx1"/>
                </a:solidFill>
              </a:rPr>
              <a:t>  prefer, you will find:</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1006829000"/>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186354" y="387062"/>
            <a:ext cx="11819291" cy="6402240"/>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Experiencing the amount of different source formats from</a:t>
            </a:r>
            <a:br>
              <a:rPr lang="en-US" sz="2400" dirty="0">
                <a:solidFill>
                  <a:schemeClr val="tx1"/>
                </a:solidFill>
              </a:rPr>
            </a:br>
            <a:r>
              <a:rPr lang="en-US" sz="2400" dirty="0">
                <a:solidFill>
                  <a:schemeClr val="tx1"/>
                </a:solidFill>
              </a:rPr>
              <a:t>  a multitude of different applications, it was decided to </a:t>
            </a:r>
            <a:br>
              <a:rPr lang="en-US" sz="2400" dirty="0">
                <a:solidFill>
                  <a:schemeClr val="tx1"/>
                </a:solidFill>
              </a:rPr>
            </a:br>
            <a:r>
              <a:rPr lang="en-US" sz="2400" dirty="0">
                <a:solidFill>
                  <a:schemeClr val="tx1"/>
                </a:solidFill>
              </a:rPr>
              <a:t>  provide templates for the most used ones</a:t>
            </a:r>
          </a:p>
          <a:p>
            <a:pPr>
              <a:buFont typeface="Wingdings" panose="05000000000000000000" pitchFamily="2" charset="2"/>
              <a:buChar char="v"/>
            </a:pPr>
            <a:r>
              <a:rPr lang="en-US" sz="2400" dirty="0">
                <a:solidFill>
                  <a:schemeClr val="tx1"/>
                </a:solidFill>
              </a:rPr>
              <a:t>MSWord for Windows and Mac, </a:t>
            </a:r>
            <a:br>
              <a:rPr lang="en-US" sz="2400" dirty="0">
                <a:solidFill>
                  <a:schemeClr val="tx1"/>
                </a:solidFill>
              </a:rPr>
            </a:br>
            <a:r>
              <a:rPr lang="en-US" sz="2400" dirty="0">
                <a:solidFill>
                  <a:schemeClr val="tx1"/>
                </a:solidFill>
              </a:rPr>
              <a:t>  LaTeX, and OpenOffice from </a:t>
            </a:r>
            <a:br>
              <a:rPr lang="en-US" sz="2400" dirty="0">
                <a:solidFill>
                  <a:schemeClr val="tx1"/>
                </a:solidFill>
              </a:rPr>
            </a:br>
            <a:r>
              <a:rPr lang="en-US" sz="2400" dirty="0">
                <a:solidFill>
                  <a:schemeClr val="tx1"/>
                </a:solidFill>
              </a:rPr>
              <a:t>  Sun/Oracle/Apache</a:t>
            </a:r>
          </a:p>
          <a:p>
            <a:pPr>
              <a:buFont typeface="Wingdings" panose="05000000000000000000" pitchFamily="2" charset="2"/>
              <a:buChar char="v"/>
            </a:pPr>
            <a:r>
              <a:rPr lang="en-US" sz="2400" dirty="0">
                <a:solidFill>
                  <a:schemeClr val="tx1"/>
                </a:solidFill>
              </a:rPr>
              <a:t>These templates came in</a:t>
            </a:r>
            <a:br>
              <a:rPr lang="en-US" sz="2400" dirty="0">
                <a:solidFill>
                  <a:schemeClr val="tx1"/>
                </a:solidFill>
              </a:rPr>
            </a:br>
            <a:r>
              <a:rPr lang="en-US" sz="2400" dirty="0">
                <a:solidFill>
                  <a:schemeClr val="tx1"/>
                </a:solidFill>
              </a:rPr>
              <a:t>  two versions: A4 and Letter</a:t>
            </a:r>
          </a:p>
          <a:p>
            <a:pPr>
              <a:buFont typeface="Wingdings" panose="05000000000000000000" pitchFamily="2" charset="2"/>
              <a:buChar char="v"/>
            </a:pPr>
            <a:r>
              <a:rPr lang="en-US" sz="2400" dirty="0">
                <a:solidFill>
                  <a:schemeClr val="tx1"/>
                </a:solidFill>
              </a:rPr>
              <a:t>So dependent on what you </a:t>
            </a:r>
            <a:br>
              <a:rPr lang="en-US" sz="2400" dirty="0">
                <a:solidFill>
                  <a:schemeClr val="tx1"/>
                </a:solidFill>
              </a:rPr>
            </a:br>
            <a:r>
              <a:rPr lang="en-US" sz="2400" dirty="0">
                <a:solidFill>
                  <a:schemeClr val="tx1"/>
                </a:solidFill>
              </a:rPr>
              <a:t>  prefer, you will find</a:t>
            </a:r>
            <a:br>
              <a:rPr lang="en-US" sz="2400" dirty="0">
                <a:solidFill>
                  <a:schemeClr val="tx1"/>
                </a:solidFill>
              </a:rPr>
            </a:br>
            <a:r>
              <a:rPr lang="en-US" sz="2400" dirty="0">
                <a:solidFill>
                  <a:schemeClr val="tx1"/>
                </a:solidFill>
              </a:rPr>
              <a:t>  today just these two:</a:t>
            </a:r>
            <a:br>
              <a:rPr lang="en-US" sz="2400" dirty="0">
                <a:solidFill>
                  <a:schemeClr val="tx1"/>
                </a:solidFill>
              </a:rPr>
            </a:br>
            <a:r>
              <a:rPr lang="en-US" sz="2400" dirty="0">
                <a:solidFill>
                  <a:schemeClr val="tx1"/>
                </a:solidFill>
              </a:rPr>
              <a:t>  </a:t>
            </a:r>
            <a:r>
              <a:rPr lang="en-US" sz="2000" dirty="0">
                <a:solidFill>
                  <a:schemeClr val="tx1"/>
                </a:solidFill>
              </a:rPr>
              <a:t>(in earlier years we had to</a:t>
            </a:r>
            <a:br>
              <a:rPr lang="en-US" sz="2000" dirty="0">
                <a:solidFill>
                  <a:schemeClr val="tx1"/>
                </a:solidFill>
              </a:rPr>
            </a:br>
            <a:r>
              <a:rPr lang="en-US" sz="2000" dirty="0">
                <a:solidFill>
                  <a:schemeClr val="tx1"/>
                </a:solidFill>
              </a:rPr>
              <a:t>   maintain 3-4 versions of</a:t>
            </a:r>
            <a:br>
              <a:rPr lang="en-US" sz="2000" dirty="0">
                <a:solidFill>
                  <a:schemeClr val="tx1"/>
                </a:solidFill>
              </a:rPr>
            </a:br>
            <a:r>
              <a:rPr lang="en-US" sz="2000" dirty="0">
                <a:solidFill>
                  <a:schemeClr val="tx1"/>
                </a:solidFill>
              </a:rPr>
              <a:t>   Word in MS and Mac flavor)</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74563FBC-4C4E-CD88-BF5F-787884561BFA}"/>
              </a:ext>
            </a:extLst>
          </p:cNvPr>
          <p:cNvPicPr>
            <a:picLocks noChangeAspect="1"/>
          </p:cNvPicPr>
          <p:nvPr/>
        </p:nvPicPr>
        <p:blipFill>
          <a:blip r:embed="rId3"/>
          <a:stretch>
            <a:fillRect/>
          </a:stretch>
        </p:blipFill>
        <p:spPr>
          <a:xfrm>
            <a:off x="3830713" y="4681042"/>
            <a:ext cx="8361287" cy="1943056"/>
          </a:xfrm>
          <a:prstGeom prst="rect">
            <a:avLst/>
          </a:prstGeom>
        </p:spPr>
      </p:pic>
    </p:spTree>
    <p:extLst>
      <p:ext uri="{BB962C8B-B14F-4D97-AF65-F5344CB8AC3E}">
        <p14:creationId xmlns:p14="http://schemas.microsoft.com/office/powerpoint/2010/main" val="914900799"/>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186354" y="387062"/>
            <a:ext cx="11819291" cy="6402240"/>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Experiencing the amount of different source formats from</a:t>
            </a:r>
            <a:br>
              <a:rPr lang="en-US" sz="2400" dirty="0">
                <a:solidFill>
                  <a:schemeClr val="tx1"/>
                </a:solidFill>
              </a:rPr>
            </a:br>
            <a:r>
              <a:rPr lang="en-US" sz="2400" dirty="0">
                <a:solidFill>
                  <a:schemeClr val="tx1"/>
                </a:solidFill>
              </a:rPr>
              <a:t>  a multitude of different applications, it was decided to </a:t>
            </a:r>
            <a:br>
              <a:rPr lang="en-US" sz="2400" dirty="0">
                <a:solidFill>
                  <a:schemeClr val="tx1"/>
                </a:solidFill>
              </a:rPr>
            </a:br>
            <a:r>
              <a:rPr lang="en-US" sz="2400" dirty="0">
                <a:solidFill>
                  <a:schemeClr val="tx1"/>
                </a:solidFill>
              </a:rPr>
              <a:t>  provide templates for the most used ones</a:t>
            </a:r>
          </a:p>
          <a:p>
            <a:pPr>
              <a:buFont typeface="Wingdings" panose="05000000000000000000" pitchFamily="2" charset="2"/>
              <a:buChar char="v"/>
            </a:pPr>
            <a:r>
              <a:rPr lang="en-US" sz="2400" dirty="0">
                <a:solidFill>
                  <a:schemeClr val="tx1"/>
                </a:solidFill>
              </a:rPr>
              <a:t>MSWord for Windows and Mac, </a:t>
            </a:r>
            <a:br>
              <a:rPr lang="en-US" sz="2400" dirty="0">
                <a:solidFill>
                  <a:schemeClr val="tx1"/>
                </a:solidFill>
              </a:rPr>
            </a:br>
            <a:r>
              <a:rPr lang="en-US" sz="2400" dirty="0">
                <a:solidFill>
                  <a:schemeClr val="tx1"/>
                </a:solidFill>
              </a:rPr>
              <a:t>  LaTeX, and OpenOffice from </a:t>
            </a:r>
            <a:br>
              <a:rPr lang="en-US" sz="2400" dirty="0">
                <a:solidFill>
                  <a:schemeClr val="tx1"/>
                </a:solidFill>
              </a:rPr>
            </a:br>
            <a:r>
              <a:rPr lang="en-US" sz="2400" dirty="0">
                <a:solidFill>
                  <a:schemeClr val="tx1"/>
                </a:solidFill>
              </a:rPr>
              <a:t>  Sun/Oracle/Apache</a:t>
            </a:r>
          </a:p>
          <a:p>
            <a:pPr>
              <a:buFont typeface="Wingdings" panose="05000000000000000000" pitchFamily="2" charset="2"/>
              <a:buChar char="v"/>
            </a:pPr>
            <a:r>
              <a:rPr lang="en-US" sz="2400" dirty="0">
                <a:solidFill>
                  <a:schemeClr val="tx1"/>
                </a:solidFill>
              </a:rPr>
              <a:t>These templates came in</a:t>
            </a:r>
            <a:br>
              <a:rPr lang="en-US" sz="2400" dirty="0">
                <a:solidFill>
                  <a:schemeClr val="tx1"/>
                </a:solidFill>
              </a:rPr>
            </a:br>
            <a:r>
              <a:rPr lang="en-US" sz="2400" dirty="0">
                <a:solidFill>
                  <a:schemeClr val="tx1"/>
                </a:solidFill>
              </a:rPr>
              <a:t>  two versions: A4 and Letter</a:t>
            </a:r>
          </a:p>
          <a:p>
            <a:pPr>
              <a:buFont typeface="Wingdings" panose="05000000000000000000" pitchFamily="2" charset="2"/>
              <a:buChar char="v"/>
            </a:pPr>
            <a:r>
              <a:rPr lang="en-US" sz="2400" dirty="0">
                <a:solidFill>
                  <a:schemeClr val="tx1"/>
                </a:solidFill>
              </a:rPr>
              <a:t>So dependent on what you </a:t>
            </a:r>
            <a:br>
              <a:rPr lang="en-US" sz="2400" dirty="0">
                <a:solidFill>
                  <a:schemeClr val="tx1"/>
                </a:solidFill>
              </a:rPr>
            </a:br>
            <a:r>
              <a:rPr lang="en-US" sz="2400" dirty="0">
                <a:solidFill>
                  <a:schemeClr val="tx1"/>
                </a:solidFill>
              </a:rPr>
              <a:t>  prefer, you will find:</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6" name="Picture 5">
            <a:extLst>
              <a:ext uri="{FF2B5EF4-FFF2-40B4-BE49-F238E27FC236}">
                <a16:creationId xmlns:a16="http://schemas.microsoft.com/office/drawing/2014/main" id="{7EF97B8A-54CA-B457-FE5D-6FFF96BC3C6C}"/>
              </a:ext>
            </a:extLst>
          </p:cNvPr>
          <p:cNvPicPr>
            <a:picLocks noChangeAspect="1"/>
          </p:cNvPicPr>
          <p:nvPr/>
        </p:nvPicPr>
        <p:blipFill>
          <a:blip r:embed="rId3"/>
          <a:stretch>
            <a:fillRect/>
          </a:stretch>
        </p:blipFill>
        <p:spPr>
          <a:xfrm>
            <a:off x="4857425" y="2530929"/>
            <a:ext cx="7334575" cy="4187306"/>
          </a:xfrm>
          <a:prstGeom prst="rect">
            <a:avLst/>
          </a:prstGeom>
        </p:spPr>
      </p:pic>
    </p:spTree>
    <p:extLst>
      <p:ext uri="{BB962C8B-B14F-4D97-AF65-F5344CB8AC3E}">
        <p14:creationId xmlns:p14="http://schemas.microsoft.com/office/powerpoint/2010/main" val="3095043227"/>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0640784" cy="774123"/>
          </a:xfrm>
        </p:spPr>
        <p:txBody>
          <a:bodyPr/>
          <a:lstStyle/>
          <a:p>
            <a:pPr marL="320040" indent="-320040" eaLnBrk="1" fontAlgn="auto" hangingPunct="1">
              <a:spcAft>
                <a:spcPts val="0"/>
              </a:spcAft>
              <a:buClr>
                <a:schemeClr val="accent6">
                  <a:lumMod val="75000"/>
                </a:schemeClr>
              </a:buClr>
              <a:defRPr/>
            </a:pPr>
            <a:r>
              <a:rPr lang="en-US" sz="3600" dirty="0"/>
              <a:t>Before I start…</a:t>
            </a:r>
            <a:endParaRPr lang="en-GB" sz="3600" dirty="0"/>
          </a:p>
        </p:txBody>
      </p:sp>
      <p:sp>
        <p:nvSpPr>
          <p:cNvPr id="3" name="Content Placeholder 2"/>
          <p:cNvSpPr>
            <a:spLocks noGrp="1"/>
          </p:cNvSpPr>
          <p:nvPr>
            <p:ph sz="quarter" idx="13"/>
          </p:nvPr>
        </p:nvSpPr>
        <p:spPr>
          <a:xfrm>
            <a:off x="609601" y="870857"/>
            <a:ext cx="10258426" cy="5483709"/>
          </a:xfrm>
        </p:spPr>
        <p:txBody>
          <a:bodyPr/>
          <a:lstStyle/>
          <a:p>
            <a:pPr marL="46037" indent="0">
              <a:buNone/>
            </a:pPr>
            <a:r>
              <a:rPr lang="en-GB" sz="2800" dirty="0">
                <a:solidFill>
                  <a:schemeClr val="tx1"/>
                </a:solidFill>
              </a:rPr>
              <a:t>… with my talk about JACoW, I want to explain</a:t>
            </a:r>
          </a:p>
          <a:p>
            <a:pPr>
              <a:buFont typeface="Wingdings" panose="05000000000000000000" pitchFamily="2" charset="2"/>
              <a:buChar char="v"/>
            </a:pPr>
            <a:r>
              <a:rPr lang="en-GB" sz="2800" dirty="0">
                <a:solidFill>
                  <a:schemeClr val="tx1"/>
                </a:solidFill>
              </a:rPr>
              <a:t> who I am,</a:t>
            </a:r>
          </a:p>
          <a:p>
            <a:pPr>
              <a:buFont typeface="Wingdings" panose="05000000000000000000" pitchFamily="2" charset="2"/>
              <a:buChar char="v"/>
            </a:pPr>
            <a:r>
              <a:rPr lang="en-GB" sz="2800" dirty="0">
                <a:solidFill>
                  <a:schemeClr val="tx1"/>
                </a:solidFill>
              </a:rPr>
              <a:t> and </a:t>
            </a:r>
            <a:r>
              <a:rPr lang="en-US" sz="2800" dirty="0">
                <a:solidFill>
                  <a:schemeClr val="tx1"/>
                </a:solidFill>
              </a:rPr>
              <a:t>what I’m doing at KEK,</a:t>
            </a:r>
          </a:p>
          <a:p>
            <a:pPr>
              <a:buFont typeface="Wingdings" panose="05000000000000000000" pitchFamily="2" charset="2"/>
              <a:buChar char="v"/>
            </a:pPr>
            <a:r>
              <a:rPr lang="en-US" sz="2800" dirty="0">
                <a:solidFill>
                  <a:schemeClr val="tx1"/>
                </a:solidFill>
              </a:rPr>
              <a:t> and also that JACoW has nothing at all to do </a:t>
            </a:r>
            <a:br>
              <a:rPr lang="en-US" sz="2800" dirty="0">
                <a:solidFill>
                  <a:schemeClr val="tx1"/>
                </a:solidFill>
              </a:rPr>
            </a:br>
            <a:r>
              <a:rPr lang="en-US" sz="2800" dirty="0">
                <a:solidFill>
                  <a:schemeClr val="tx1"/>
                </a:solidFill>
              </a:rPr>
              <a:t>   with cows (and is not pronounced as such).</a:t>
            </a:r>
          </a:p>
          <a:p>
            <a:pPr marL="46037" indent="0">
              <a:buNone/>
            </a:pPr>
            <a:endParaRPr lang="en-US" sz="2800" dirty="0">
              <a:solidFill>
                <a:schemeClr val="tx1"/>
              </a:solidFill>
            </a:endParaRPr>
          </a:p>
          <a:p>
            <a:pPr marL="46037" indent="0">
              <a:buNone/>
            </a:pPr>
            <a:r>
              <a:rPr lang="en-US" sz="2800" dirty="0">
                <a:solidFill>
                  <a:schemeClr val="tx1"/>
                </a:solidFill>
              </a:rPr>
              <a:t>My name is </a:t>
            </a:r>
            <a:r>
              <a:rPr lang="en-US" sz="3000" b="1" dirty="0">
                <a:solidFill>
                  <a:schemeClr val="bg2">
                    <a:lumMod val="60000"/>
                    <a:lumOff val="40000"/>
                  </a:schemeClr>
                </a:solidFill>
              </a:rPr>
              <a:t>Volker RW Schaa</a:t>
            </a:r>
            <a:r>
              <a:rPr lang="en-US" sz="2800" dirty="0">
                <a:solidFill>
                  <a:schemeClr val="tx1"/>
                </a:solidFill>
              </a:rPr>
              <a:t>, </a:t>
            </a:r>
          </a:p>
          <a:p>
            <a:pPr marL="46037" indent="0">
              <a:buNone/>
            </a:pPr>
            <a:r>
              <a:rPr lang="en-US" sz="2800" dirty="0">
                <a:solidFill>
                  <a:schemeClr val="tx1"/>
                </a:solidFill>
              </a:rPr>
              <a:t>I’m from GSI/FAIR, Darmstadt, Germany</a:t>
            </a:r>
          </a:p>
          <a:p>
            <a:pPr marL="46037" indent="0">
              <a:buNone/>
            </a:pPr>
            <a:r>
              <a:rPr lang="en-US" sz="2800" dirty="0">
                <a:solidFill>
                  <a:schemeClr val="tx1"/>
                </a:solidFill>
              </a:rPr>
              <a:t>And to get an impression here are some</a:t>
            </a:r>
            <a:br>
              <a:rPr lang="en-US" sz="2800" dirty="0">
                <a:solidFill>
                  <a:schemeClr val="tx1"/>
                </a:solidFill>
              </a:rPr>
            </a:br>
            <a:r>
              <a:rPr lang="en-US" sz="2800" dirty="0">
                <a:solidFill>
                  <a:schemeClr val="tx1"/>
                </a:solidFill>
              </a:rPr>
              <a:t>(way too many) items from my CV:</a:t>
            </a:r>
            <a:br>
              <a:rPr lang="en-US" sz="2800" dirty="0">
                <a:solidFill>
                  <a:schemeClr val="tx1"/>
                </a:solidFill>
              </a:rPr>
            </a:br>
            <a:r>
              <a:rPr lang="en-GB" sz="2800" dirty="0">
                <a:solidFill>
                  <a:schemeClr val="tx1"/>
                </a:solidFill>
              </a:rPr>
              <a:t> </a:t>
            </a:r>
          </a:p>
          <a:p>
            <a:pPr marL="46037" indent="0">
              <a:buNone/>
            </a:pP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endParaRPr lang="en-GB" sz="24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3333716289"/>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186354" y="387062"/>
            <a:ext cx="11819291" cy="6402240"/>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Experiencing the amount of different source formats from</a:t>
            </a:r>
            <a:br>
              <a:rPr lang="en-US" sz="2400" dirty="0">
                <a:solidFill>
                  <a:schemeClr val="tx1"/>
                </a:solidFill>
              </a:rPr>
            </a:br>
            <a:r>
              <a:rPr lang="en-US" sz="2400" dirty="0">
                <a:solidFill>
                  <a:schemeClr val="tx1"/>
                </a:solidFill>
              </a:rPr>
              <a:t>  a multitude of different applications, it was decided to </a:t>
            </a:r>
            <a:br>
              <a:rPr lang="en-US" sz="2400" dirty="0">
                <a:solidFill>
                  <a:schemeClr val="tx1"/>
                </a:solidFill>
              </a:rPr>
            </a:br>
            <a:r>
              <a:rPr lang="en-US" sz="2400" dirty="0">
                <a:solidFill>
                  <a:schemeClr val="tx1"/>
                </a:solidFill>
              </a:rPr>
              <a:t>  provide templates for the most used ones</a:t>
            </a:r>
          </a:p>
          <a:p>
            <a:pPr>
              <a:buFont typeface="Wingdings" panose="05000000000000000000" pitchFamily="2" charset="2"/>
              <a:buChar char="v"/>
            </a:pPr>
            <a:r>
              <a:rPr lang="en-US" sz="2400" dirty="0">
                <a:solidFill>
                  <a:schemeClr val="tx1"/>
                </a:solidFill>
              </a:rPr>
              <a:t>MSWord for Windows and Mac, </a:t>
            </a:r>
            <a:br>
              <a:rPr lang="en-US" sz="2400" dirty="0">
                <a:solidFill>
                  <a:schemeClr val="tx1"/>
                </a:solidFill>
              </a:rPr>
            </a:br>
            <a:r>
              <a:rPr lang="en-US" sz="2400" dirty="0">
                <a:solidFill>
                  <a:schemeClr val="tx1"/>
                </a:solidFill>
              </a:rPr>
              <a:t>  LaTeX, and OpenOffice from </a:t>
            </a:r>
            <a:br>
              <a:rPr lang="en-US" sz="2400" dirty="0">
                <a:solidFill>
                  <a:schemeClr val="tx1"/>
                </a:solidFill>
              </a:rPr>
            </a:br>
            <a:r>
              <a:rPr lang="en-US" sz="2400" dirty="0">
                <a:solidFill>
                  <a:schemeClr val="tx1"/>
                </a:solidFill>
              </a:rPr>
              <a:t>  Sun/Oracle/Apache</a:t>
            </a:r>
          </a:p>
          <a:p>
            <a:pPr>
              <a:buFont typeface="Wingdings" panose="05000000000000000000" pitchFamily="2" charset="2"/>
              <a:buChar char="v"/>
            </a:pPr>
            <a:r>
              <a:rPr lang="en-US" sz="2400" dirty="0">
                <a:solidFill>
                  <a:schemeClr val="tx1"/>
                </a:solidFill>
              </a:rPr>
              <a:t>These templates came in</a:t>
            </a:r>
            <a:br>
              <a:rPr lang="en-US" sz="2400" dirty="0">
                <a:solidFill>
                  <a:schemeClr val="tx1"/>
                </a:solidFill>
              </a:rPr>
            </a:br>
            <a:r>
              <a:rPr lang="en-US" sz="2400" dirty="0">
                <a:solidFill>
                  <a:schemeClr val="tx1"/>
                </a:solidFill>
              </a:rPr>
              <a:t>  two versions: A4 and Letter</a:t>
            </a:r>
          </a:p>
          <a:p>
            <a:pPr>
              <a:buFont typeface="Wingdings" panose="05000000000000000000" pitchFamily="2" charset="2"/>
              <a:buChar char="v"/>
            </a:pPr>
            <a:r>
              <a:rPr lang="en-US" sz="2400" dirty="0">
                <a:solidFill>
                  <a:schemeClr val="tx1"/>
                </a:solidFill>
              </a:rPr>
              <a:t>So dependent on what you </a:t>
            </a:r>
            <a:br>
              <a:rPr lang="en-US" sz="2400" dirty="0">
                <a:solidFill>
                  <a:schemeClr val="tx1"/>
                </a:solidFill>
              </a:rPr>
            </a:br>
            <a:r>
              <a:rPr lang="en-US" sz="2400" dirty="0">
                <a:solidFill>
                  <a:schemeClr val="tx1"/>
                </a:solidFill>
              </a:rPr>
              <a:t>  prefer, you will find:</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8" name="Picture 7">
            <a:extLst>
              <a:ext uri="{FF2B5EF4-FFF2-40B4-BE49-F238E27FC236}">
                <a16:creationId xmlns:a16="http://schemas.microsoft.com/office/drawing/2014/main" id="{A0BACAFB-88D7-76D2-83AA-65CF3C898FC3}"/>
              </a:ext>
            </a:extLst>
          </p:cNvPr>
          <p:cNvPicPr>
            <a:picLocks noChangeAspect="1"/>
          </p:cNvPicPr>
          <p:nvPr/>
        </p:nvPicPr>
        <p:blipFill>
          <a:blip r:embed="rId3"/>
          <a:stretch>
            <a:fillRect/>
          </a:stretch>
        </p:blipFill>
        <p:spPr>
          <a:xfrm>
            <a:off x="5263792" y="3287447"/>
            <a:ext cx="6585350" cy="2062881"/>
          </a:xfrm>
          <a:prstGeom prst="rect">
            <a:avLst/>
          </a:prstGeom>
        </p:spPr>
      </p:pic>
    </p:spTree>
    <p:extLst>
      <p:ext uri="{BB962C8B-B14F-4D97-AF65-F5344CB8AC3E}">
        <p14:creationId xmlns:p14="http://schemas.microsoft.com/office/powerpoint/2010/main" val="2668814781"/>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1048998"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 high-quality proceedings</a:t>
            </a:r>
            <a:endParaRPr lang="en-GB" sz="3200" dirty="0"/>
          </a:p>
        </p:txBody>
      </p:sp>
      <p:sp>
        <p:nvSpPr>
          <p:cNvPr id="3" name="Content Placeholder 2"/>
          <p:cNvSpPr>
            <a:spLocks noGrp="1"/>
          </p:cNvSpPr>
          <p:nvPr>
            <p:ph sz="quarter" idx="13"/>
          </p:nvPr>
        </p:nvSpPr>
        <p:spPr>
          <a:xfrm>
            <a:off x="186354" y="387062"/>
            <a:ext cx="11819291" cy="6402240"/>
          </a:xfrm>
        </p:spPr>
        <p:txBody>
          <a:bodyPr/>
          <a:lstStyle/>
          <a:p>
            <a:pPr marL="46037" indent="0">
              <a:buNone/>
            </a:pPr>
            <a:r>
              <a:rPr lang="en-US" sz="2400" dirty="0">
                <a:solidFill>
                  <a:schemeClr val="tx2">
                    <a:lumMod val="50000"/>
                  </a:schemeClr>
                </a:solidFill>
              </a:rPr>
              <a:t>Problem:</a:t>
            </a:r>
            <a:endParaRPr lang="en-US" sz="2400" dirty="0">
              <a:solidFill>
                <a:schemeClr val="tx1"/>
              </a:solidFill>
            </a:endParaRPr>
          </a:p>
          <a:p>
            <a:pPr>
              <a:buFont typeface="Wingdings" panose="05000000000000000000" pitchFamily="2" charset="2"/>
              <a:buChar char="v"/>
            </a:pPr>
            <a:r>
              <a:rPr lang="en-US" sz="2400" dirty="0">
                <a:solidFill>
                  <a:schemeClr val="tx1"/>
                </a:solidFill>
              </a:rPr>
              <a:t>Experiencing the amount of different source formats from</a:t>
            </a:r>
            <a:br>
              <a:rPr lang="en-US" sz="2400" dirty="0">
                <a:solidFill>
                  <a:schemeClr val="tx1"/>
                </a:solidFill>
              </a:rPr>
            </a:br>
            <a:r>
              <a:rPr lang="en-US" sz="2400" dirty="0">
                <a:solidFill>
                  <a:schemeClr val="tx1"/>
                </a:solidFill>
              </a:rPr>
              <a:t>  a multitude of different applications, it was decided to </a:t>
            </a:r>
            <a:br>
              <a:rPr lang="en-US" sz="2400" dirty="0">
                <a:solidFill>
                  <a:schemeClr val="tx1"/>
                </a:solidFill>
              </a:rPr>
            </a:br>
            <a:r>
              <a:rPr lang="en-US" sz="2400" dirty="0">
                <a:solidFill>
                  <a:schemeClr val="tx1"/>
                </a:solidFill>
              </a:rPr>
              <a:t>  provide templates for the most used ones</a:t>
            </a:r>
          </a:p>
          <a:p>
            <a:pPr>
              <a:buFont typeface="Wingdings" panose="05000000000000000000" pitchFamily="2" charset="2"/>
              <a:buChar char="v"/>
            </a:pPr>
            <a:r>
              <a:rPr lang="en-US" sz="2400" dirty="0">
                <a:solidFill>
                  <a:schemeClr val="tx1"/>
                </a:solidFill>
              </a:rPr>
              <a:t>MSWord for Windows and Mac, </a:t>
            </a:r>
            <a:br>
              <a:rPr lang="en-US" sz="2400" dirty="0">
                <a:solidFill>
                  <a:schemeClr val="tx1"/>
                </a:solidFill>
              </a:rPr>
            </a:br>
            <a:r>
              <a:rPr lang="en-US" sz="2400" dirty="0">
                <a:solidFill>
                  <a:schemeClr val="tx1"/>
                </a:solidFill>
              </a:rPr>
              <a:t>  LaTeX, and OpenOffice from </a:t>
            </a:r>
            <a:br>
              <a:rPr lang="en-US" sz="2400" dirty="0">
                <a:solidFill>
                  <a:schemeClr val="tx1"/>
                </a:solidFill>
              </a:rPr>
            </a:br>
            <a:r>
              <a:rPr lang="en-US" sz="2400" dirty="0">
                <a:solidFill>
                  <a:schemeClr val="tx1"/>
                </a:solidFill>
              </a:rPr>
              <a:t>  Sun/Oracle/Apache</a:t>
            </a:r>
          </a:p>
          <a:p>
            <a:pPr>
              <a:buFont typeface="Wingdings" panose="05000000000000000000" pitchFamily="2" charset="2"/>
              <a:buChar char="v"/>
            </a:pPr>
            <a:r>
              <a:rPr lang="en-US" sz="2400" dirty="0">
                <a:solidFill>
                  <a:schemeClr val="tx1"/>
                </a:solidFill>
              </a:rPr>
              <a:t>These templates came in</a:t>
            </a:r>
            <a:br>
              <a:rPr lang="en-US" sz="2400" dirty="0">
                <a:solidFill>
                  <a:schemeClr val="tx1"/>
                </a:solidFill>
              </a:rPr>
            </a:br>
            <a:r>
              <a:rPr lang="en-US" sz="2400" dirty="0">
                <a:solidFill>
                  <a:schemeClr val="tx1"/>
                </a:solidFill>
              </a:rPr>
              <a:t>  two versions: A4 and Letter</a:t>
            </a:r>
          </a:p>
          <a:p>
            <a:pPr>
              <a:buFont typeface="Wingdings" panose="05000000000000000000" pitchFamily="2" charset="2"/>
              <a:buChar char="v"/>
            </a:pPr>
            <a:r>
              <a:rPr lang="en-US" sz="2400" dirty="0">
                <a:solidFill>
                  <a:schemeClr val="tx1"/>
                </a:solidFill>
              </a:rPr>
              <a:t>So dependent on what you </a:t>
            </a:r>
            <a:br>
              <a:rPr lang="en-US" sz="2400" dirty="0">
                <a:solidFill>
                  <a:schemeClr val="tx1"/>
                </a:solidFill>
              </a:rPr>
            </a:br>
            <a:r>
              <a:rPr lang="en-US" sz="2400" dirty="0">
                <a:solidFill>
                  <a:schemeClr val="tx1"/>
                </a:solidFill>
              </a:rPr>
              <a:t>  prefer, you will find.</a:t>
            </a:r>
          </a:p>
          <a:p>
            <a:pPr>
              <a:buFont typeface="Wingdings" panose="05000000000000000000" pitchFamily="2" charset="2"/>
              <a:buChar char="v"/>
            </a:pPr>
            <a:r>
              <a:rPr lang="en-US" sz="2400" dirty="0">
                <a:solidFill>
                  <a:schemeClr val="tx1"/>
                </a:solidFill>
              </a:rPr>
              <a:t>In the future there will only be one LaTeX template as LaTeX </a:t>
            </a:r>
            <a:br>
              <a:rPr lang="en-US" sz="2400" dirty="0">
                <a:solidFill>
                  <a:schemeClr val="tx1"/>
                </a:solidFill>
              </a:rPr>
            </a:br>
            <a:r>
              <a:rPr lang="en-US" sz="2400" dirty="0">
                <a:solidFill>
                  <a:schemeClr val="tx1"/>
                </a:solidFill>
              </a:rPr>
              <a:t>  crops the page size automatically to the JACoW paper size.</a:t>
            </a:r>
            <a:br>
              <a:rPr lang="en-US" sz="2400" dirty="0">
                <a:solidFill>
                  <a:schemeClr val="tx1"/>
                </a:solidFill>
              </a:rPr>
            </a:br>
            <a:r>
              <a:rPr lang="en-US" sz="2400" dirty="0">
                <a:solidFill>
                  <a:schemeClr val="tx1"/>
                </a:solidFill>
              </a:rPr>
              <a:t>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3305321204"/>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6402240"/>
          </a:xfrm>
        </p:spPr>
        <p:txBody>
          <a:bodyPr/>
          <a:lstStyle/>
          <a:p>
            <a:pPr marL="46037" indent="0">
              <a:buNone/>
            </a:pPr>
            <a:r>
              <a:rPr lang="en-US" sz="2800" dirty="0">
                <a:solidFill>
                  <a:schemeClr val="tx1"/>
                </a:solidFill>
              </a:rPr>
              <a:t>Now I want to highlight some mile stones</a:t>
            </a:r>
            <a:br>
              <a:rPr lang="en-US" sz="2800" dirty="0">
                <a:solidFill>
                  <a:schemeClr val="tx1"/>
                </a:solidFill>
              </a:rPr>
            </a:br>
            <a:r>
              <a:rPr lang="en-US" sz="2800" dirty="0">
                <a:solidFill>
                  <a:schemeClr val="tx1"/>
                </a:solidFill>
              </a:rPr>
              <a:t>in the years </a:t>
            </a:r>
            <a:r>
              <a:rPr lang="en-US" sz="2800" dirty="0">
                <a:solidFill>
                  <a:schemeClr val="tx2">
                    <a:lumMod val="50000"/>
                  </a:schemeClr>
                </a:solidFill>
              </a:rPr>
              <a:t>2004 </a:t>
            </a:r>
            <a:r>
              <a:rPr lang="en-US" sz="2800" dirty="0">
                <a:solidFill>
                  <a:schemeClr val="tx1"/>
                </a:solidFill>
              </a:rPr>
              <a:t>to </a:t>
            </a:r>
            <a:r>
              <a:rPr lang="en-US" sz="2800" dirty="0">
                <a:solidFill>
                  <a:schemeClr val="tx2">
                    <a:lumMod val="50000"/>
                  </a:schemeClr>
                </a:solidFill>
              </a:rPr>
              <a:t>2023</a:t>
            </a:r>
            <a:r>
              <a:rPr lang="en-US" sz="2800" dirty="0">
                <a:solidFill>
                  <a:schemeClr val="tx1"/>
                </a:solidFill>
              </a:rPr>
              <a:t>. </a:t>
            </a:r>
            <a:endParaRPr lang="en-US" sz="1200" dirty="0">
              <a:solidFill>
                <a:schemeClr val="tx1"/>
              </a:solidFill>
            </a:endParaRPr>
          </a:p>
          <a:p>
            <a:pPr marL="46037" indent="0">
              <a:buNone/>
            </a:pPr>
            <a:br>
              <a:rPr lang="en-US" sz="1200" dirty="0">
                <a:solidFill>
                  <a:schemeClr val="tx1"/>
                </a:solidFill>
              </a:rPr>
            </a:br>
            <a:r>
              <a:rPr lang="en-US" sz="2800" dirty="0">
                <a:solidFill>
                  <a:schemeClr val="tx1"/>
                </a:solidFill>
              </a:rPr>
              <a:t>Be assured that much more happened</a:t>
            </a:r>
            <a:br>
              <a:rPr lang="en-US" sz="2800" dirty="0">
                <a:solidFill>
                  <a:schemeClr val="tx1"/>
                </a:solidFill>
              </a:rPr>
            </a:br>
            <a:r>
              <a:rPr lang="en-US" sz="2800" dirty="0">
                <a:solidFill>
                  <a:schemeClr val="tx1"/>
                </a:solidFill>
              </a:rPr>
              <a:t>in the JACoW community then I’m going </a:t>
            </a:r>
            <a:br>
              <a:rPr lang="en-US" sz="2800" dirty="0">
                <a:solidFill>
                  <a:schemeClr val="tx1"/>
                </a:solidFill>
              </a:rPr>
            </a:br>
            <a:r>
              <a:rPr lang="en-US" sz="2800" dirty="0">
                <a:solidFill>
                  <a:schemeClr val="tx1"/>
                </a:solidFill>
              </a:rPr>
              <a:t>to list in the coming slides but I wanted </a:t>
            </a:r>
            <a:br>
              <a:rPr lang="en-US" sz="2800" dirty="0">
                <a:solidFill>
                  <a:schemeClr val="tx1"/>
                </a:solidFill>
              </a:rPr>
            </a:br>
            <a:r>
              <a:rPr lang="en-US" sz="2800" dirty="0">
                <a:solidFill>
                  <a:schemeClr val="tx1"/>
                </a:solidFill>
              </a:rPr>
              <a:t>to show important events that are still </a:t>
            </a:r>
            <a:br>
              <a:rPr lang="en-US" sz="2800" dirty="0">
                <a:solidFill>
                  <a:schemeClr val="tx1"/>
                </a:solidFill>
              </a:rPr>
            </a:br>
            <a:r>
              <a:rPr lang="en-US" sz="2800" dirty="0">
                <a:solidFill>
                  <a:schemeClr val="tx1"/>
                </a:solidFill>
              </a:rPr>
              <a:t>in my mind as memorable (and are </a:t>
            </a:r>
            <a:br>
              <a:rPr lang="en-US" sz="2800" dirty="0">
                <a:solidFill>
                  <a:schemeClr val="tx1"/>
                </a:solidFill>
              </a:rPr>
            </a:br>
            <a:r>
              <a:rPr lang="en-US" sz="2800" dirty="0">
                <a:solidFill>
                  <a:schemeClr val="tx1"/>
                </a:solidFill>
              </a:rPr>
              <a:t>therefore just a personal view).</a:t>
            </a:r>
            <a:br>
              <a:rPr lang="en-US" sz="2800" dirty="0">
                <a:solidFill>
                  <a:schemeClr val="tx1"/>
                </a:solidFill>
              </a:rPr>
            </a:b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273733215"/>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6402240"/>
          </a:xfrm>
        </p:spPr>
        <p:txBody>
          <a:bodyPr/>
          <a:lstStyle/>
          <a:p>
            <a:pPr>
              <a:buFont typeface="Wingdings" panose="05000000000000000000" pitchFamily="2" charset="2"/>
              <a:buChar char="v"/>
            </a:pPr>
            <a:r>
              <a:rPr lang="en-US" sz="2400" dirty="0">
                <a:solidFill>
                  <a:schemeClr val="tx2">
                    <a:lumMod val="50000"/>
                  </a:schemeClr>
                </a:solidFill>
              </a:rPr>
              <a:t>2004 </a:t>
            </a:r>
            <a:r>
              <a:rPr lang="en-US" sz="2400" b="1" dirty="0">
                <a:solidFill>
                  <a:srgbClr val="00B050"/>
                </a:solidFill>
              </a:rPr>
              <a:t>Award for JACoW</a:t>
            </a:r>
            <a:r>
              <a:rPr lang="en-US" sz="2400" dirty="0">
                <a:solidFill>
                  <a:schemeClr val="tx1"/>
                </a:solidFill>
              </a:rPr>
              <a:t>: Christine Petit-Jean-</a:t>
            </a:r>
            <a:r>
              <a:rPr lang="en-US" sz="2400" dirty="0" err="1">
                <a:solidFill>
                  <a:schemeClr val="tx1"/>
                </a:solidFill>
              </a:rPr>
              <a:t>Genaz</a:t>
            </a:r>
            <a:r>
              <a:rPr lang="en-US" sz="2400" dirty="0">
                <a:solidFill>
                  <a:schemeClr val="tx1"/>
                </a:solidFill>
              </a:rPr>
              <a:t> and John Poole</a:t>
            </a:r>
          </a:p>
          <a:p>
            <a:pPr>
              <a:buFont typeface="Wingdings" panose="05000000000000000000" pitchFamily="2" charset="2"/>
              <a:buChar char="v"/>
            </a:pPr>
            <a:r>
              <a:rPr lang="en-US" sz="2400" dirty="0">
                <a:solidFill>
                  <a:schemeClr val="tx2">
                    <a:lumMod val="50000"/>
                  </a:schemeClr>
                </a:solidFill>
              </a:rPr>
              <a:t>2004</a:t>
            </a:r>
            <a:r>
              <a:rPr lang="en-US" sz="2400" dirty="0">
                <a:solidFill>
                  <a:schemeClr val="tx1"/>
                </a:solidFill>
              </a:rPr>
              <a:t> First use of a production version of the </a:t>
            </a:r>
            <a:br>
              <a:rPr lang="en-US" sz="2400" dirty="0">
                <a:solidFill>
                  <a:schemeClr val="tx1"/>
                </a:solidFill>
              </a:rPr>
            </a:br>
            <a:r>
              <a:rPr lang="en-US" sz="2400" dirty="0">
                <a:solidFill>
                  <a:schemeClr val="tx1"/>
                </a:solidFill>
              </a:rPr>
              <a:t>          Scientific </a:t>
            </a:r>
            <a:r>
              <a:rPr lang="en-US" sz="2400" dirty="0" err="1">
                <a:solidFill>
                  <a:schemeClr val="tx1"/>
                </a:solidFill>
              </a:rPr>
              <a:t>Programme</a:t>
            </a:r>
            <a:r>
              <a:rPr lang="en-US" sz="2400" dirty="0">
                <a:solidFill>
                  <a:schemeClr val="tx1"/>
                </a:solidFill>
              </a:rPr>
              <a:t> Management System (</a:t>
            </a:r>
            <a:r>
              <a:rPr lang="en-US" sz="2400" b="1" dirty="0">
                <a:solidFill>
                  <a:srgbClr val="00B050"/>
                </a:solidFill>
              </a:rPr>
              <a:t>SPMS</a:t>
            </a:r>
            <a:r>
              <a:rPr lang="en-US" sz="2400" dirty="0">
                <a:solidFill>
                  <a:schemeClr val="tx1"/>
                </a:solidFill>
              </a:rPr>
              <a:t>)</a:t>
            </a:r>
          </a:p>
          <a:p>
            <a:pPr>
              <a:buFont typeface="Wingdings" panose="05000000000000000000" pitchFamily="2" charset="2"/>
              <a:buChar char="v"/>
            </a:pPr>
            <a:r>
              <a:rPr lang="en-US" sz="2400" dirty="0">
                <a:solidFill>
                  <a:schemeClr val="tx2">
                    <a:lumMod val="50000"/>
                  </a:schemeClr>
                </a:solidFill>
              </a:rPr>
              <a:t>2004 </a:t>
            </a:r>
            <a:r>
              <a:rPr lang="en-US" sz="2400" dirty="0">
                <a:solidFill>
                  <a:schemeClr val="tx1"/>
                </a:solidFill>
              </a:rPr>
              <a:t>First use official use of JACoW Proceedings Software Package (</a:t>
            </a:r>
            <a:r>
              <a:rPr lang="en-US" sz="2400" b="1" dirty="0">
                <a:solidFill>
                  <a:srgbClr val="00B050"/>
                </a:solidFill>
              </a:rPr>
              <a:t>JPSP</a:t>
            </a:r>
            <a:r>
              <a:rPr lang="en-US" sz="2400" dirty="0">
                <a:solidFill>
                  <a:schemeClr val="tx1"/>
                </a:solidFill>
              </a:rPr>
              <a:t>)</a:t>
            </a:r>
          </a:p>
          <a:p>
            <a:pPr>
              <a:buFont typeface="Wingdings" panose="05000000000000000000" pitchFamily="2" charset="2"/>
              <a:buChar char="v"/>
            </a:pPr>
            <a:r>
              <a:rPr lang="en-US" sz="2400" dirty="0">
                <a:solidFill>
                  <a:schemeClr val="tx2">
                    <a:lumMod val="50000"/>
                  </a:schemeClr>
                </a:solidFill>
              </a:rPr>
              <a:t>2010 </a:t>
            </a:r>
            <a:r>
              <a:rPr lang="en-US" sz="2400" b="1" dirty="0">
                <a:solidFill>
                  <a:srgbClr val="00B050"/>
                </a:solidFill>
              </a:rPr>
              <a:t>Award for JACoW</a:t>
            </a:r>
            <a:r>
              <a:rPr lang="en-US" sz="2400" dirty="0">
                <a:solidFill>
                  <a:schemeClr val="tx1"/>
                </a:solidFill>
              </a:rPr>
              <a:t>: Christine Petit-Jean-</a:t>
            </a:r>
            <a:r>
              <a:rPr lang="en-US" sz="2400" dirty="0" err="1">
                <a:solidFill>
                  <a:schemeClr val="tx1"/>
                </a:solidFill>
              </a:rPr>
              <a:t>Genaz</a:t>
            </a:r>
            <a:r>
              <a:rPr lang="en-US" sz="2400" dirty="0">
                <a:solidFill>
                  <a:schemeClr val="tx1"/>
                </a:solidFill>
              </a:rPr>
              <a:t> and Volker RW Schaa</a:t>
            </a:r>
          </a:p>
          <a:p>
            <a:pPr>
              <a:buFont typeface="Wingdings" panose="05000000000000000000" pitchFamily="2" charset="2"/>
              <a:buChar char="v"/>
            </a:pPr>
            <a:r>
              <a:rPr lang="en-US" sz="2400" dirty="0">
                <a:solidFill>
                  <a:schemeClr val="tx2">
                    <a:lumMod val="50000"/>
                  </a:schemeClr>
                </a:solidFill>
              </a:rPr>
              <a:t>2012 </a:t>
            </a:r>
            <a:r>
              <a:rPr lang="en-US" sz="2400" b="1" dirty="0">
                <a:solidFill>
                  <a:srgbClr val="00B050"/>
                </a:solidFill>
              </a:rPr>
              <a:t>ISBN</a:t>
            </a:r>
            <a:r>
              <a:rPr lang="en-US" sz="2400" dirty="0">
                <a:solidFill>
                  <a:schemeClr val="tx1"/>
                </a:solidFill>
              </a:rPr>
              <a:t> numbers for JACoW conferences</a:t>
            </a:r>
          </a:p>
          <a:p>
            <a:pPr>
              <a:buFont typeface="Wingdings" panose="05000000000000000000" pitchFamily="2" charset="2"/>
              <a:buChar char="v"/>
            </a:pPr>
            <a:r>
              <a:rPr lang="en-US" sz="2400" dirty="0">
                <a:solidFill>
                  <a:schemeClr val="tx2">
                    <a:lumMod val="50000"/>
                  </a:schemeClr>
                </a:solidFill>
              </a:rPr>
              <a:t>2015 </a:t>
            </a:r>
            <a:r>
              <a:rPr lang="en-US" sz="2400" b="1" dirty="0">
                <a:solidFill>
                  <a:srgbClr val="00B050"/>
                </a:solidFill>
              </a:rPr>
              <a:t>DOI</a:t>
            </a:r>
            <a:r>
              <a:rPr lang="en-US" sz="2400" dirty="0">
                <a:solidFill>
                  <a:schemeClr val="tx1"/>
                </a:solidFill>
              </a:rPr>
              <a:t> registration for all JACoW papers </a:t>
            </a:r>
          </a:p>
          <a:p>
            <a:pPr>
              <a:buFont typeface="Wingdings" panose="05000000000000000000" pitchFamily="2" charset="2"/>
              <a:buChar char="v"/>
            </a:pPr>
            <a:r>
              <a:rPr lang="en-US" sz="2400" dirty="0">
                <a:solidFill>
                  <a:schemeClr val="tx2">
                    <a:lumMod val="50000"/>
                  </a:schemeClr>
                </a:solidFill>
              </a:rPr>
              <a:t>2019 </a:t>
            </a:r>
            <a:r>
              <a:rPr lang="en-US" sz="2400" b="1" dirty="0" err="1">
                <a:solidFill>
                  <a:srgbClr val="00B050"/>
                </a:solidFill>
              </a:rPr>
              <a:t>RefScan</a:t>
            </a:r>
            <a:r>
              <a:rPr lang="en-US" sz="2400" dirty="0">
                <a:solidFill>
                  <a:schemeClr val="tx1"/>
                </a:solidFill>
              </a:rPr>
              <a:t>: Reference Search in all of </a:t>
            </a:r>
            <a:r>
              <a:rPr lang="en-US" sz="2400" dirty="0" err="1">
                <a:solidFill>
                  <a:schemeClr val="tx1"/>
                </a:solidFill>
              </a:rPr>
              <a:t>JACoW’s</a:t>
            </a:r>
            <a:r>
              <a:rPr lang="en-US" sz="2400" dirty="0">
                <a:solidFill>
                  <a:schemeClr val="tx1"/>
                </a:solidFill>
              </a:rPr>
              <a:t> proceedings</a:t>
            </a:r>
          </a:p>
          <a:p>
            <a:pPr>
              <a:buFont typeface="Wingdings" panose="05000000000000000000" pitchFamily="2" charset="2"/>
              <a:buChar char="v"/>
            </a:pPr>
            <a:r>
              <a:rPr lang="en-US" sz="2400" dirty="0">
                <a:solidFill>
                  <a:schemeClr val="tx2">
                    <a:lumMod val="50000"/>
                  </a:schemeClr>
                </a:solidFill>
              </a:rPr>
              <a:t>2019 </a:t>
            </a:r>
            <a:r>
              <a:rPr lang="en-US" sz="2400" b="1" dirty="0" err="1">
                <a:solidFill>
                  <a:srgbClr val="00B050"/>
                </a:solidFill>
              </a:rPr>
              <a:t>CatScan</a:t>
            </a:r>
            <a:r>
              <a:rPr lang="en-US" sz="2400" dirty="0">
                <a:solidFill>
                  <a:schemeClr val="tx1"/>
                </a:solidFill>
              </a:rPr>
              <a:t>: Word DOCX Validator to examine JACoW papers ahead of submission</a:t>
            </a:r>
          </a:p>
          <a:p>
            <a:pPr>
              <a:buFont typeface="Wingdings" panose="05000000000000000000" pitchFamily="2" charset="2"/>
              <a:buChar char="v"/>
            </a:pPr>
            <a:r>
              <a:rPr lang="en-US" sz="2400" dirty="0">
                <a:solidFill>
                  <a:schemeClr val="tx2">
                    <a:lumMod val="50000"/>
                  </a:schemeClr>
                </a:solidFill>
              </a:rPr>
              <a:t>2020 </a:t>
            </a:r>
            <a:r>
              <a:rPr lang="en-US" sz="2400" b="1" dirty="0">
                <a:solidFill>
                  <a:srgbClr val="00B050"/>
                </a:solidFill>
              </a:rPr>
              <a:t>ISSN</a:t>
            </a:r>
            <a:r>
              <a:rPr lang="en-US" sz="2400" dirty="0">
                <a:solidFill>
                  <a:schemeClr val="tx1"/>
                </a:solidFill>
              </a:rPr>
              <a:t> numbers for all conferences</a:t>
            </a:r>
          </a:p>
          <a:p>
            <a:pPr>
              <a:buFont typeface="Wingdings" panose="05000000000000000000" pitchFamily="2" charset="2"/>
              <a:buChar char="v"/>
            </a:pPr>
            <a:r>
              <a:rPr lang="en-US" sz="2400" dirty="0">
                <a:solidFill>
                  <a:schemeClr val="tx2">
                    <a:lumMod val="50000"/>
                  </a:schemeClr>
                </a:solidFill>
              </a:rPr>
              <a:t>2023 </a:t>
            </a:r>
            <a:r>
              <a:rPr lang="en-US" sz="2400" b="1" dirty="0">
                <a:solidFill>
                  <a:srgbClr val="00B050"/>
                </a:solidFill>
              </a:rPr>
              <a:t>Scopus</a:t>
            </a:r>
            <a:r>
              <a:rPr lang="en-US" sz="2400" dirty="0">
                <a:solidFill>
                  <a:schemeClr val="tx1"/>
                </a:solidFill>
              </a:rPr>
              <a:t> indexes LINAC and IBIC conferences</a:t>
            </a:r>
          </a:p>
          <a:p>
            <a:pPr>
              <a:buFont typeface="Wingdings" panose="05000000000000000000" pitchFamily="2" charset="2"/>
              <a:buChar char="v"/>
            </a:pPr>
            <a:r>
              <a:rPr lang="en-US" sz="2400" dirty="0">
                <a:solidFill>
                  <a:schemeClr val="tx2">
                    <a:lumMod val="50000"/>
                  </a:schemeClr>
                </a:solidFill>
              </a:rPr>
              <a:t>2023 </a:t>
            </a:r>
            <a:r>
              <a:rPr lang="en-US" sz="2400" dirty="0">
                <a:solidFill>
                  <a:schemeClr val="tx1"/>
                </a:solidFill>
              </a:rPr>
              <a:t>First use of a production version of the new </a:t>
            </a:r>
            <a:r>
              <a:rPr lang="en-US" sz="2400" b="1" dirty="0">
                <a:solidFill>
                  <a:srgbClr val="00B050"/>
                </a:solidFill>
              </a:rPr>
              <a:t>JACoW-Indico</a:t>
            </a:r>
            <a:r>
              <a:rPr lang="en-US" sz="2400" dirty="0">
                <a:solidFill>
                  <a:schemeClr val="tx1"/>
                </a:solidFill>
              </a:rPr>
              <a:t> Conference System</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4198628768"/>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4588465"/>
          </a:xfrm>
        </p:spPr>
        <p:txBody>
          <a:bodyPr/>
          <a:lstStyle/>
          <a:p>
            <a:pPr>
              <a:buFont typeface="Wingdings" panose="05000000000000000000" pitchFamily="2" charset="2"/>
              <a:buChar char="v"/>
            </a:pPr>
            <a:r>
              <a:rPr lang="en-US" sz="2800" dirty="0">
                <a:solidFill>
                  <a:schemeClr val="tx2">
                    <a:lumMod val="50000"/>
                  </a:schemeClr>
                </a:solidFill>
              </a:rPr>
              <a:t>2004 </a:t>
            </a:r>
            <a:r>
              <a:rPr lang="en-US" sz="2800" b="1" dirty="0">
                <a:solidFill>
                  <a:srgbClr val="00B050"/>
                </a:solidFill>
              </a:rPr>
              <a:t>Award for JACoW</a:t>
            </a:r>
            <a:r>
              <a:rPr lang="en-US" sz="2800" dirty="0">
                <a:solidFill>
                  <a:schemeClr val="tx1"/>
                </a:solidFill>
              </a:rPr>
              <a:t>: </a:t>
            </a:r>
            <a:r>
              <a:rPr lang="en-US" sz="2800" dirty="0">
                <a:solidFill>
                  <a:schemeClr val="tx1"/>
                </a:solidFill>
                <a:hlinkClick r:id="rId3">
                  <a:extLst>
                    <a:ext uri="{A12FA001-AC4F-418D-AE19-62706E023703}">
                      <ahyp:hlinkClr xmlns:ahyp="http://schemas.microsoft.com/office/drawing/2018/hyperlinkcolor" val="tx"/>
                    </a:ext>
                  </a:extLst>
                </a:hlinkClick>
              </a:rPr>
              <a:t>Christine Petit-Jean-</a:t>
            </a:r>
            <a:r>
              <a:rPr lang="en-US" sz="2800" dirty="0" err="1">
                <a:solidFill>
                  <a:schemeClr val="tx1"/>
                </a:solidFill>
                <a:hlinkClick r:id="rId3">
                  <a:extLst>
                    <a:ext uri="{A12FA001-AC4F-418D-AE19-62706E023703}">
                      <ahyp:hlinkClr xmlns:ahyp="http://schemas.microsoft.com/office/drawing/2018/hyperlinkcolor" val="tx"/>
                    </a:ext>
                  </a:extLst>
                </a:hlinkClick>
              </a:rPr>
              <a:t>Genaz</a:t>
            </a:r>
            <a:r>
              <a:rPr lang="en-US" sz="2800" dirty="0">
                <a:solidFill>
                  <a:schemeClr val="tx1"/>
                </a:solidFill>
                <a:hlinkClick r:id="rId3">
                  <a:extLst>
                    <a:ext uri="{A12FA001-AC4F-418D-AE19-62706E023703}">
                      <ahyp:hlinkClr xmlns:ahyp="http://schemas.microsoft.com/office/drawing/2018/hyperlinkcolor" val="tx"/>
                    </a:ext>
                  </a:extLst>
                </a:hlinkClick>
              </a:rPr>
              <a:t> and John Poole</a:t>
            </a: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A0A9DD53-32D7-293B-306F-15B1FCD0008F}"/>
              </a:ext>
            </a:extLst>
          </p:cNvPr>
          <p:cNvPicPr>
            <a:picLocks noChangeAspect="1"/>
          </p:cNvPicPr>
          <p:nvPr/>
        </p:nvPicPr>
        <p:blipFill>
          <a:blip r:embed="rId4"/>
          <a:stretch>
            <a:fillRect/>
          </a:stretch>
        </p:blipFill>
        <p:spPr>
          <a:xfrm>
            <a:off x="6378438" y="1357530"/>
            <a:ext cx="5546008" cy="3684134"/>
          </a:xfrm>
          <a:prstGeom prst="rect">
            <a:avLst/>
          </a:prstGeom>
        </p:spPr>
      </p:pic>
      <p:sp>
        <p:nvSpPr>
          <p:cNvPr id="12" name="TextBox 11">
            <a:extLst>
              <a:ext uri="{FF2B5EF4-FFF2-40B4-BE49-F238E27FC236}">
                <a16:creationId xmlns:a16="http://schemas.microsoft.com/office/drawing/2014/main" id="{72D82A15-8E38-CDDC-E00D-8A2C18C95B24}"/>
              </a:ext>
            </a:extLst>
          </p:cNvPr>
          <p:cNvSpPr txBox="1"/>
          <p:nvPr/>
        </p:nvSpPr>
        <p:spPr>
          <a:xfrm>
            <a:off x="267554" y="1214438"/>
            <a:ext cx="6098722" cy="4216539"/>
          </a:xfrm>
          <a:prstGeom prst="rect">
            <a:avLst/>
          </a:prstGeom>
          <a:noFill/>
        </p:spPr>
        <p:txBody>
          <a:bodyPr wrap="square">
            <a:spAutoFit/>
          </a:bodyPr>
          <a:lstStyle/>
          <a:p>
            <a:r>
              <a:rPr lang="en-US" sz="2800" dirty="0"/>
              <a:t>The following are extracts from the citation the award carried:</a:t>
            </a:r>
            <a:endParaRPr lang="en-US" sz="1600" dirty="0"/>
          </a:p>
          <a:p>
            <a:endParaRPr lang="en-US" sz="1600" dirty="0"/>
          </a:p>
          <a:p>
            <a:r>
              <a:rPr lang="en-US" sz="2800" i="1" dirty="0">
                <a:solidFill>
                  <a:schemeClr val="tx2"/>
                </a:solidFill>
              </a:rPr>
              <a:t>“From tiny acorns mighty oak trees grow. An idea from Ilan Ben-</a:t>
            </a:r>
            <a:r>
              <a:rPr lang="en-US" sz="2800" i="1" dirty="0" err="1">
                <a:solidFill>
                  <a:schemeClr val="tx2"/>
                </a:solidFill>
              </a:rPr>
              <a:t>Zvi</a:t>
            </a:r>
            <a:r>
              <a:rPr lang="en-US" sz="2800" i="1" dirty="0">
                <a:solidFill>
                  <a:schemeClr val="tx2"/>
                </a:solidFill>
              </a:rPr>
              <a:t> in 1996, nurtured by others, has finally spread its branches as the JACoW collaboration reaches maturity in 2004.”</a:t>
            </a:r>
            <a:br>
              <a:rPr lang="en-US" sz="2800" i="1" dirty="0">
                <a:solidFill>
                  <a:schemeClr val="tx2"/>
                </a:solidFill>
              </a:rPr>
            </a:br>
            <a:endParaRPr lang="en-US" sz="2800" i="1" dirty="0">
              <a:solidFill>
                <a:schemeClr val="tx2"/>
              </a:solidFill>
            </a:endParaRPr>
          </a:p>
        </p:txBody>
      </p:sp>
      <p:sp>
        <p:nvSpPr>
          <p:cNvPr id="14" name="TextBox 13">
            <a:extLst>
              <a:ext uri="{FF2B5EF4-FFF2-40B4-BE49-F238E27FC236}">
                <a16:creationId xmlns:a16="http://schemas.microsoft.com/office/drawing/2014/main" id="{C0092BB6-DBAB-05B9-633C-81CAC91082DB}"/>
              </a:ext>
            </a:extLst>
          </p:cNvPr>
          <p:cNvSpPr txBox="1"/>
          <p:nvPr/>
        </p:nvSpPr>
        <p:spPr>
          <a:xfrm>
            <a:off x="677637" y="125514"/>
            <a:ext cx="6351814" cy="369332"/>
          </a:xfrm>
          <a:prstGeom prst="rect">
            <a:avLst/>
          </a:prstGeom>
          <a:noFill/>
        </p:spPr>
        <p:txBody>
          <a:bodyPr wrap="square">
            <a:spAutoFit/>
          </a:bodyPr>
          <a:lstStyle/>
          <a:p>
            <a:r>
              <a:rPr lang="en-US" dirty="0">
                <a:solidFill>
                  <a:schemeClr val="bg1"/>
                </a:solidFill>
              </a:rPr>
              <a:t>https://vrws.de/EPAC2004-Award-Session.mp4</a:t>
            </a:r>
          </a:p>
        </p:txBody>
      </p:sp>
      <p:sp>
        <p:nvSpPr>
          <p:cNvPr id="20" name="TextBox 19">
            <a:extLst>
              <a:ext uri="{FF2B5EF4-FFF2-40B4-BE49-F238E27FC236}">
                <a16:creationId xmlns:a16="http://schemas.microsoft.com/office/drawing/2014/main" id="{272882A0-0AE5-D762-049C-CDA074C5C135}"/>
              </a:ext>
            </a:extLst>
          </p:cNvPr>
          <p:cNvSpPr txBox="1"/>
          <p:nvPr/>
        </p:nvSpPr>
        <p:spPr>
          <a:xfrm>
            <a:off x="267554" y="5174962"/>
            <a:ext cx="11708598" cy="1569660"/>
          </a:xfrm>
          <a:prstGeom prst="rect">
            <a:avLst/>
          </a:prstGeom>
          <a:noFill/>
        </p:spPr>
        <p:txBody>
          <a:bodyPr wrap="square">
            <a:spAutoFit/>
          </a:bodyPr>
          <a:lstStyle/>
          <a:p>
            <a:r>
              <a:rPr lang="en-US" sz="2400" i="1" dirty="0">
                <a:solidFill>
                  <a:schemeClr val="tx2"/>
                </a:solidFill>
              </a:rPr>
              <a:t>“While many individuals have played a part, none would begrudge recognition to the two people whose foresight and enthusiasm have served to blend so many varied ideas together: John Poole, the Chairman of JACoW, and Christine Petit-Jean-</a:t>
            </a:r>
            <a:r>
              <a:rPr lang="en-US" sz="2400" i="1" dirty="0" err="1">
                <a:solidFill>
                  <a:schemeClr val="tx2"/>
                </a:solidFill>
              </a:rPr>
              <a:t>Genaz</a:t>
            </a:r>
            <a:r>
              <a:rPr lang="en-US" sz="2400" i="1" dirty="0">
                <a:solidFill>
                  <a:schemeClr val="tx2"/>
                </a:solidFill>
              </a:rPr>
              <a:t>, the EPAC Conferences Coordinator.”</a:t>
            </a:r>
          </a:p>
        </p:txBody>
      </p:sp>
    </p:spTree>
    <p:extLst>
      <p:ext uri="{BB962C8B-B14F-4D97-AF65-F5344CB8AC3E}">
        <p14:creationId xmlns:p14="http://schemas.microsoft.com/office/powerpoint/2010/main" val="3029825686"/>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255815" y="680222"/>
            <a:ext cx="11892642" cy="6402240"/>
          </a:xfrm>
        </p:spPr>
        <p:txBody>
          <a:bodyPr/>
          <a:lstStyle/>
          <a:p>
            <a:pPr>
              <a:buFont typeface="Wingdings" panose="05000000000000000000" pitchFamily="2" charset="2"/>
              <a:buChar char="v"/>
            </a:pPr>
            <a:r>
              <a:rPr lang="en-US" sz="2400" dirty="0">
                <a:solidFill>
                  <a:schemeClr val="tx2">
                    <a:lumMod val="50000"/>
                  </a:schemeClr>
                </a:solidFill>
              </a:rPr>
              <a:t>2004</a:t>
            </a:r>
            <a:r>
              <a:rPr lang="en-US" sz="2400" dirty="0">
                <a:solidFill>
                  <a:schemeClr val="tx1"/>
                </a:solidFill>
              </a:rPr>
              <a:t> The Scientific </a:t>
            </a:r>
            <a:r>
              <a:rPr lang="en-US" sz="2400" dirty="0" err="1">
                <a:solidFill>
                  <a:schemeClr val="tx1"/>
                </a:solidFill>
              </a:rPr>
              <a:t>Programme</a:t>
            </a:r>
            <a:r>
              <a:rPr lang="en-US" sz="2400" dirty="0">
                <a:solidFill>
                  <a:schemeClr val="tx1"/>
                </a:solidFill>
              </a:rPr>
              <a:t> Management System (</a:t>
            </a:r>
            <a:r>
              <a:rPr lang="en-US" sz="2400" b="1" dirty="0">
                <a:solidFill>
                  <a:srgbClr val="00B050"/>
                </a:solidFill>
              </a:rPr>
              <a:t>SPMS</a:t>
            </a:r>
            <a:r>
              <a:rPr lang="en-US" sz="2400" dirty="0">
                <a:solidFill>
                  <a:schemeClr val="tx1"/>
                </a:solidFill>
              </a:rPr>
              <a:t>) </a:t>
            </a:r>
          </a:p>
          <a:p>
            <a:pPr marL="46037" indent="0">
              <a:buNone/>
            </a:pPr>
            <a:r>
              <a:rPr lang="en-US" sz="2400" dirty="0">
                <a:solidFill>
                  <a:schemeClr val="tx1"/>
                </a:solidFill>
              </a:rPr>
              <a:t>At </a:t>
            </a:r>
            <a:r>
              <a:rPr lang="en-US" sz="2400" dirty="0">
                <a:solidFill>
                  <a:schemeClr val="accent2"/>
                </a:solidFill>
              </a:rPr>
              <a:t>EPAC’04</a:t>
            </a:r>
            <a:r>
              <a:rPr lang="en-US" sz="2400" dirty="0">
                <a:solidFill>
                  <a:schemeClr val="tx1"/>
                </a:solidFill>
              </a:rPr>
              <a:t> the SPMS developed by Matt Arena is use for the first time</a:t>
            </a:r>
            <a:br>
              <a:rPr lang="en-US" sz="2400" dirty="0">
                <a:solidFill>
                  <a:schemeClr val="tx1"/>
                </a:solidFill>
              </a:rPr>
            </a:br>
            <a:r>
              <a:rPr lang="en-US" sz="2400" dirty="0">
                <a:solidFill>
                  <a:schemeClr val="tx1"/>
                </a:solidFill>
              </a:rPr>
              <a:t>for abstract submission, paper upload and in the editorial office for</a:t>
            </a:r>
            <a:br>
              <a:rPr lang="en-US" sz="2400" dirty="0">
                <a:solidFill>
                  <a:schemeClr val="tx1"/>
                </a:solidFill>
              </a:rPr>
            </a:br>
            <a:r>
              <a:rPr lang="en-US" sz="2400" dirty="0">
                <a:solidFill>
                  <a:schemeClr val="tx1"/>
                </a:solidFill>
              </a:rPr>
              <a:t>paper editing. </a:t>
            </a:r>
            <a:br>
              <a:rPr lang="en-US" sz="2400" dirty="0">
                <a:solidFill>
                  <a:schemeClr val="tx1"/>
                </a:solidFill>
              </a:rPr>
            </a:br>
            <a:r>
              <a:rPr lang="en-US" sz="2400" dirty="0">
                <a:solidFill>
                  <a:schemeClr val="tx1"/>
                </a:solidFill>
              </a:rPr>
              <a:t>It is now available for all future conferences providing access to the </a:t>
            </a:r>
            <a:br>
              <a:rPr lang="en-US" sz="2400" dirty="0">
                <a:solidFill>
                  <a:schemeClr val="tx1"/>
                </a:solidFill>
              </a:rPr>
            </a:br>
            <a:r>
              <a:rPr lang="en-US" sz="2400" dirty="0">
                <a:solidFill>
                  <a:schemeClr val="tx1"/>
                </a:solidFill>
              </a:rPr>
              <a:t>Central Repository containing author profiles and affiliation.</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223B9EF3-AD0F-8B4D-B8FF-2ED90A9B14D2}"/>
              </a:ext>
            </a:extLst>
          </p:cNvPr>
          <p:cNvPicPr>
            <a:picLocks noChangeAspect="1"/>
          </p:cNvPicPr>
          <p:nvPr/>
        </p:nvPicPr>
        <p:blipFill>
          <a:blip r:embed="rId3"/>
          <a:stretch>
            <a:fillRect/>
          </a:stretch>
        </p:blipFill>
        <p:spPr>
          <a:xfrm>
            <a:off x="427856" y="3138701"/>
            <a:ext cx="6669629" cy="3681198"/>
          </a:xfrm>
          <a:prstGeom prst="rect">
            <a:avLst/>
          </a:prstGeom>
        </p:spPr>
      </p:pic>
      <p:sp>
        <p:nvSpPr>
          <p:cNvPr id="6" name="TextBox 5">
            <a:extLst>
              <a:ext uri="{FF2B5EF4-FFF2-40B4-BE49-F238E27FC236}">
                <a16:creationId xmlns:a16="http://schemas.microsoft.com/office/drawing/2014/main" id="{BCF83A1A-3300-A165-F091-CE502456A77D}"/>
              </a:ext>
            </a:extLst>
          </p:cNvPr>
          <p:cNvSpPr txBox="1"/>
          <p:nvPr/>
        </p:nvSpPr>
        <p:spPr>
          <a:xfrm>
            <a:off x="7228113" y="3710201"/>
            <a:ext cx="4778829" cy="1785104"/>
          </a:xfrm>
          <a:prstGeom prst="rect">
            <a:avLst/>
          </a:prstGeom>
          <a:noFill/>
        </p:spPr>
        <p:txBody>
          <a:bodyPr wrap="square">
            <a:spAutoFit/>
          </a:bodyPr>
          <a:lstStyle/>
          <a:p>
            <a:r>
              <a:rPr lang="en-US" sz="2200" dirty="0"/>
              <a:t>I could not find a picture from 2004 therefore I present an actual one. The important display for editors is the one to the left showing every-thing about the status.</a:t>
            </a:r>
          </a:p>
        </p:txBody>
      </p:sp>
    </p:spTree>
    <p:extLst>
      <p:ext uri="{BB962C8B-B14F-4D97-AF65-F5344CB8AC3E}">
        <p14:creationId xmlns:p14="http://schemas.microsoft.com/office/powerpoint/2010/main" val="2610886267"/>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6402240"/>
          </a:xfrm>
        </p:spPr>
        <p:txBody>
          <a:bodyPr/>
          <a:lstStyle/>
          <a:p>
            <a:pPr>
              <a:buFont typeface="Wingdings" panose="05000000000000000000" pitchFamily="2" charset="2"/>
              <a:buChar char="v"/>
            </a:pPr>
            <a:r>
              <a:rPr lang="en-US" sz="2400" dirty="0">
                <a:solidFill>
                  <a:schemeClr val="tx2">
                    <a:lumMod val="50000"/>
                  </a:schemeClr>
                </a:solidFill>
              </a:rPr>
              <a:t>2004 </a:t>
            </a:r>
            <a:r>
              <a:rPr lang="en-US" sz="2400" dirty="0">
                <a:solidFill>
                  <a:schemeClr val="tx1"/>
                </a:solidFill>
              </a:rPr>
              <a:t>First use official use of JACoW Proceedings Software Package (</a:t>
            </a:r>
            <a:r>
              <a:rPr lang="en-US" sz="2400" b="1" dirty="0">
                <a:solidFill>
                  <a:srgbClr val="00B050"/>
                </a:solidFill>
              </a:rPr>
              <a:t>JPSP</a:t>
            </a:r>
            <a:r>
              <a:rPr lang="en-US" sz="2400" dirty="0">
                <a:solidFill>
                  <a:schemeClr val="tx1"/>
                </a:solidFill>
              </a:rPr>
              <a:t>)</a:t>
            </a:r>
          </a:p>
          <a:p>
            <a:pPr marL="46037" indent="0">
              <a:buNone/>
            </a:pPr>
            <a:r>
              <a:rPr lang="en-GB" sz="2400" dirty="0">
                <a:solidFill>
                  <a:schemeClr val="tx1"/>
                </a:solidFill>
              </a:rPr>
              <a:t>At EPAC’04 my script package was used for the first time using XML data export from SPMS.</a:t>
            </a:r>
          </a:p>
        </p:txBody>
      </p:sp>
      <p:pic>
        <p:nvPicPr>
          <p:cNvPr id="4" name="Picture 3">
            <a:extLst>
              <a:ext uri="{FF2B5EF4-FFF2-40B4-BE49-F238E27FC236}">
                <a16:creationId xmlns:a16="http://schemas.microsoft.com/office/drawing/2014/main" id="{A6625D4A-D12C-2A3A-E950-4C22EFFBE02A}"/>
              </a:ext>
            </a:extLst>
          </p:cNvPr>
          <p:cNvPicPr>
            <a:picLocks noChangeAspect="1"/>
          </p:cNvPicPr>
          <p:nvPr/>
        </p:nvPicPr>
        <p:blipFill>
          <a:blip r:embed="rId3"/>
          <a:stretch>
            <a:fillRect/>
          </a:stretch>
        </p:blipFill>
        <p:spPr>
          <a:xfrm>
            <a:off x="2706722" y="1698171"/>
            <a:ext cx="8393859" cy="5061857"/>
          </a:xfrm>
          <a:prstGeom prst="rect">
            <a:avLst/>
          </a:prstGeom>
        </p:spPr>
      </p:pic>
    </p:spTree>
    <p:extLst>
      <p:ext uri="{BB962C8B-B14F-4D97-AF65-F5344CB8AC3E}">
        <p14:creationId xmlns:p14="http://schemas.microsoft.com/office/powerpoint/2010/main" val="1000251266"/>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6402240"/>
          </a:xfrm>
        </p:spPr>
        <p:txBody>
          <a:bodyPr/>
          <a:lstStyle/>
          <a:p>
            <a:pPr>
              <a:buFont typeface="Wingdings" panose="05000000000000000000" pitchFamily="2" charset="2"/>
              <a:buChar char="v"/>
            </a:pPr>
            <a:r>
              <a:rPr lang="en-US" sz="2400" dirty="0">
                <a:solidFill>
                  <a:schemeClr val="tx2">
                    <a:lumMod val="50000"/>
                  </a:schemeClr>
                </a:solidFill>
              </a:rPr>
              <a:t>2010 </a:t>
            </a:r>
            <a:r>
              <a:rPr lang="en-US" sz="2400" b="1" dirty="0">
                <a:solidFill>
                  <a:srgbClr val="00B050"/>
                </a:solidFill>
              </a:rPr>
              <a:t>Award for JACoW</a:t>
            </a:r>
            <a:r>
              <a:rPr lang="en-US" sz="2400" dirty="0">
                <a:solidFill>
                  <a:schemeClr val="tx1"/>
                </a:solidFill>
              </a:rPr>
              <a:t>: </a:t>
            </a:r>
            <a:r>
              <a:rPr lang="en-US" sz="2400" dirty="0">
                <a:solidFill>
                  <a:schemeClr val="tx1"/>
                </a:solidFill>
                <a:hlinkClick r:id="rId3">
                  <a:extLst>
                    <a:ext uri="{A12FA001-AC4F-418D-AE19-62706E023703}">
                      <ahyp:hlinkClr xmlns:ahyp="http://schemas.microsoft.com/office/drawing/2018/hyperlinkcolor" val="tx"/>
                    </a:ext>
                  </a:extLst>
                </a:hlinkClick>
              </a:rPr>
              <a:t>Christine Petit-Jean-</a:t>
            </a:r>
            <a:r>
              <a:rPr lang="en-US" sz="2400" dirty="0" err="1">
                <a:solidFill>
                  <a:schemeClr val="tx1"/>
                </a:solidFill>
                <a:hlinkClick r:id="rId3">
                  <a:extLst>
                    <a:ext uri="{A12FA001-AC4F-418D-AE19-62706E023703}">
                      <ahyp:hlinkClr xmlns:ahyp="http://schemas.microsoft.com/office/drawing/2018/hyperlinkcolor" val="tx"/>
                    </a:ext>
                  </a:extLst>
                </a:hlinkClick>
              </a:rPr>
              <a:t>Genaz</a:t>
            </a:r>
            <a:r>
              <a:rPr lang="en-US" sz="2400" dirty="0">
                <a:solidFill>
                  <a:schemeClr val="tx1"/>
                </a:solidFill>
                <a:hlinkClick r:id="rId3">
                  <a:extLst>
                    <a:ext uri="{A12FA001-AC4F-418D-AE19-62706E023703}">
                      <ahyp:hlinkClr xmlns:ahyp="http://schemas.microsoft.com/office/drawing/2018/hyperlinkcolor" val="tx"/>
                    </a:ext>
                  </a:extLst>
                </a:hlinkClick>
              </a:rPr>
              <a:t> and Volker RW Schaa</a:t>
            </a:r>
            <a:endParaRPr lang="en-US" sz="2400" dirty="0">
              <a:solidFill>
                <a:schemeClr val="tx1"/>
              </a:solidFill>
            </a:endParaRP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B834C4CC-E92B-8B7A-DA91-ED016D7C3CAA}"/>
              </a:ext>
            </a:extLst>
          </p:cNvPr>
          <p:cNvPicPr>
            <a:picLocks noChangeAspect="1"/>
          </p:cNvPicPr>
          <p:nvPr/>
        </p:nvPicPr>
        <p:blipFill>
          <a:blip r:embed="rId4"/>
          <a:stretch>
            <a:fillRect/>
          </a:stretch>
        </p:blipFill>
        <p:spPr>
          <a:xfrm>
            <a:off x="397330" y="1231148"/>
            <a:ext cx="4629830" cy="3038774"/>
          </a:xfrm>
          <a:prstGeom prst="rect">
            <a:avLst/>
          </a:prstGeom>
        </p:spPr>
      </p:pic>
      <p:pic>
        <p:nvPicPr>
          <p:cNvPr id="6" name="Picture 5">
            <a:extLst>
              <a:ext uri="{FF2B5EF4-FFF2-40B4-BE49-F238E27FC236}">
                <a16:creationId xmlns:a16="http://schemas.microsoft.com/office/drawing/2014/main" id="{832BB25B-33DE-F092-BD40-EBE5B2A3A867}"/>
              </a:ext>
            </a:extLst>
          </p:cNvPr>
          <p:cNvPicPr>
            <a:picLocks noChangeAspect="1"/>
          </p:cNvPicPr>
          <p:nvPr/>
        </p:nvPicPr>
        <p:blipFill>
          <a:blip r:embed="rId5"/>
          <a:stretch>
            <a:fillRect/>
          </a:stretch>
        </p:blipFill>
        <p:spPr>
          <a:xfrm>
            <a:off x="5409179" y="1260022"/>
            <a:ext cx="5922849" cy="5570298"/>
          </a:xfrm>
          <a:prstGeom prst="rect">
            <a:avLst/>
          </a:prstGeom>
        </p:spPr>
      </p:pic>
      <p:pic>
        <p:nvPicPr>
          <p:cNvPr id="8" name="Picture 7">
            <a:extLst>
              <a:ext uri="{FF2B5EF4-FFF2-40B4-BE49-F238E27FC236}">
                <a16:creationId xmlns:a16="http://schemas.microsoft.com/office/drawing/2014/main" id="{9EA31C25-FC20-D7FD-B1BA-0136DAF40532}"/>
              </a:ext>
            </a:extLst>
          </p:cNvPr>
          <p:cNvPicPr>
            <a:picLocks noChangeAspect="1"/>
          </p:cNvPicPr>
          <p:nvPr/>
        </p:nvPicPr>
        <p:blipFill>
          <a:blip r:embed="rId6"/>
          <a:stretch>
            <a:fillRect/>
          </a:stretch>
        </p:blipFill>
        <p:spPr>
          <a:xfrm>
            <a:off x="397330" y="4269922"/>
            <a:ext cx="4629830" cy="779130"/>
          </a:xfrm>
          <a:prstGeom prst="rect">
            <a:avLst/>
          </a:prstGeom>
        </p:spPr>
      </p:pic>
    </p:spTree>
    <p:extLst>
      <p:ext uri="{BB962C8B-B14F-4D97-AF65-F5344CB8AC3E}">
        <p14:creationId xmlns:p14="http://schemas.microsoft.com/office/powerpoint/2010/main" val="2417366260"/>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6402240"/>
          </a:xfrm>
        </p:spPr>
        <p:txBody>
          <a:bodyPr/>
          <a:lstStyle/>
          <a:p>
            <a:pPr>
              <a:buFont typeface="Wingdings" panose="05000000000000000000" pitchFamily="2" charset="2"/>
              <a:buChar char="v"/>
            </a:pPr>
            <a:r>
              <a:rPr lang="en-US" sz="2800" dirty="0">
                <a:solidFill>
                  <a:schemeClr val="tx2">
                    <a:lumMod val="50000"/>
                  </a:schemeClr>
                </a:solidFill>
              </a:rPr>
              <a:t>2012 </a:t>
            </a:r>
            <a:r>
              <a:rPr lang="en-US" sz="2800" b="1" dirty="0">
                <a:solidFill>
                  <a:srgbClr val="00B050"/>
                </a:solidFill>
              </a:rPr>
              <a:t>ISBN</a:t>
            </a:r>
            <a:r>
              <a:rPr lang="en-US" sz="2800" dirty="0">
                <a:solidFill>
                  <a:schemeClr val="tx1"/>
                </a:solidFill>
              </a:rPr>
              <a:t> numbers for JACoW conferences</a:t>
            </a:r>
            <a:br>
              <a:rPr lang="en-US" sz="2400" dirty="0">
                <a:solidFill>
                  <a:schemeClr val="tx1"/>
                </a:solidFill>
              </a:rPr>
            </a:br>
            <a:r>
              <a:rPr lang="en-US" sz="2400" dirty="0">
                <a:solidFill>
                  <a:schemeClr val="tx1"/>
                </a:solidFill>
              </a:rPr>
              <a:t>                                                                       This shows the block of ISBNs</a:t>
            </a:r>
            <a:br>
              <a:rPr lang="en-US" sz="2400" dirty="0">
                <a:solidFill>
                  <a:schemeClr val="tx1"/>
                </a:solidFill>
              </a:rPr>
            </a:br>
            <a:r>
              <a:rPr lang="en-US" sz="2400" dirty="0">
                <a:solidFill>
                  <a:schemeClr val="tx1"/>
                </a:solidFill>
              </a:rPr>
              <a:t>                                                                       provided by the German Registrar. </a:t>
            </a:r>
            <a:br>
              <a:rPr lang="en-US" sz="2400" dirty="0">
                <a:solidFill>
                  <a:schemeClr val="tx1"/>
                </a:solidFill>
              </a:rPr>
            </a:br>
            <a:br>
              <a:rPr lang="en-US" sz="2400" dirty="0">
                <a:solidFill>
                  <a:schemeClr val="tx1"/>
                </a:solidFill>
              </a:rPr>
            </a:br>
            <a:r>
              <a:rPr lang="en-US" sz="2400" dirty="0">
                <a:solidFill>
                  <a:schemeClr val="tx1"/>
                </a:solidFill>
              </a:rPr>
              <a:t>                                                                       JACoW got the 1,000 ISBN block</a:t>
            </a:r>
            <a:br>
              <a:rPr lang="en-US" sz="2400" dirty="0">
                <a:solidFill>
                  <a:schemeClr val="tx1"/>
                </a:solidFill>
              </a:rPr>
            </a:br>
            <a:br>
              <a:rPr lang="en-US" sz="1200" dirty="0">
                <a:solidFill>
                  <a:schemeClr val="tx1"/>
                </a:solidFill>
              </a:rPr>
            </a:br>
            <a:r>
              <a:rPr lang="en-US" sz="2400" dirty="0">
                <a:solidFill>
                  <a:schemeClr val="tx1"/>
                </a:solidFill>
              </a:rPr>
              <a:t>                                                                          </a:t>
            </a:r>
            <a:r>
              <a:rPr lang="en-US" sz="2400" b="1" dirty="0">
                <a:solidFill>
                  <a:srgbClr val="FFC000"/>
                </a:solidFill>
                <a:latin typeface="PragmataPro" pitchFamily="50" charset="0"/>
                <a:ea typeface="PragmataPro" pitchFamily="50" charset="0"/>
                <a:cs typeface="PragmataPro" pitchFamily="50" charset="0"/>
              </a:rPr>
              <a:t>978-3-95450-xxx-x</a:t>
            </a:r>
            <a:r>
              <a:rPr lang="en-US" sz="1200" dirty="0">
                <a:solidFill>
                  <a:schemeClr val="tx1"/>
                </a:solidFill>
              </a:rPr>
              <a:t> </a:t>
            </a:r>
            <a:br>
              <a:rPr lang="en-US" sz="1200" dirty="0">
                <a:solidFill>
                  <a:schemeClr val="tx1"/>
                </a:solidFill>
              </a:rPr>
            </a:br>
            <a:br>
              <a:rPr lang="en-US" sz="1200" dirty="0">
                <a:solidFill>
                  <a:schemeClr val="tx1"/>
                </a:solidFill>
              </a:rPr>
            </a:br>
            <a:r>
              <a:rPr lang="en-US" sz="2400" dirty="0">
                <a:solidFill>
                  <a:schemeClr val="tx1"/>
                </a:solidFill>
              </a:rPr>
              <a:t>                                                                       This block is under own supervision</a:t>
            </a:r>
            <a:br>
              <a:rPr lang="en-US" sz="2400" dirty="0">
                <a:solidFill>
                  <a:schemeClr val="tx1"/>
                </a:solidFill>
              </a:rPr>
            </a:br>
            <a:r>
              <a:rPr lang="en-US" sz="2400" dirty="0">
                <a:solidFill>
                  <a:schemeClr val="tx1"/>
                </a:solidFill>
              </a:rPr>
              <a:t>                                                                       and we decide which conference</a:t>
            </a:r>
            <a:br>
              <a:rPr lang="en-US" sz="2400" dirty="0">
                <a:solidFill>
                  <a:schemeClr val="tx1"/>
                </a:solidFill>
              </a:rPr>
            </a:br>
            <a:r>
              <a:rPr lang="en-US" sz="2400" dirty="0">
                <a:solidFill>
                  <a:schemeClr val="tx1"/>
                </a:solidFill>
              </a:rPr>
              <a:t>                                                                       gets which ISBN number.</a:t>
            </a:r>
            <a:br>
              <a:rPr lang="en-US" sz="2400" dirty="0">
                <a:solidFill>
                  <a:schemeClr val="tx1"/>
                </a:solidFill>
              </a:rPr>
            </a:br>
            <a:br>
              <a:rPr lang="en-US" sz="2400" dirty="0">
                <a:solidFill>
                  <a:schemeClr val="tx1"/>
                </a:solidFill>
              </a:rPr>
            </a:br>
            <a:r>
              <a:rPr lang="en-US" sz="2400" dirty="0">
                <a:solidFill>
                  <a:schemeClr val="tx1"/>
                </a:solidFill>
              </a:rPr>
              <a:t>                                                                       In this list the ISSN number is listed</a:t>
            </a:r>
            <a:br>
              <a:rPr lang="en-US" sz="2400" dirty="0">
                <a:solidFill>
                  <a:schemeClr val="tx1"/>
                </a:solidFill>
              </a:rPr>
            </a:br>
            <a:r>
              <a:rPr lang="en-US" sz="2400" dirty="0">
                <a:solidFill>
                  <a:schemeClr val="tx1"/>
                </a:solidFill>
              </a:rPr>
              <a:t>                                                                       too as these go hand-in-hand with</a:t>
            </a:r>
            <a:br>
              <a:rPr lang="en-US" sz="2400" dirty="0">
                <a:solidFill>
                  <a:schemeClr val="tx1"/>
                </a:solidFill>
              </a:rPr>
            </a:br>
            <a:r>
              <a:rPr lang="en-US" sz="2400" dirty="0">
                <a:solidFill>
                  <a:schemeClr val="tx1"/>
                </a:solidFill>
              </a:rPr>
              <a:t>                                                                       the conference series (see ISSN).</a:t>
            </a:r>
            <a:br>
              <a:rPr lang="en-US" sz="2400" dirty="0">
                <a:solidFill>
                  <a:schemeClr val="tx1"/>
                </a:solidFill>
              </a:rPr>
            </a:br>
            <a:br>
              <a:rPr lang="en-US" sz="2400" dirty="0">
                <a:solidFill>
                  <a:schemeClr val="tx1"/>
                </a:solidFill>
              </a:rPr>
            </a:br>
            <a:endParaRPr lang="en-GB" sz="2400" dirty="0">
              <a:solidFill>
                <a:schemeClr val="tx1"/>
              </a:solidFill>
            </a:endParaRPr>
          </a:p>
        </p:txBody>
      </p:sp>
      <p:pic>
        <p:nvPicPr>
          <p:cNvPr id="8" name="Picture 7">
            <a:extLst>
              <a:ext uri="{FF2B5EF4-FFF2-40B4-BE49-F238E27FC236}">
                <a16:creationId xmlns:a16="http://schemas.microsoft.com/office/drawing/2014/main" id="{45A91B4F-7EAC-3144-C7AA-4002F8E452FA}"/>
              </a:ext>
            </a:extLst>
          </p:cNvPr>
          <p:cNvPicPr>
            <a:picLocks noChangeAspect="1"/>
          </p:cNvPicPr>
          <p:nvPr/>
        </p:nvPicPr>
        <p:blipFill>
          <a:blip r:embed="rId3"/>
          <a:stretch>
            <a:fillRect/>
          </a:stretch>
        </p:blipFill>
        <p:spPr>
          <a:xfrm>
            <a:off x="272882" y="1230086"/>
            <a:ext cx="6463094" cy="5214257"/>
          </a:xfrm>
          <a:prstGeom prst="rect">
            <a:avLst/>
          </a:prstGeom>
        </p:spPr>
      </p:pic>
    </p:spTree>
    <p:extLst>
      <p:ext uri="{BB962C8B-B14F-4D97-AF65-F5344CB8AC3E}">
        <p14:creationId xmlns:p14="http://schemas.microsoft.com/office/powerpoint/2010/main" val="19258128"/>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6402240"/>
          </a:xfrm>
        </p:spPr>
        <p:txBody>
          <a:bodyPr/>
          <a:lstStyle/>
          <a:p>
            <a:pPr>
              <a:buFont typeface="Wingdings" panose="05000000000000000000" pitchFamily="2" charset="2"/>
              <a:buChar char="v"/>
            </a:pPr>
            <a:r>
              <a:rPr lang="en-US" sz="2400" dirty="0">
                <a:solidFill>
                  <a:schemeClr val="tx2">
                    <a:lumMod val="50000"/>
                  </a:schemeClr>
                </a:solidFill>
              </a:rPr>
              <a:t>2015 </a:t>
            </a:r>
            <a:r>
              <a:rPr lang="en-US" sz="2400" b="1" dirty="0">
                <a:solidFill>
                  <a:srgbClr val="00B050"/>
                </a:solidFill>
              </a:rPr>
              <a:t>DOI</a:t>
            </a:r>
            <a:r>
              <a:rPr lang="en-US" sz="2400" dirty="0">
                <a:solidFill>
                  <a:schemeClr val="tx1"/>
                </a:solidFill>
              </a:rPr>
              <a:t> registration for all JACoW papers </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DEBA4625-D314-4F02-7A82-5EED96F83BDA}"/>
              </a:ext>
            </a:extLst>
          </p:cNvPr>
          <p:cNvPicPr>
            <a:picLocks noChangeAspect="1"/>
          </p:cNvPicPr>
          <p:nvPr/>
        </p:nvPicPr>
        <p:blipFill>
          <a:blip r:embed="rId3"/>
          <a:stretch>
            <a:fillRect/>
          </a:stretch>
        </p:blipFill>
        <p:spPr>
          <a:xfrm>
            <a:off x="454443" y="1159289"/>
            <a:ext cx="3083414" cy="3303854"/>
          </a:xfrm>
          <a:prstGeom prst="rect">
            <a:avLst/>
          </a:prstGeom>
        </p:spPr>
      </p:pic>
      <p:sp>
        <p:nvSpPr>
          <p:cNvPr id="6" name="TextBox 5">
            <a:extLst>
              <a:ext uri="{FF2B5EF4-FFF2-40B4-BE49-F238E27FC236}">
                <a16:creationId xmlns:a16="http://schemas.microsoft.com/office/drawing/2014/main" id="{92443961-61F7-73D1-27F5-2DF05407067A}"/>
              </a:ext>
            </a:extLst>
          </p:cNvPr>
          <p:cNvSpPr txBox="1"/>
          <p:nvPr/>
        </p:nvSpPr>
        <p:spPr>
          <a:xfrm>
            <a:off x="3705225" y="1159289"/>
            <a:ext cx="8319407" cy="3416320"/>
          </a:xfrm>
          <a:prstGeom prst="rect">
            <a:avLst/>
          </a:prstGeom>
          <a:noFill/>
        </p:spPr>
        <p:txBody>
          <a:bodyPr wrap="square">
            <a:spAutoFit/>
          </a:bodyPr>
          <a:lstStyle/>
          <a:p>
            <a:r>
              <a:rPr lang="en-US" sz="2400" dirty="0">
                <a:solidFill>
                  <a:schemeClr val="tx1"/>
                </a:solidFill>
              </a:rPr>
              <a:t>After several years of trying to acquire low-cost DOIs for </a:t>
            </a:r>
            <a:r>
              <a:rPr lang="en-US" sz="2400" dirty="0" err="1">
                <a:solidFill>
                  <a:schemeClr val="tx1"/>
                </a:solidFill>
              </a:rPr>
              <a:t>JACoW's</a:t>
            </a:r>
            <a:r>
              <a:rPr lang="en-US" sz="2400" dirty="0">
                <a:solidFill>
                  <a:schemeClr val="tx1"/>
                </a:solidFill>
              </a:rPr>
              <a:t> papers (2-10 € in 2013), Germany was able to provide free DOIs for research institutes in 2014, but the metadata had to be hosted in Germany. This would have meant doubling some of the data (PDFs + landing page + metadata). In 2015, Switzerland also made it possible for universities and research institutes to register DOIs free of charge. As our data are stored at CERN, this was the start of </a:t>
            </a:r>
            <a:r>
              <a:rPr lang="en-US" sz="2400" dirty="0" err="1">
                <a:solidFill>
                  <a:schemeClr val="tx1"/>
                </a:solidFill>
              </a:rPr>
              <a:t>JACoW's</a:t>
            </a:r>
            <a:r>
              <a:rPr lang="en-US" sz="2400" dirty="0">
                <a:solidFill>
                  <a:schemeClr val="tx1"/>
                </a:solidFill>
              </a:rPr>
              <a:t> DOI registration.</a:t>
            </a:r>
            <a:endParaRPr lang="en-US" sz="2400" dirty="0"/>
          </a:p>
        </p:txBody>
      </p:sp>
      <p:sp>
        <p:nvSpPr>
          <p:cNvPr id="8" name="Content Placeholder 2">
            <a:extLst>
              <a:ext uri="{FF2B5EF4-FFF2-40B4-BE49-F238E27FC236}">
                <a16:creationId xmlns:a16="http://schemas.microsoft.com/office/drawing/2014/main" id="{49051E9E-4FF6-09D4-7230-C5D10567B6C5}"/>
              </a:ext>
            </a:extLst>
          </p:cNvPr>
          <p:cNvSpPr txBox="1">
            <a:spLocks/>
          </p:cNvSpPr>
          <p:nvPr/>
        </p:nvSpPr>
        <p:spPr bwMode="auto">
          <a:xfrm>
            <a:off x="315685" y="5882995"/>
            <a:ext cx="10118273" cy="98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defTabSz="914400">
              <a:buNone/>
            </a:pPr>
            <a:r>
              <a:rPr lang="en-US" sz="1400" dirty="0">
                <a:solidFill>
                  <a:schemeClr val="tx1"/>
                </a:solidFill>
              </a:rPr>
              <a:t>A </a:t>
            </a:r>
            <a:r>
              <a:rPr lang="en-US" sz="1400" b="1" dirty="0">
                <a:solidFill>
                  <a:srgbClr val="FFC000"/>
                </a:solidFill>
              </a:rPr>
              <a:t>DOI</a:t>
            </a:r>
            <a:r>
              <a:rPr lang="en-US" sz="1400" dirty="0">
                <a:solidFill>
                  <a:schemeClr val="tx1"/>
                </a:solidFill>
              </a:rPr>
              <a:t> is a </a:t>
            </a:r>
            <a:r>
              <a:rPr lang="en-US" sz="1400" dirty="0">
                <a:solidFill>
                  <a:schemeClr val="tx1"/>
                </a:solidFill>
                <a:hlinkClick r:id="rId4" tooltip="Persistent identifier">
                  <a:extLst>
                    <a:ext uri="{A12FA001-AC4F-418D-AE19-62706E023703}">
                      <ahyp:hlinkClr xmlns:ahyp="http://schemas.microsoft.com/office/drawing/2018/hyperlinkcolor" val="tx"/>
                    </a:ext>
                  </a:extLst>
                </a:hlinkClick>
              </a:rPr>
              <a:t>persistent identifier</a:t>
            </a:r>
            <a:r>
              <a:rPr lang="en-US" sz="1400" dirty="0">
                <a:solidFill>
                  <a:schemeClr val="tx1"/>
                </a:solidFill>
              </a:rPr>
              <a:t> or </a:t>
            </a:r>
            <a:r>
              <a:rPr lang="en-US" sz="1400" dirty="0">
                <a:solidFill>
                  <a:schemeClr val="tx1"/>
                </a:solidFill>
                <a:hlinkClick r:id="rId5" tooltip="Handle (computing)">
                  <a:extLst>
                    <a:ext uri="{A12FA001-AC4F-418D-AE19-62706E023703}">
                      <ahyp:hlinkClr xmlns:ahyp="http://schemas.microsoft.com/office/drawing/2018/hyperlinkcolor" val="tx"/>
                    </a:ext>
                  </a:extLst>
                </a:hlinkClick>
              </a:rPr>
              <a:t>handle</a:t>
            </a:r>
            <a:r>
              <a:rPr lang="en-US" sz="1400" dirty="0">
                <a:solidFill>
                  <a:schemeClr val="tx1"/>
                </a:solidFill>
              </a:rPr>
              <a:t> used to uniquely identify various objects, standardized by the </a:t>
            </a:r>
            <a:r>
              <a:rPr lang="en-US" sz="1400" dirty="0">
                <a:solidFill>
                  <a:schemeClr val="tx1"/>
                </a:solidFill>
                <a:hlinkClick r:id="rId6" tooltip="International Organization for Standardization">
                  <a:extLst>
                    <a:ext uri="{A12FA001-AC4F-418D-AE19-62706E023703}">
                      <ahyp:hlinkClr xmlns:ahyp="http://schemas.microsoft.com/office/drawing/2018/hyperlinkcolor" val="tx"/>
                    </a:ext>
                  </a:extLst>
                </a:hlinkClick>
              </a:rPr>
              <a:t>International Organization for Standardization</a:t>
            </a:r>
            <a:r>
              <a:rPr lang="en-US" sz="1400" dirty="0">
                <a:solidFill>
                  <a:schemeClr val="tx1"/>
                </a:solidFill>
              </a:rPr>
              <a:t> (ISO). DOIs are an implementation of the </a:t>
            </a:r>
            <a:r>
              <a:rPr lang="en-US" sz="1400" dirty="0">
                <a:solidFill>
                  <a:schemeClr val="tx1"/>
                </a:solidFill>
                <a:hlinkClick r:id="rId7" tooltip="Handle System">
                  <a:extLst>
                    <a:ext uri="{A12FA001-AC4F-418D-AE19-62706E023703}">
                      <ahyp:hlinkClr xmlns:ahyp="http://schemas.microsoft.com/office/drawing/2018/hyperlinkcolor" val="tx"/>
                    </a:ext>
                  </a:extLst>
                </a:hlinkClick>
              </a:rPr>
              <a:t>Handle System</a:t>
            </a:r>
            <a:r>
              <a:rPr lang="en-US" sz="1400" dirty="0">
                <a:solidFill>
                  <a:schemeClr val="tx1"/>
                </a:solidFill>
              </a:rPr>
              <a:t>;</a:t>
            </a:r>
            <a:r>
              <a:rPr lang="en-US" sz="1400" baseline="30000" dirty="0">
                <a:solidFill>
                  <a:schemeClr val="tx1"/>
                </a:solidFill>
                <a:hlinkClick r:id="rId8">
                  <a:extLst>
                    <a:ext uri="{A12FA001-AC4F-418D-AE19-62706E023703}">
                      <ahyp:hlinkClr xmlns:ahyp="http://schemas.microsoft.com/office/drawing/2018/hyperlinkcolor" val="tx"/>
                    </a:ext>
                  </a:extLst>
                </a:hlinkClick>
              </a:rPr>
              <a:t>[</a:t>
            </a:r>
            <a:br>
              <a:rPr lang="en-US" sz="1400" baseline="30000" dirty="0">
                <a:solidFill>
                  <a:schemeClr val="tx1"/>
                </a:solidFill>
              </a:rPr>
            </a:br>
            <a:r>
              <a:rPr lang="en-US" sz="1400" dirty="0">
                <a:solidFill>
                  <a:schemeClr val="tx1"/>
                </a:solidFill>
              </a:rPr>
              <a:t>they also fit within the URI system (</a:t>
            </a:r>
            <a:r>
              <a:rPr lang="en-US" sz="1400" dirty="0">
                <a:solidFill>
                  <a:schemeClr val="tx1"/>
                </a:solidFill>
                <a:hlinkClick r:id="rId9" tooltip="Uniform Resource Identifier">
                  <a:extLst>
                    <a:ext uri="{A12FA001-AC4F-418D-AE19-62706E023703}">
                      <ahyp:hlinkClr xmlns:ahyp="http://schemas.microsoft.com/office/drawing/2018/hyperlinkcolor" val="tx"/>
                    </a:ext>
                  </a:extLst>
                </a:hlinkClick>
              </a:rPr>
              <a:t>Uniform Resource Identifier</a:t>
            </a:r>
            <a:r>
              <a:rPr lang="en-US" sz="1400" dirty="0">
                <a:solidFill>
                  <a:schemeClr val="tx1"/>
                </a:solidFill>
              </a:rPr>
              <a:t>). They are widely used to identify academic, professional, and government information, such as </a:t>
            </a:r>
            <a:r>
              <a:rPr lang="en-US" sz="1400" dirty="0">
                <a:solidFill>
                  <a:schemeClr val="tx1"/>
                </a:solidFill>
                <a:hlinkClick r:id="rId10" tooltip="Academic journal">
                  <a:extLst>
                    <a:ext uri="{A12FA001-AC4F-418D-AE19-62706E023703}">
                      <ahyp:hlinkClr xmlns:ahyp="http://schemas.microsoft.com/office/drawing/2018/hyperlinkcolor" val="tx"/>
                    </a:ext>
                  </a:extLst>
                </a:hlinkClick>
              </a:rPr>
              <a:t>journal</a:t>
            </a:r>
            <a:r>
              <a:rPr lang="en-US" sz="1400" dirty="0">
                <a:solidFill>
                  <a:schemeClr val="tx1"/>
                </a:solidFill>
              </a:rPr>
              <a:t> articles, research reports, data sets, and official publications. </a:t>
            </a:r>
            <a:endParaRPr lang="en-AU" sz="1400" dirty="0">
              <a:solidFill>
                <a:schemeClr val="tx1"/>
              </a:solidFill>
              <a:latin typeface="Bahnschrift" panose="020B0502040204020203" pitchFamily="34" charset="0"/>
            </a:endParaRPr>
          </a:p>
        </p:txBody>
      </p:sp>
      <p:sp>
        <p:nvSpPr>
          <p:cNvPr id="10" name="Title 1">
            <a:extLst>
              <a:ext uri="{FF2B5EF4-FFF2-40B4-BE49-F238E27FC236}">
                <a16:creationId xmlns:a16="http://schemas.microsoft.com/office/drawing/2014/main" id="{FC39D2B7-4625-2614-4F68-04BC7A5D82F5}"/>
              </a:ext>
            </a:extLst>
          </p:cNvPr>
          <p:cNvSpPr txBox="1">
            <a:spLocks/>
          </p:cNvSpPr>
          <p:nvPr/>
        </p:nvSpPr>
        <p:spPr>
          <a:xfrm>
            <a:off x="315686" y="4575609"/>
            <a:ext cx="11816443" cy="1253691"/>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defTabSz="914400" eaLnBrk="1" fontAlgn="auto" hangingPunct="1">
              <a:spcAft>
                <a:spcPts val="0"/>
              </a:spcAft>
              <a:buClr>
                <a:schemeClr val="accent6">
                  <a:lumMod val="75000"/>
                </a:schemeClr>
              </a:buClr>
              <a:buNone/>
              <a:defRPr/>
            </a:pPr>
            <a:r>
              <a:rPr lang="en-GB" sz="2400" b="0" dirty="0">
                <a:solidFill>
                  <a:schemeClr val="tx1"/>
                </a:solidFill>
              </a:rPr>
              <a:t>JACoW got the DOI basic URI </a:t>
            </a:r>
            <a:r>
              <a:rPr lang="en-GB" sz="2400" dirty="0">
                <a:solidFill>
                  <a:srgbClr val="FFC000"/>
                </a:solidFill>
                <a:latin typeface="PragmataPro" pitchFamily="50" charset="0"/>
                <a:ea typeface="PragmataPro" pitchFamily="50" charset="0"/>
                <a:cs typeface="PragmataPro" pitchFamily="50" charset="0"/>
              </a:rPr>
              <a:t>10.18429</a:t>
            </a:r>
            <a:r>
              <a:rPr lang="en-GB" sz="2400" dirty="0">
                <a:solidFill>
                  <a:schemeClr val="tx1"/>
                </a:solidFill>
              </a:rPr>
              <a:t> </a:t>
            </a:r>
            <a:r>
              <a:rPr lang="en-GB" sz="2400" b="0" dirty="0">
                <a:solidFill>
                  <a:schemeClr val="tx1"/>
                </a:solidFill>
              </a:rPr>
              <a:t>which is a CERN subdomain</a:t>
            </a:r>
            <a:br>
              <a:rPr lang="en-GB" sz="2400" dirty="0">
                <a:solidFill>
                  <a:schemeClr val="tx1"/>
                </a:solidFill>
              </a:rPr>
            </a:br>
            <a:r>
              <a:rPr lang="en-GB" sz="2400" b="0" dirty="0">
                <a:solidFill>
                  <a:schemeClr val="tx1"/>
                </a:solidFill>
              </a:rPr>
              <a:t>as format I defined </a:t>
            </a:r>
            <a:r>
              <a:rPr lang="en-GB" sz="2400" b="0" dirty="0">
                <a:solidFill>
                  <a:srgbClr val="FFC000"/>
                </a:solidFill>
                <a:latin typeface="PragmataPro" pitchFamily="50" charset="0"/>
                <a:ea typeface="PragmataPro" pitchFamily="50" charset="0"/>
                <a:cs typeface="PragmataPro" pitchFamily="50" charset="0"/>
              </a:rPr>
              <a:t>JACoW-&lt;</a:t>
            </a:r>
            <a:r>
              <a:rPr lang="en-GB" sz="2400" b="0" dirty="0" err="1">
                <a:solidFill>
                  <a:srgbClr val="FFC000"/>
                </a:solidFill>
                <a:latin typeface="PragmataPro" pitchFamily="50" charset="0"/>
                <a:ea typeface="PragmataPro" pitchFamily="50" charset="0"/>
                <a:cs typeface="PragmataPro" pitchFamily="50" charset="0"/>
              </a:rPr>
              <a:t>conference-acronym+year</a:t>
            </a:r>
            <a:r>
              <a:rPr lang="en-GB" sz="2400" b="0" dirty="0">
                <a:solidFill>
                  <a:srgbClr val="FFC000"/>
                </a:solidFill>
                <a:latin typeface="PragmataPro" pitchFamily="50" charset="0"/>
                <a:ea typeface="PragmataPro" pitchFamily="50" charset="0"/>
                <a:cs typeface="PragmataPro" pitchFamily="50" charset="0"/>
              </a:rPr>
              <a:t>&gt;-&lt;</a:t>
            </a:r>
            <a:r>
              <a:rPr lang="en-GB" sz="2400" b="0" dirty="0" err="1">
                <a:solidFill>
                  <a:srgbClr val="FFC000"/>
                </a:solidFill>
                <a:latin typeface="PragmataPro" pitchFamily="50" charset="0"/>
                <a:ea typeface="PragmataPro" pitchFamily="50" charset="0"/>
                <a:cs typeface="PragmataPro" pitchFamily="50" charset="0"/>
              </a:rPr>
              <a:t>paper_code</a:t>
            </a:r>
            <a:r>
              <a:rPr lang="en-GB" sz="2400" b="0" dirty="0">
                <a:solidFill>
                  <a:srgbClr val="FFC000"/>
                </a:solidFill>
                <a:latin typeface="PragmataPro" pitchFamily="50" charset="0"/>
                <a:ea typeface="PragmataPro" pitchFamily="50" charset="0"/>
                <a:cs typeface="PragmataPro" pitchFamily="50" charset="0"/>
              </a:rPr>
              <a:t>&gt;</a:t>
            </a:r>
            <a:br>
              <a:rPr lang="en-GB" sz="2400" dirty="0">
                <a:solidFill>
                  <a:srgbClr val="FFC000"/>
                </a:solidFill>
              </a:rPr>
            </a:br>
            <a:r>
              <a:rPr lang="en-GB" sz="2400" b="0" dirty="0">
                <a:solidFill>
                  <a:schemeClr val="tx1"/>
                </a:solidFill>
              </a:rPr>
              <a:t>a valid DOI for a JACoW paper might be</a:t>
            </a:r>
            <a:r>
              <a:rPr lang="en-GB" sz="2400" b="0" dirty="0">
                <a:solidFill>
                  <a:srgbClr val="FFC000"/>
                </a:solidFill>
              </a:rPr>
              <a:t> </a:t>
            </a:r>
            <a:r>
              <a:rPr lang="en-GB" sz="2400" b="0" dirty="0">
                <a:solidFill>
                  <a:srgbClr val="FFC000"/>
                </a:solidFill>
                <a:latin typeface="PragmataPro" pitchFamily="50" charset="0"/>
                <a:ea typeface="PragmataPro" pitchFamily="50" charset="0"/>
                <a:cs typeface="PragmataPro" pitchFamily="50" charset="0"/>
              </a:rPr>
              <a:t>10.18429/JACoW-IBIC2027-TU7MO4I</a:t>
            </a:r>
          </a:p>
        </p:txBody>
      </p:sp>
    </p:spTree>
    <p:extLst>
      <p:ext uri="{BB962C8B-B14F-4D97-AF65-F5344CB8AC3E}">
        <p14:creationId xmlns:p14="http://schemas.microsoft.com/office/powerpoint/2010/main" val="426224898"/>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0640784" cy="774123"/>
          </a:xfrm>
        </p:spPr>
        <p:txBody>
          <a:bodyPr/>
          <a:lstStyle/>
          <a:p>
            <a:pPr marL="320040" indent="-320040" eaLnBrk="1" fontAlgn="auto" hangingPunct="1">
              <a:spcAft>
                <a:spcPts val="0"/>
              </a:spcAft>
              <a:buClr>
                <a:schemeClr val="accent6">
                  <a:lumMod val="75000"/>
                </a:schemeClr>
              </a:buClr>
              <a:defRPr/>
            </a:pPr>
            <a:r>
              <a:rPr lang="en-US" sz="3600" dirty="0"/>
              <a:t>who I am…</a:t>
            </a:r>
            <a:endParaRPr lang="en-GB" sz="3600" dirty="0"/>
          </a:p>
        </p:txBody>
      </p:sp>
      <p:sp>
        <p:nvSpPr>
          <p:cNvPr id="3" name="Content Placeholder 2"/>
          <p:cNvSpPr>
            <a:spLocks noGrp="1"/>
          </p:cNvSpPr>
          <p:nvPr>
            <p:ph sz="quarter" idx="13"/>
          </p:nvPr>
        </p:nvSpPr>
        <p:spPr>
          <a:xfrm>
            <a:off x="609601" y="604157"/>
            <a:ext cx="10258426" cy="5750409"/>
          </a:xfrm>
        </p:spPr>
        <p:txBody>
          <a:bodyPr/>
          <a:lstStyle/>
          <a:p>
            <a:pPr marL="46037" indent="0">
              <a:buNone/>
            </a:pPr>
            <a:r>
              <a:rPr lang="en-US" sz="1800" dirty="0">
                <a:solidFill>
                  <a:schemeClr val="tx1"/>
                </a:solidFill>
                <a:latin typeface="PragmataPro" pitchFamily="50" charset="0"/>
                <a:ea typeface="PragmataPro" pitchFamily="50" charset="0"/>
                <a:cs typeface="PragmataPro" pitchFamily="50" charset="0"/>
              </a:rPr>
              <a:t>1971</a:t>
            </a:r>
            <a:r>
              <a:rPr lang="en-US" sz="1800" dirty="0">
                <a:solidFill>
                  <a:schemeClr val="tx1"/>
                </a:solidFill>
                <a:latin typeface="Bahnschrift" panose="020B0502040204020203" pitchFamily="34" charset="0"/>
              </a:rPr>
              <a:t>  Technical University of Darmstadt (TUD)</a:t>
            </a:r>
            <a:br>
              <a:rPr lang="en-US" sz="1800" dirty="0">
                <a:solidFill>
                  <a:schemeClr val="tx1"/>
                </a:solidFill>
                <a:latin typeface="Bahnschrift" panose="020B0502040204020203" pitchFamily="34" charset="0"/>
              </a:rPr>
            </a:br>
            <a:r>
              <a:rPr lang="en-US" sz="1800" dirty="0">
                <a:solidFill>
                  <a:schemeClr val="tx1"/>
                </a:solidFill>
                <a:latin typeface="Bahnschrift" panose="020B0502040204020203" pitchFamily="34" charset="0"/>
              </a:rPr>
              <a:t>         enrolled for Physics, Electrical Engineering, and Technical Informatics</a:t>
            </a:r>
          </a:p>
          <a:p>
            <a:pPr marL="46037" indent="0">
              <a:buNone/>
            </a:pPr>
            <a:r>
              <a:rPr lang="en-US" sz="1800" dirty="0">
                <a:solidFill>
                  <a:schemeClr val="tx1"/>
                </a:solidFill>
                <a:latin typeface="PragmataPro" pitchFamily="50" charset="0"/>
                <a:ea typeface="PragmataPro" pitchFamily="50" charset="0"/>
                <a:cs typeface="PragmataPro" pitchFamily="50" charset="0"/>
              </a:rPr>
              <a:t>1974</a:t>
            </a:r>
            <a:r>
              <a:rPr lang="en-US" sz="1800" dirty="0">
                <a:solidFill>
                  <a:schemeClr val="tx1"/>
                </a:solidFill>
                <a:latin typeface="Bahnschrift" panose="020B0502040204020203" pitchFamily="34" charset="0"/>
              </a:rPr>
              <a:t>  Student Employee (½ FTE) of GSI</a:t>
            </a:r>
          </a:p>
          <a:p>
            <a:pPr marL="46037" indent="0">
              <a:buNone/>
            </a:pPr>
            <a:r>
              <a:rPr lang="en-US" sz="1800" dirty="0">
                <a:solidFill>
                  <a:schemeClr val="tx1"/>
                </a:solidFill>
                <a:latin typeface="PragmataPro" pitchFamily="50" charset="0"/>
                <a:ea typeface="PragmataPro" pitchFamily="50" charset="0"/>
                <a:cs typeface="PragmataPro" pitchFamily="50" charset="0"/>
              </a:rPr>
              <a:t>1976</a:t>
            </a:r>
            <a:r>
              <a:rPr lang="en-US" sz="1800" dirty="0">
                <a:solidFill>
                  <a:schemeClr val="tx1"/>
                </a:solidFill>
                <a:latin typeface="Bahnschrift" panose="020B0502040204020203" pitchFamily="34" charset="0"/>
                <a:ea typeface="PragmataPro" pitchFamily="50" charset="0"/>
                <a:cs typeface="PragmataPro" pitchFamily="50" charset="0"/>
              </a:rPr>
              <a:t>  </a:t>
            </a:r>
            <a:r>
              <a:rPr lang="en-US" sz="1800" dirty="0">
                <a:solidFill>
                  <a:schemeClr val="tx1"/>
                </a:solidFill>
                <a:latin typeface="Bahnschrift" panose="020B0502040204020203" pitchFamily="34" charset="0"/>
              </a:rPr>
              <a:t>Thesis at TUD/GSI "Heavy Ion Beam Emittance Measurements using Profile Harps"</a:t>
            </a:r>
          </a:p>
          <a:p>
            <a:pPr marL="46037" indent="0">
              <a:buNone/>
            </a:pPr>
            <a:r>
              <a:rPr lang="en-US" sz="1800" dirty="0">
                <a:solidFill>
                  <a:schemeClr val="tx1"/>
                </a:solidFill>
                <a:latin typeface="PragmataPro" pitchFamily="50" charset="0"/>
                <a:ea typeface="PragmataPro" pitchFamily="50" charset="0"/>
                <a:cs typeface="PragmataPro" pitchFamily="50" charset="0"/>
              </a:rPr>
              <a:t>1975–2020</a:t>
            </a:r>
            <a:r>
              <a:rPr lang="en-US" sz="1800" dirty="0">
                <a:solidFill>
                  <a:schemeClr val="tx1"/>
                </a:solidFill>
                <a:latin typeface="Bahnschrift" panose="020B0502040204020203" pitchFamily="34" charset="0"/>
              </a:rPr>
              <a:t> full employee of GSI/FAIR</a:t>
            </a:r>
          </a:p>
          <a:p>
            <a:pPr marL="46037" indent="0">
              <a:buNone/>
            </a:pPr>
            <a:r>
              <a:rPr lang="en-US" sz="1800" dirty="0">
                <a:solidFill>
                  <a:schemeClr val="tx1"/>
                </a:solidFill>
                <a:latin typeface="PragmataPro" pitchFamily="50" charset="0"/>
                <a:ea typeface="PragmataPro" pitchFamily="50" charset="0"/>
                <a:cs typeface="PragmataPro" pitchFamily="50" charset="0"/>
              </a:rPr>
              <a:t>1975</a:t>
            </a:r>
            <a:r>
              <a:rPr lang="en-US" sz="1800" dirty="0">
                <a:solidFill>
                  <a:schemeClr val="tx1"/>
                </a:solidFill>
                <a:latin typeface="Bahnschrift" panose="020B0502040204020203" pitchFamily="34" charset="0"/>
              </a:rPr>
              <a:t>  Software development for operation of the linear accelerator (UNILAC)</a:t>
            </a:r>
          </a:p>
          <a:p>
            <a:pPr marL="46037" indent="0">
              <a:buNone/>
            </a:pPr>
            <a:r>
              <a:rPr lang="en-US" sz="1800" dirty="0">
                <a:solidFill>
                  <a:schemeClr val="tx1"/>
                </a:solidFill>
                <a:latin typeface="PragmataPro" pitchFamily="50" charset="0"/>
                <a:ea typeface="PragmataPro" pitchFamily="50" charset="0"/>
                <a:cs typeface="PragmataPro" pitchFamily="50" charset="0"/>
              </a:rPr>
              <a:t>1977–1982</a:t>
            </a:r>
            <a:r>
              <a:rPr lang="en-US" sz="1800" dirty="0">
                <a:solidFill>
                  <a:schemeClr val="tx1"/>
                </a:solidFill>
                <a:latin typeface="Bahnschrift" panose="020B0502040204020203" pitchFamily="34" charset="0"/>
              </a:rPr>
              <a:t>  Group Leader »Main Control Room Software« (Operations Department)</a:t>
            </a:r>
          </a:p>
          <a:p>
            <a:pPr marL="46037" indent="0">
              <a:buNone/>
            </a:pPr>
            <a:r>
              <a:rPr lang="en-US" sz="1800" dirty="0">
                <a:solidFill>
                  <a:schemeClr val="tx1"/>
                </a:solidFill>
                <a:latin typeface="PragmataPro" pitchFamily="50" charset="0"/>
                <a:ea typeface="PragmataPro" pitchFamily="50" charset="0"/>
                <a:cs typeface="PragmataPro" pitchFamily="50" charset="0"/>
              </a:rPr>
              <a:t>1982–2012</a:t>
            </a:r>
            <a:r>
              <a:rPr lang="en-US" sz="1800" dirty="0">
                <a:solidFill>
                  <a:schemeClr val="tx1"/>
                </a:solidFill>
                <a:latin typeface="Bahnschrift" panose="020B0502040204020203" pitchFamily="34" charset="0"/>
              </a:rPr>
              <a:t>  Group Leader »Main Control Room Software« (Controls System Department)</a:t>
            </a:r>
          </a:p>
          <a:p>
            <a:pPr marL="46037" indent="0">
              <a:buNone/>
            </a:pPr>
            <a:r>
              <a:rPr lang="en-US" sz="1800" dirty="0">
                <a:solidFill>
                  <a:schemeClr val="tx1"/>
                </a:solidFill>
                <a:latin typeface="PragmataPro" pitchFamily="50" charset="0"/>
                <a:ea typeface="PragmataPro" pitchFamily="50" charset="0"/>
                <a:cs typeface="PragmataPro" pitchFamily="50" charset="0"/>
              </a:rPr>
              <a:t>1988–2005</a:t>
            </a:r>
            <a:r>
              <a:rPr lang="en-US" sz="1800" dirty="0">
                <a:solidFill>
                  <a:schemeClr val="tx1"/>
                </a:solidFill>
                <a:latin typeface="Bahnschrift" panose="020B0502040204020203" pitchFamily="34" charset="0"/>
              </a:rPr>
              <a:t> Deputy Leader:  Controls System Department</a:t>
            </a:r>
          </a:p>
          <a:p>
            <a:pPr marL="46037" indent="0">
              <a:buNone/>
            </a:pPr>
            <a:r>
              <a:rPr lang="en-US" sz="1800" dirty="0">
                <a:solidFill>
                  <a:schemeClr val="tx1"/>
                </a:solidFill>
                <a:latin typeface="PragmataPro" pitchFamily="50" charset="0"/>
                <a:ea typeface="PragmataPro" pitchFamily="50" charset="0"/>
                <a:cs typeface="PragmataPro" pitchFamily="50" charset="0"/>
              </a:rPr>
              <a:t>2001 </a:t>
            </a:r>
            <a:r>
              <a:rPr lang="en-US" sz="1800" dirty="0">
                <a:solidFill>
                  <a:schemeClr val="tx1"/>
                </a:solidFill>
                <a:latin typeface="Bahnschrift" panose="020B0502040204020203" pitchFamily="34" charset="0"/>
              </a:rPr>
              <a:t>»</a:t>
            </a:r>
            <a:r>
              <a:rPr lang="en-US" sz="1800" dirty="0">
                <a:solidFill>
                  <a:schemeClr val="accent5"/>
                </a:solidFill>
                <a:latin typeface="Bahnschrift" panose="020B0502040204020203" pitchFamily="34" charset="0"/>
              </a:rPr>
              <a:t>JACoW</a:t>
            </a:r>
            <a:r>
              <a:rPr lang="en-US" sz="1800" dirty="0">
                <a:solidFill>
                  <a:schemeClr val="tx1"/>
                </a:solidFill>
                <a:latin typeface="Bahnschrift" panose="020B0502040204020203" pitchFamily="34" charset="0"/>
              </a:rPr>
              <a:t>« started for me (from </a:t>
            </a:r>
            <a:r>
              <a:rPr lang="en-US" sz="1800" dirty="0">
                <a:solidFill>
                  <a:schemeClr val="tx1"/>
                </a:solidFill>
                <a:latin typeface="PragmataPro" pitchFamily="50" charset="0"/>
                <a:ea typeface="PragmataPro" pitchFamily="50" charset="0"/>
                <a:cs typeface="PragmataPro" pitchFamily="50" charset="0"/>
              </a:rPr>
              <a:t>2007 as full FTE)</a:t>
            </a:r>
            <a:endParaRPr lang="en-US" sz="1800" dirty="0">
              <a:solidFill>
                <a:schemeClr val="tx1"/>
              </a:solidFill>
              <a:latin typeface="Bahnschrift" panose="020B0502040204020203" pitchFamily="34" charset="0"/>
            </a:endParaRPr>
          </a:p>
          <a:p>
            <a:pPr marL="46037" indent="0">
              <a:buNone/>
            </a:pPr>
            <a:r>
              <a:rPr lang="en-US" sz="1800" dirty="0">
                <a:solidFill>
                  <a:schemeClr val="tx1"/>
                </a:solidFill>
                <a:latin typeface="PragmataPro" pitchFamily="50" charset="0"/>
                <a:ea typeface="PragmataPro" pitchFamily="50" charset="0"/>
                <a:cs typeface="PragmataPro" pitchFamily="50" charset="0"/>
              </a:rPr>
              <a:t>2012</a:t>
            </a:r>
            <a:r>
              <a:rPr lang="en-US" sz="1800" dirty="0">
                <a:solidFill>
                  <a:schemeClr val="tx1"/>
                </a:solidFill>
                <a:latin typeface="Bahnschrift" panose="020B0502040204020203" pitchFamily="34" charset="0"/>
              </a:rPr>
              <a:t>  Senior Scientific Advisor for the »Controls System Department«</a:t>
            </a:r>
          </a:p>
          <a:p>
            <a:pPr marL="46037" indent="0">
              <a:buNone/>
            </a:pPr>
            <a:r>
              <a:rPr lang="en-US" sz="1800" dirty="0">
                <a:solidFill>
                  <a:schemeClr val="tx1"/>
                </a:solidFill>
                <a:latin typeface="PragmataPro" pitchFamily="50" charset="0"/>
                <a:ea typeface="PragmataPro" pitchFamily="50" charset="0"/>
                <a:cs typeface="PragmataPro" pitchFamily="50" charset="0"/>
              </a:rPr>
              <a:t>2017</a:t>
            </a:r>
            <a:r>
              <a:rPr lang="en-US" sz="1800" dirty="0">
                <a:solidFill>
                  <a:schemeClr val="tx1"/>
                </a:solidFill>
                <a:latin typeface="Bahnschrift" panose="020B0502040204020203" pitchFamily="34" charset="0"/>
              </a:rPr>
              <a:t>  Retired</a:t>
            </a:r>
          </a:p>
          <a:p>
            <a:pPr marL="46037" indent="0">
              <a:buNone/>
            </a:pPr>
            <a:r>
              <a:rPr lang="en-US" sz="1800" dirty="0">
                <a:solidFill>
                  <a:schemeClr val="tx1"/>
                </a:solidFill>
                <a:latin typeface="PragmataPro" pitchFamily="50" charset="0"/>
                <a:ea typeface="PragmataPro" pitchFamily="50" charset="0"/>
                <a:cs typeface="PragmataPro" pitchFamily="50" charset="0"/>
              </a:rPr>
              <a:t>2017–2020</a:t>
            </a:r>
            <a:r>
              <a:rPr lang="en-US" sz="1800" dirty="0">
                <a:solidFill>
                  <a:schemeClr val="tx1"/>
                </a:solidFill>
                <a:latin typeface="Bahnschrift" panose="020B0502040204020203" pitchFamily="34" charset="0"/>
              </a:rPr>
              <a:t>  employed as »Senior Scientific Advisor for Open Access Publication«</a:t>
            </a:r>
            <a:br>
              <a:rPr lang="en-US" sz="1800" dirty="0">
                <a:solidFill>
                  <a:schemeClr val="tx1"/>
                </a:solidFill>
                <a:latin typeface="Bahnschrift" panose="020B0502040204020203" pitchFamily="34" charset="0"/>
              </a:rPr>
            </a:br>
            <a:r>
              <a:rPr lang="en-US" sz="1800" dirty="0">
                <a:solidFill>
                  <a:schemeClr val="tx1"/>
                </a:solidFill>
                <a:latin typeface="Bahnschrift" panose="020B0502040204020203" pitchFamily="34" charset="0"/>
              </a:rPr>
              <a:t>                   and »</a:t>
            </a:r>
            <a:r>
              <a:rPr lang="en-US" sz="1800" dirty="0">
                <a:solidFill>
                  <a:schemeClr val="accent5"/>
                </a:solidFill>
                <a:latin typeface="Bahnschrift" panose="020B0502040204020203" pitchFamily="34" charset="0"/>
              </a:rPr>
              <a:t>JACoW</a:t>
            </a:r>
            <a:r>
              <a:rPr lang="en-US" sz="1800" dirty="0">
                <a:solidFill>
                  <a:schemeClr val="tx1"/>
                </a:solidFill>
                <a:latin typeface="Bahnschrift" panose="020B0502040204020203" pitchFamily="34" charset="0"/>
              </a:rPr>
              <a:t>«</a:t>
            </a:r>
            <a:br>
              <a:rPr lang="en-US" sz="1800" dirty="0">
                <a:solidFill>
                  <a:schemeClr val="tx1"/>
                </a:solidFill>
                <a:latin typeface="Bahnschrift" panose="020B0502040204020203" pitchFamily="34" charset="0"/>
              </a:rPr>
            </a:br>
            <a:r>
              <a:rPr lang="en-US" sz="1800" dirty="0">
                <a:solidFill>
                  <a:schemeClr val="tx1"/>
                </a:solidFill>
                <a:latin typeface="PragmataPro" pitchFamily="50" charset="0"/>
                <a:ea typeface="PragmataPro" pitchFamily="50" charset="0"/>
                <a:cs typeface="PragmataPro" pitchFamily="50" charset="0"/>
              </a:rPr>
              <a:t>2021–2024</a:t>
            </a:r>
            <a:r>
              <a:rPr lang="en-US" sz="1800" dirty="0">
                <a:solidFill>
                  <a:schemeClr val="tx1"/>
                </a:solidFill>
                <a:latin typeface="Bahnschrift" panose="020B0502040204020203" pitchFamily="34" charset="0"/>
              </a:rPr>
              <a:t> working for MSU/USA, LNLS/</a:t>
            </a:r>
            <a:r>
              <a:rPr lang="en-US" sz="1800" dirty="0" err="1">
                <a:solidFill>
                  <a:schemeClr val="tx1"/>
                </a:solidFill>
                <a:latin typeface="Bahnschrift" panose="020B0502040204020203" pitchFamily="34" charset="0"/>
              </a:rPr>
              <a:t>Brasil</a:t>
            </a:r>
            <a:r>
              <a:rPr lang="en-US" sz="1800" dirty="0">
                <a:solidFill>
                  <a:schemeClr val="tx1"/>
                </a:solidFill>
                <a:latin typeface="Bahnschrift" panose="020B0502040204020203" pitchFamily="34" charset="0"/>
              </a:rPr>
              <a:t>, KEK/Japan, et al.</a:t>
            </a:r>
          </a:p>
          <a:p>
            <a:pPr marL="46037" indent="0">
              <a:buNone/>
            </a:pPr>
            <a:r>
              <a:rPr lang="en-US" sz="1800" dirty="0">
                <a:solidFill>
                  <a:schemeClr val="tx1"/>
                </a:solidFill>
                <a:latin typeface="Bahnschrift" panose="020B0502040204020203" pitchFamily="34" charset="0"/>
              </a:rPr>
              <a:t>&gt;2024-05  GSI/FAIR employee (¼ FTE)</a:t>
            </a:r>
            <a:br>
              <a:rPr lang="en-US" sz="1800" dirty="0">
                <a:solidFill>
                  <a:schemeClr val="tx1"/>
                </a:solidFill>
                <a:latin typeface="Bahnschrift" panose="020B0502040204020203" pitchFamily="34" charset="0"/>
              </a:rPr>
            </a:br>
            <a:endParaRPr lang="en-GB" sz="1800" dirty="0">
              <a:solidFill>
                <a:schemeClr val="tx1"/>
              </a:solidFill>
              <a:latin typeface="Bahnschrift" panose="020B0502040204020203" pitchFamily="34" charset="0"/>
            </a:endParaRPr>
          </a:p>
        </p:txBody>
      </p:sp>
    </p:spTree>
    <p:extLst>
      <p:ext uri="{BB962C8B-B14F-4D97-AF65-F5344CB8AC3E}">
        <p14:creationId xmlns:p14="http://schemas.microsoft.com/office/powerpoint/2010/main" val="4258152270"/>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59871" y="685665"/>
            <a:ext cx="10885715" cy="522650"/>
          </a:xfrm>
        </p:spPr>
        <p:txBody>
          <a:bodyPr/>
          <a:lstStyle/>
          <a:p>
            <a:pPr>
              <a:buFont typeface="Wingdings" panose="05000000000000000000" pitchFamily="2" charset="2"/>
              <a:buChar char="v"/>
            </a:pPr>
            <a:r>
              <a:rPr lang="en-US" sz="2800" dirty="0">
                <a:solidFill>
                  <a:schemeClr val="tx2">
                    <a:lumMod val="50000"/>
                  </a:schemeClr>
                </a:solidFill>
              </a:rPr>
              <a:t>2019 </a:t>
            </a:r>
            <a:r>
              <a:rPr lang="en-US" sz="2800" b="1" dirty="0" err="1">
                <a:solidFill>
                  <a:srgbClr val="00B050"/>
                </a:solidFill>
              </a:rPr>
              <a:t>RefScan</a:t>
            </a:r>
            <a:r>
              <a:rPr lang="en-US" sz="2800" dirty="0">
                <a:solidFill>
                  <a:schemeClr val="tx1"/>
                </a:solidFill>
              </a:rPr>
              <a:t>: </a:t>
            </a:r>
            <a:r>
              <a:rPr lang="en-US" sz="2800" dirty="0">
                <a:solidFill>
                  <a:schemeClr val="tx1"/>
                </a:solidFill>
                <a:hlinkClick r:id="rId3">
                  <a:extLst>
                    <a:ext uri="{A12FA001-AC4F-418D-AE19-62706E023703}">
                      <ahyp:hlinkClr xmlns:ahyp="http://schemas.microsoft.com/office/drawing/2018/hyperlinkcolor" val="tx"/>
                    </a:ext>
                  </a:extLst>
                </a:hlinkClick>
              </a:rPr>
              <a:t>Reference Search in all of </a:t>
            </a:r>
            <a:r>
              <a:rPr lang="en-US" sz="2800" dirty="0" err="1">
                <a:solidFill>
                  <a:schemeClr val="tx1"/>
                </a:solidFill>
                <a:hlinkClick r:id="rId3">
                  <a:extLst>
                    <a:ext uri="{A12FA001-AC4F-418D-AE19-62706E023703}">
                      <ahyp:hlinkClr xmlns:ahyp="http://schemas.microsoft.com/office/drawing/2018/hyperlinkcolor" val="tx"/>
                    </a:ext>
                  </a:extLst>
                </a:hlinkClick>
              </a:rPr>
              <a:t>JACoW’s</a:t>
            </a:r>
            <a:r>
              <a:rPr lang="en-US" sz="2800" dirty="0">
                <a:solidFill>
                  <a:schemeClr val="tx1"/>
                </a:solidFill>
                <a:hlinkClick r:id="rId3">
                  <a:extLst>
                    <a:ext uri="{A12FA001-AC4F-418D-AE19-62706E023703}">
                      <ahyp:hlinkClr xmlns:ahyp="http://schemas.microsoft.com/office/drawing/2018/hyperlinkcolor" val="tx"/>
                    </a:ext>
                  </a:extLst>
                </a:hlinkClick>
              </a:rPr>
              <a:t> proceedings</a:t>
            </a:r>
            <a:endParaRPr lang="en-US" sz="2800" dirty="0">
              <a:solidFill>
                <a:schemeClr val="tx1"/>
              </a:solidFill>
            </a:endParaRPr>
          </a:p>
        </p:txBody>
      </p:sp>
      <p:pic>
        <p:nvPicPr>
          <p:cNvPr id="4" name="Picture 3">
            <a:extLst>
              <a:ext uri="{FF2B5EF4-FFF2-40B4-BE49-F238E27FC236}">
                <a16:creationId xmlns:a16="http://schemas.microsoft.com/office/drawing/2014/main" id="{5AA2B942-1372-8977-1BAB-9CE51FECA4A1}"/>
              </a:ext>
            </a:extLst>
          </p:cNvPr>
          <p:cNvPicPr>
            <a:picLocks noChangeAspect="1"/>
          </p:cNvPicPr>
          <p:nvPr/>
        </p:nvPicPr>
        <p:blipFill>
          <a:blip r:embed="rId4"/>
          <a:stretch>
            <a:fillRect/>
          </a:stretch>
        </p:blipFill>
        <p:spPr>
          <a:xfrm>
            <a:off x="5529943" y="1459787"/>
            <a:ext cx="6395883" cy="5310990"/>
          </a:xfrm>
          <a:prstGeom prst="rect">
            <a:avLst/>
          </a:prstGeom>
        </p:spPr>
      </p:pic>
      <p:sp>
        <p:nvSpPr>
          <p:cNvPr id="6" name="TextBox 5">
            <a:extLst>
              <a:ext uri="{FF2B5EF4-FFF2-40B4-BE49-F238E27FC236}">
                <a16:creationId xmlns:a16="http://schemas.microsoft.com/office/drawing/2014/main" id="{315C065E-CFD6-F629-0FBF-5838EB66BBF2}"/>
              </a:ext>
            </a:extLst>
          </p:cNvPr>
          <p:cNvSpPr txBox="1"/>
          <p:nvPr/>
        </p:nvSpPr>
        <p:spPr>
          <a:xfrm>
            <a:off x="108857" y="1355273"/>
            <a:ext cx="5421086" cy="5293757"/>
          </a:xfrm>
          <a:prstGeom prst="rect">
            <a:avLst/>
          </a:prstGeom>
          <a:noFill/>
        </p:spPr>
        <p:txBody>
          <a:bodyPr wrap="square">
            <a:spAutoFit/>
          </a:bodyPr>
          <a:lstStyle/>
          <a:p>
            <a:pPr marL="46037" indent="0">
              <a:buNone/>
            </a:pPr>
            <a:r>
              <a:rPr lang="en-US" sz="2600" dirty="0">
                <a:solidFill>
                  <a:schemeClr val="tx1"/>
                </a:solidFill>
              </a:rPr>
              <a:t>In 2019 for the IPAC in Australia ANSTO developed two tools which are enormously important for every author trying to provide correct references to JACoW proceedings papers. </a:t>
            </a:r>
            <a:br>
              <a:rPr lang="en-US" sz="2600" dirty="0">
                <a:solidFill>
                  <a:schemeClr val="tx1"/>
                </a:solidFill>
              </a:rPr>
            </a:br>
            <a:r>
              <a:rPr lang="en-US" sz="2600" dirty="0">
                <a:solidFill>
                  <a:schemeClr val="tx1"/>
                </a:solidFill>
              </a:rPr>
              <a:t>Josh Peters of ANSTO refined the tool so that all relevant papers published on JACoW can now be found with just a few entries.</a:t>
            </a:r>
            <a:br>
              <a:rPr lang="en-US" sz="2600" dirty="0">
                <a:solidFill>
                  <a:schemeClr val="tx1"/>
                </a:solidFill>
              </a:rPr>
            </a:br>
            <a:r>
              <a:rPr lang="en-US" sz="2600" dirty="0">
                <a:solidFill>
                  <a:schemeClr val="tx1"/>
                </a:solidFill>
              </a:rPr>
              <a:t>The references can then be output as bibliographic data in various formats.</a:t>
            </a:r>
          </a:p>
        </p:txBody>
      </p:sp>
    </p:spTree>
    <p:extLst>
      <p:ext uri="{BB962C8B-B14F-4D97-AF65-F5344CB8AC3E}">
        <p14:creationId xmlns:p14="http://schemas.microsoft.com/office/powerpoint/2010/main" val="347419352"/>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59871" y="685665"/>
            <a:ext cx="10885715" cy="522650"/>
          </a:xfrm>
        </p:spPr>
        <p:txBody>
          <a:bodyPr/>
          <a:lstStyle/>
          <a:p>
            <a:pPr>
              <a:buFont typeface="Wingdings" panose="05000000000000000000" pitchFamily="2" charset="2"/>
              <a:buChar char="v"/>
            </a:pPr>
            <a:r>
              <a:rPr lang="en-US" sz="2800" dirty="0">
                <a:solidFill>
                  <a:schemeClr val="tx2">
                    <a:lumMod val="50000"/>
                  </a:schemeClr>
                </a:solidFill>
              </a:rPr>
              <a:t>2019 </a:t>
            </a:r>
            <a:r>
              <a:rPr lang="en-US" sz="2800" b="1" dirty="0" err="1">
                <a:solidFill>
                  <a:srgbClr val="00B050"/>
                </a:solidFill>
              </a:rPr>
              <a:t>RefScan</a:t>
            </a:r>
            <a:r>
              <a:rPr lang="en-US" sz="2800" dirty="0">
                <a:solidFill>
                  <a:schemeClr val="tx1"/>
                </a:solidFill>
              </a:rPr>
              <a:t>: </a:t>
            </a:r>
            <a:r>
              <a:rPr lang="en-US" sz="2800" dirty="0">
                <a:solidFill>
                  <a:schemeClr val="tx1"/>
                </a:solidFill>
                <a:hlinkClick r:id="rId3">
                  <a:extLst>
                    <a:ext uri="{A12FA001-AC4F-418D-AE19-62706E023703}">
                      <ahyp:hlinkClr xmlns:ahyp="http://schemas.microsoft.com/office/drawing/2018/hyperlinkcolor" val="tx"/>
                    </a:ext>
                  </a:extLst>
                </a:hlinkClick>
              </a:rPr>
              <a:t>Reference Search in all of </a:t>
            </a:r>
            <a:r>
              <a:rPr lang="en-US" sz="2800" dirty="0" err="1">
                <a:solidFill>
                  <a:schemeClr val="tx1"/>
                </a:solidFill>
                <a:hlinkClick r:id="rId3">
                  <a:extLst>
                    <a:ext uri="{A12FA001-AC4F-418D-AE19-62706E023703}">
                      <ahyp:hlinkClr xmlns:ahyp="http://schemas.microsoft.com/office/drawing/2018/hyperlinkcolor" val="tx"/>
                    </a:ext>
                  </a:extLst>
                </a:hlinkClick>
              </a:rPr>
              <a:t>JACoW’s</a:t>
            </a:r>
            <a:r>
              <a:rPr lang="en-US" sz="2800" dirty="0">
                <a:solidFill>
                  <a:schemeClr val="tx1"/>
                </a:solidFill>
                <a:hlinkClick r:id="rId3">
                  <a:extLst>
                    <a:ext uri="{A12FA001-AC4F-418D-AE19-62706E023703}">
                      <ahyp:hlinkClr xmlns:ahyp="http://schemas.microsoft.com/office/drawing/2018/hyperlinkcolor" val="tx"/>
                    </a:ext>
                  </a:extLst>
                </a:hlinkClick>
              </a:rPr>
              <a:t> proceedings</a:t>
            </a:r>
            <a:endParaRPr lang="en-US" sz="2800" dirty="0">
              <a:solidFill>
                <a:schemeClr val="tx1"/>
              </a:solidFill>
            </a:endParaRPr>
          </a:p>
        </p:txBody>
      </p:sp>
      <p:sp>
        <p:nvSpPr>
          <p:cNvPr id="6" name="TextBox 5">
            <a:extLst>
              <a:ext uri="{FF2B5EF4-FFF2-40B4-BE49-F238E27FC236}">
                <a16:creationId xmlns:a16="http://schemas.microsoft.com/office/drawing/2014/main" id="{315C065E-CFD6-F629-0FBF-5838EB66BBF2}"/>
              </a:ext>
            </a:extLst>
          </p:cNvPr>
          <p:cNvSpPr txBox="1"/>
          <p:nvPr/>
        </p:nvSpPr>
        <p:spPr>
          <a:xfrm>
            <a:off x="108857" y="1355273"/>
            <a:ext cx="5421086" cy="1292662"/>
          </a:xfrm>
          <a:prstGeom prst="rect">
            <a:avLst/>
          </a:prstGeom>
          <a:noFill/>
        </p:spPr>
        <p:txBody>
          <a:bodyPr wrap="square">
            <a:spAutoFit/>
          </a:bodyPr>
          <a:lstStyle/>
          <a:p>
            <a:pPr marL="46037" indent="0">
              <a:buNone/>
            </a:pPr>
            <a:r>
              <a:rPr lang="en-US" sz="2600" dirty="0" err="1">
                <a:solidFill>
                  <a:schemeClr val="tx1"/>
                </a:solidFill>
              </a:rPr>
              <a:t>RefScan</a:t>
            </a:r>
            <a:r>
              <a:rPr lang="en-US" sz="2600" dirty="0">
                <a:solidFill>
                  <a:schemeClr val="tx1"/>
                </a:solidFill>
              </a:rPr>
              <a:t> can provide formatted output for Word, LaTeX and </a:t>
            </a:r>
            <a:r>
              <a:rPr lang="en-US" sz="2600" dirty="0" err="1">
                <a:solidFill>
                  <a:schemeClr val="tx1"/>
                </a:solidFill>
              </a:rPr>
              <a:t>BibTeX</a:t>
            </a:r>
            <a:br>
              <a:rPr lang="en-US" sz="2600" dirty="0">
                <a:solidFill>
                  <a:schemeClr val="tx1"/>
                </a:solidFill>
              </a:rPr>
            </a:br>
            <a:r>
              <a:rPr lang="en-US" sz="2600" dirty="0">
                <a:solidFill>
                  <a:schemeClr val="tx1"/>
                </a:solidFill>
              </a:rPr>
              <a:t>as can be seen to the right</a:t>
            </a:r>
          </a:p>
        </p:txBody>
      </p:sp>
      <p:pic>
        <p:nvPicPr>
          <p:cNvPr id="5" name="Picture 4">
            <a:extLst>
              <a:ext uri="{FF2B5EF4-FFF2-40B4-BE49-F238E27FC236}">
                <a16:creationId xmlns:a16="http://schemas.microsoft.com/office/drawing/2014/main" id="{9A037FA0-BD67-0B42-F559-EC50ED695205}"/>
              </a:ext>
            </a:extLst>
          </p:cNvPr>
          <p:cNvPicPr>
            <a:picLocks noChangeAspect="1"/>
          </p:cNvPicPr>
          <p:nvPr/>
        </p:nvPicPr>
        <p:blipFill>
          <a:blip r:embed="rId4"/>
          <a:stretch>
            <a:fillRect/>
          </a:stretch>
        </p:blipFill>
        <p:spPr>
          <a:xfrm>
            <a:off x="5529943" y="1299000"/>
            <a:ext cx="6417128" cy="5488243"/>
          </a:xfrm>
          <a:prstGeom prst="rect">
            <a:avLst/>
          </a:prstGeom>
        </p:spPr>
      </p:pic>
    </p:spTree>
    <p:extLst>
      <p:ext uri="{BB962C8B-B14F-4D97-AF65-F5344CB8AC3E}">
        <p14:creationId xmlns:p14="http://schemas.microsoft.com/office/powerpoint/2010/main" val="3224516518"/>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595753"/>
            <a:ext cx="12192000" cy="577079"/>
          </a:xfrm>
        </p:spPr>
        <p:txBody>
          <a:bodyPr/>
          <a:lstStyle/>
          <a:p>
            <a:pPr>
              <a:buFont typeface="Wingdings" panose="05000000000000000000" pitchFamily="2" charset="2"/>
              <a:buChar char="v"/>
            </a:pPr>
            <a:r>
              <a:rPr lang="en-US" sz="2400" dirty="0">
                <a:solidFill>
                  <a:schemeClr val="tx2">
                    <a:lumMod val="50000"/>
                  </a:schemeClr>
                </a:solidFill>
              </a:rPr>
              <a:t>2019 </a:t>
            </a:r>
            <a:r>
              <a:rPr lang="en-US" sz="2400" b="1" dirty="0" err="1">
                <a:solidFill>
                  <a:srgbClr val="00B050"/>
                </a:solidFill>
              </a:rPr>
              <a:t>CatScan</a:t>
            </a:r>
            <a:r>
              <a:rPr lang="en-US" sz="2400" dirty="0">
                <a:solidFill>
                  <a:schemeClr val="tx1"/>
                </a:solidFill>
              </a:rPr>
              <a:t>: </a:t>
            </a:r>
            <a:r>
              <a:rPr lang="en-US" sz="2400" dirty="0">
                <a:solidFill>
                  <a:schemeClr val="tx1"/>
                </a:solidFill>
                <a:hlinkClick r:id="rId3">
                  <a:extLst>
                    <a:ext uri="{A12FA001-AC4F-418D-AE19-62706E023703}">
                      <ahyp:hlinkClr xmlns:ahyp="http://schemas.microsoft.com/office/drawing/2018/hyperlinkcolor" val="tx"/>
                    </a:ext>
                  </a:extLst>
                </a:hlinkClick>
              </a:rPr>
              <a:t>Word DOCX Validator to examine JACoW papers ahead of submission</a:t>
            </a: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4" name="TextBox 3">
            <a:extLst>
              <a:ext uri="{FF2B5EF4-FFF2-40B4-BE49-F238E27FC236}">
                <a16:creationId xmlns:a16="http://schemas.microsoft.com/office/drawing/2014/main" id="{A1B60D98-EA93-3B7B-CA0E-ED325F457B1A}"/>
              </a:ext>
            </a:extLst>
          </p:cNvPr>
          <p:cNvSpPr txBox="1"/>
          <p:nvPr/>
        </p:nvSpPr>
        <p:spPr>
          <a:xfrm>
            <a:off x="65314" y="1262743"/>
            <a:ext cx="3603172" cy="5262979"/>
          </a:xfrm>
          <a:prstGeom prst="rect">
            <a:avLst/>
          </a:prstGeom>
          <a:noFill/>
        </p:spPr>
        <p:txBody>
          <a:bodyPr wrap="square">
            <a:spAutoFit/>
          </a:bodyPr>
          <a:lstStyle/>
          <a:p>
            <a:r>
              <a:rPr lang="en-US" sz="2400" dirty="0">
                <a:solidFill>
                  <a:schemeClr val="tx1"/>
                </a:solidFill>
              </a:rPr>
              <a:t>The second tool developed at ANSTO by </a:t>
            </a:r>
            <a:r>
              <a:rPr lang="en-US" sz="2400" dirty="0"/>
              <a:t>Rosemary Waghorn i</a:t>
            </a:r>
            <a:r>
              <a:rPr lang="en-US" sz="2400" dirty="0">
                <a:solidFill>
                  <a:schemeClr val="tx1"/>
                </a:solidFill>
              </a:rPr>
              <a:t>n 2019 for the IPAC in Australia is named </a:t>
            </a:r>
            <a:br>
              <a:rPr lang="en-US" sz="2400" dirty="0">
                <a:solidFill>
                  <a:schemeClr val="tx1"/>
                </a:solidFill>
              </a:rPr>
            </a:br>
            <a:r>
              <a:rPr lang="en-US" sz="2400" dirty="0">
                <a:solidFill>
                  <a:schemeClr val="tx1"/>
                </a:solidFill>
              </a:rPr>
              <a:t>»Cat</a:t>
            </a:r>
            <a:r>
              <a:rPr lang="en-US" dirty="0"/>
              <a:t> </a:t>
            </a:r>
            <a:r>
              <a:rPr lang="en-US" sz="2400" dirty="0">
                <a:solidFill>
                  <a:schemeClr val="tx1"/>
                </a:solidFill>
              </a:rPr>
              <a:t>Scan«.</a:t>
            </a:r>
            <a:br>
              <a:rPr lang="en-US" sz="2400" dirty="0">
                <a:solidFill>
                  <a:schemeClr val="tx1"/>
                </a:solidFill>
              </a:rPr>
            </a:br>
            <a:r>
              <a:rPr lang="en-US" sz="2400" dirty="0">
                <a:solidFill>
                  <a:schemeClr val="tx1"/>
                </a:solidFill>
              </a:rPr>
              <a:t>It is a Word DOCX (and LaTeX) validator which detects wrong settings, material out of margins,</a:t>
            </a:r>
            <a:br>
              <a:rPr lang="en-US" sz="2400" dirty="0">
                <a:solidFill>
                  <a:schemeClr val="tx1"/>
                </a:solidFill>
              </a:rPr>
            </a:br>
            <a:r>
              <a:rPr lang="en-US" sz="2400" dirty="0">
                <a:solidFill>
                  <a:schemeClr val="tx1"/>
                </a:solidFill>
              </a:rPr>
              <a:t>checks sequence of citations, references, and pictures, and much more…</a:t>
            </a:r>
            <a:endParaRPr lang="en-US" sz="2400" dirty="0"/>
          </a:p>
        </p:txBody>
      </p:sp>
      <p:pic>
        <p:nvPicPr>
          <p:cNvPr id="6" name="Picture 5">
            <a:extLst>
              <a:ext uri="{FF2B5EF4-FFF2-40B4-BE49-F238E27FC236}">
                <a16:creationId xmlns:a16="http://schemas.microsoft.com/office/drawing/2014/main" id="{74F3E9AC-CAF7-8EAB-5C0A-B1ECFF036B83}"/>
              </a:ext>
            </a:extLst>
          </p:cNvPr>
          <p:cNvPicPr>
            <a:picLocks noChangeAspect="1"/>
          </p:cNvPicPr>
          <p:nvPr/>
        </p:nvPicPr>
        <p:blipFill>
          <a:blip r:embed="rId4"/>
          <a:stretch>
            <a:fillRect/>
          </a:stretch>
        </p:blipFill>
        <p:spPr>
          <a:xfrm>
            <a:off x="3712029" y="1251719"/>
            <a:ext cx="8335854" cy="5415785"/>
          </a:xfrm>
          <a:prstGeom prst="rect">
            <a:avLst/>
          </a:prstGeom>
        </p:spPr>
      </p:pic>
    </p:spTree>
    <p:extLst>
      <p:ext uri="{BB962C8B-B14F-4D97-AF65-F5344CB8AC3E}">
        <p14:creationId xmlns:p14="http://schemas.microsoft.com/office/powerpoint/2010/main" val="638205124"/>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577079"/>
          </a:xfrm>
        </p:spPr>
        <p:txBody>
          <a:bodyPr/>
          <a:lstStyle/>
          <a:p>
            <a:pPr>
              <a:buFont typeface="Wingdings" panose="05000000000000000000" pitchFamily="2" charset="2"/>
              <a:buChar char="v"/>
            </a:pPr>
            <a:r>
              <a:rPr lang="en-US" sz="2400" dirty="0">
                <a:solidFill>
                  <a:schemeClr val="tx2">
                    <a:lumMod val="50000"/>
                  </a:schemeClr>
                </a:solidFill>
              </a:rPr>
              <a:t>2019 </a:t>
            </a:r>
            <a:r>
              <a:rPr lang="en-US" sz="2400" b="1" dirty="0" err="1">
                <a:solidFill>
                  <a:srgbClr val="00B050"/>
                </a:solidFill>
              </a:rPr>
              <a:t>CatScan</a:t>
            </a:r>
            <a:r>
              <a:rPr lang="en-US" sz="2400" dirty="0">
                <a:solidFill>
                  <a:schemeClr val="tx1"/>
                </a:solidFill>
              </a:rPr>
              <a:t>: </a:t>
            </a:r>
            <a:r>
              <a:rPr lang="en-US" sz="2400" dirty="0">
                <a:solidFill>
                  <a:schemeClr val="tx1"/>
                </a:solidFill>
                <a:hlinkClick r:id="rId3">
                  <a:extLst>
                    <a:ext uri="{A12FA001-AC4F-418D-AE19-62706E023703}">
                      <ahyp:hlinkClr xmlns:ahyp="http://schemas.microsoft.com/office/drawing/2018/hyperlinkcolor" val="tx"/>
                    </a:ext>
                  </a:extLst>
                </a:hlinkClick>
              </a:rPr>
              <a:t>Word DOCX Validator to examine JACoW papers ahead of submission</a:t>
            </a: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4" name="TextBox 3">
            <a:extLst>
              <a:ext uri="{FF2B5EF4-FFF2-40B4-BE49-F238E27FC236}">
                <a16:creationId xmlns:a16="http://schemas.microsoft.com/office/drawing/2014/main" id="{A1B60D98-EA93-3B7B-CA0E-ED325F457B1A}"/>
              </a:ext>
            </a:extLst>
          </p:cNvPr>
          <p:cNvSpPr txBox="1"/>
          <p:nvPr/>
        </p:nvSpPr>
        <p:spPr>
          <a:xfrm>
            <a:off x="65314" y="1262743"/>
            <a:ext cx="3679372" cy="5262979"/>
          </a:xfrm>
          <a:prstGeom prst="rect">
            <a:avLst/>
          </a:prstGeom>
          <a:noFill/>
        </p:spPr>
        <p:txBody>
          <a:bodyPr wrap="square">
            <a:spAutoFit/>
          </a:bodyPr>
          <a:lstStyle/>
          <a:p>
            <a:r>
              <a:rPr lang="en-US" sz="2400" dirty="0">
                <a:solidFill>
                  <a:schemeClr val="tx1"/>
                </a:solidFill>
              </a:rPr>
              <a:t>The second tool developed at ANSTO (by </a:t>
            </a:r>
            <a:r>
              <a:rPr lang="en-US" sz="2400" dirty="0"/>
              <a:t>Rosemary Waghorn) i</a:t>
            </a:r>
            <a:r>
              <a:rPr lang="en-US" sz="2400" dirty="0">
                <a:solidFill>
                  <a:schemeClr val="tx1"/>
                </a:solidFill>
              </a:rPr>
              <a:t>n 2019 for the IPAC in Australia is named </a:t>
            </a:r>
          </a:p>
          <a:p>
            <a:r>
              <a:rPr lang="en-US" sz="2400" dirty="0">
                <a:solidFill>
                  <a:schemeClr val="tx1"/>
                </a:solidFill>
              </a:rPr>
              <a:t>»Cat</a:t>
            </a:r>
            <a:r>
              <a:rPr lang="en-US" dirty="0"/>
              <a:t> </a:t>
            </a:r>
            <a:r>
              <a:rPr lang="en-US" sz="2400" dirty="0">
                <a:solidFill>
                  <a:schemeClr val="tx1"/>
                </a:solidFill>
              </a:rPr>
              <a:t>Scan«.</a:t>
            </a:r>
            <a:br>
              <a:rPr lang="en-US" sz="2400" dirty="0">
                <a:solidFill>
                  <a:schemeClr val="tx1"/>
                </a:solidFill>
              </a:rPr>
            </a:br>
            <a:r>
              <a:rPr lang="en-US" sz="2400" dirty="0">
                <a:solidFill>
                  <a:schemeClr val="tx1"/>
                </a:solidFill>
              </a:rPr>
              <a:t>It is a Word DOCX (and LaTeX) validator which detects wrong settings, material out of margins,</a:t>
            </a:r>
            <a:br>
              <a:rPr lang="en-US" sz="2400" dirty="0">
                <a:solidFill>
                  <a:schemeClr val="tx1"/>
                </a:solidFill>
              </a:rPr>
            </a:br>
            <a:r>
              <a:rPr lang="en-US" sz="2400" dirty="0">
                <a:solidFill>
                  <a:schemeClr val="tx1"/>
                </a:solidFill>
              </a:rPr>
              <a:t>checks sequence of citations, references, and pictures, and much more…</a:t>
            </a:r>
            <a:endParaRPr lang="en-US" sz="2400" dirty="0"/>
          </a:p>
        </p:txBody>
      </p:sp>
      <p:pic>
        <p:nvPicPr>
          <p:cNvPr id="5" name="Picture 4">
            <a:extLst>
              <a:ext uri="{FF2B5EF4-FFF2-40B4-BE49-F238E27FC236}">
                <a16:creationId xmlns:a16="http://schemas.microsoft.com/office/drawing/2014/main" id="{7B7328BF-6185-7B4B-D65D-79C25F34022D}"/>
              </a:ext>
            </a:extLst>
          </p:cNvPr>
          <p:cNvPicPr>
            <a:picLocks noChangeAspect="1"/>
          </p:cNvPicPr>
          <p:nvPr/>
        </p:nvPicPr>
        <p:blipFill>
          <a:blip r:embed="rId4"/>
          <a:stretch>
            <a:fillRect/>
          </a:stretch>
        </p:blipFill>
        <p:spPr>
          <a:xfrm>
            <a:off x="3657600" y="1317035"/>
            <a:ext cx="8458879" cy="4909593"/>
          </a:xfrm>
          <a:prstGeom prst="rect">
            <a:avLst/>
          </a:prstGeom>
        </p:spPr>
      </p:pic>
    </p:spTree>
    <p:extLst>
      <p:ext uri="{BB962C8B-B14F-4D97-AF65-F5344CB8AC3E}">
        <p14:creationId xmlns:p14="http://schemas.microsoft.com/office/powerpoint/2010/main" val="673471017"/>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577079"/>
          </a:xfrm>
        </p:spPr>
        <p:txBody>
          <a:bodyPr/>
          <a:lstStyle/>
          <a:p>
            <a:pPr>
              <a:buFont typeface="Wingdings" panose="05000000000000000000" pitchFamily="2" charset="2"/>
              <a:buChar char="v"/>
            </a:pPr>
            <a:r>
              <a:rPr lang="en-US" sz="2400" dirty="0">
                <a:solidFill>
                  <a:schemeClr val="tx2">
                    <a:lumMod val="50000"/>
                  </a:schemeClr>
                </a:solidFill>
              </a:rPr>
              <a:t>2019 </a:t>
            </a:r>
            <a:r>
              <a:rPr lang="en-US" sz="2400" b="1" dirty="0" err="1">
                <a:solidFill>
                  <a:srgbClr val="00B050"/>
                </a:solidFill>
              </a:rPr>
              <a:t>CatScan</a:t>
            </a:r>
            <a:r>
              <a:rPr lang="en-US" sz="2400" dirty="0">
                <a:solidFill>
                  <a:schemeClr val="tx1"/>
                </a:solidFill>
              </a:rPr>
              <a:t>: </a:t>
            </a:r>
            <a:r>
              <a:rPr lang="en-US" sz="2400" dirty="0">
                <a:solidFill>
                  <a:schemeClr val="tx1"/>
                </a:solidFill>
                <a:hlinkClick r:id="rId3">
                  <a:extLst>
                    <a:ext uri="{A12FA001-AC4F-418D-AE19-62706E023703}">
                      <ahyp:hlinkClr xmlns:ahyp="http://schemas.microsoft.com/office/drawing/2018/hyperlinkcolor" val="tx"/>
                    </a:ext>
                  </a:extLst>
                </a:hlinkClick>
              </a:rPr>
              <a:t>Word DOCX Validator to examine JACoW papers ahead of submission</a:t>
            </a: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6" name="Picture 5">
            <a:extLst>
              <a:ext uri="{FF2B5EF4-FFF2-40B4-BE49-F238E27FC236}">
                <a16:creationId xmlns:a16="http://schemas.microsoft.com/office/drawing/2014/main" id="{6BA05CD0-C146-11A3-54C1-83BA43C6C8BE}"/>
              </a:ext>
            </a:extLst>
          </p:cNvPr>
          <p:cNvPicPr>
            <a:picLocks noChangeAspect="1"/>
          </p:cNvPicPr>
          <p:nvPr/>
        </p:nvPicPr>
        <p:blipFill>
          <a:blip r:embed="rId4"/>
          <a:stretch>
            <a:fillRect/>
          </a:stretch>
        </p:blipFill>
        <p:spPr>
          <a:xfrm>
            <a:off x="67160" y="1082977"/>
            <a:ext cx="4060478" cy="5775022"/>
          </a:xfrm>
          <a:prstGeom prst="rect">
            <a:avLst/>
          </a:prstGeom>
        </p:spPr>
      </p:pic>
      <p:pic>
        <p:nvPicPr>
          <p:cNvPr id="8" name="Picture 7">
            <a:extLst>
              <a:ext uri="{FF2B5EF4-FFF2-40B4-BE49-F238E27FC236}">
                <a16:creationId xmlns:a16="http://schemas.microsoft.com/office/drawing/2014/main" id="{5288FD78-DF68-5DE2-2617-C1E375847B78}"/>
              </a:ext>
            </a:extLst>
          </p:cNvPr>
          <p:cNvPicPr>
            <a:picLocks noChangeAspect="1"/>
          </p:cNvPicPr>
          <p:nvPr/>
        </p:nvPicPr>
        <p:blipFill>
          <a:blip r:embed="rId5"/>
          <a:stretch>
            <a:fillRect/>
          </a:stretch>
        </p:blipFill>
        <p:spPr>
          <a:xfrm>
            <a:off x="4194798" y="1082977"/>
            <a:ext cx="3995162" cy="5775021"/>
          </a:xfrm>
          <a:prstGeom prst="rect">
            <a:avLst/>
          </a:prstGeom>
        </p:spPr>
      </p:pic>
      <p:pic>
        <p:nvPicPr>
          <p:cNvPr id="10" name="Picture 9">
            <a:extLst>
              <a:ext uri="{FF2B5EF4-FFF2-40B4-BE49-F238E27FC236}">
                <a16:creationId xmlns:a16="http://schemas.microsoft.com/office/drawing/2014/main" id="{67FE132B-DCE6-82AB-8E69-F4A6DFB649CF}"/>
              </a:ext>
            </a:extLst>
          </p:cNvPr>
          <p:cNvPicPr>
            <a:picLocks noChangeAspect="1"/>
          </p:cNvPicPr>
          <p:nvPr/>
        </p:nvPicPr>
        <p:blipFill>
          <a:blip r:embed="rId6"/>
          <a:stretch>
            <a:fillRect/>
          </a:stretch>
        </p:blipFill>
        <p:spPr>
          <a:xfrm>
            <a:off x="8247829" y="1082977"/>
            <a:ext cx="3886302" cy="5775021"/>
          </a:xfrm>
          <a:prstGeom prst="rect">
            <a:avLst/>
          </a:prstGeom>
        </p:spPr>
      </p:pic>
    </p:spTree>
    <p:extLst>
      <p:ext uri="{BB962C8B-B14F-4D97-AF65-F5344CB8AC3E}">
        <p14:creationId xmlns:p14="http://schemas.microsoft.com/office/powerpoint/2010/main" val="1321254476"/>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685664"/>
            <a:ext cx="12192000" cy="6402240"/>
          </a:xfrm>
        </p:spPr>
        <p:txBody>
          <a:bodyPr/>
          <a:lstStyle/>
          <a:p>
            <a:pPr>
              <a:buFont typeface="Wingdings" panose="05000000000000000000" pitchFamily="2" charset="2"/>
              <a:buChar char="v"/>
            </a:pPr>
            <a:r>
              <a:rPr lang="en-US" sz="2800" dirty="0">
                <a:solidFill>
                  <a:schemeClr val="tx2">
                    <a:lumMod val="50000"/>
                  </a:schemeClr>
                </a:solidFill>
              </a:rPr>
              <a:t>2020 </a:t>
            </a:r>
            <a:r>
              <a:rPr lang="en-US" sz="2800" b="1" dirty="0">
                <a:solidFill>
                  <a:srgbClr val="00B050"/>
                </a:solidFill>
              </a:rPr>
              <a:t>ISSN</a:t>
            </a:r>
            <a:r>
              <a:rPr lang="en-US" sz="2800" dirty="0">
                <a:solidFill>
                  <a:schemeClr val="tx1"/>
                </a:solidFill>
              </a:rPr>
              <a:t> numbers for JACoW conferences</a:t>
            </a:r>
            <a:br>
              <a:rPr lang="en-US" sz="2400" dirty="0">
                <a:solidFill>
                  <a:schemeClr val="tx1"/>
                </a:solidFill>
              </a:rPr>
            </a:br>
            <a:r>
              <a:rPr lang="en-US" sz="2400" dirty="0">
                <a:solidFill>
                  <a:schemeClr val="tx1"/>
                </a:solidFill>
              </a:rPr>
              <a:t>                                                                          Now you see the ISSNs (which are</a:t>
            </a:r>
            <a:br>
              <a:rPr lang="en-US" sz="2400" dirty="0">
                <a:solidFill>
                  <a:schemeClr val="tx1"/>
                </a:solidFill>
              </a:rPr>
            </a:br>
            <a:r>
              <a:rPr lang="en-US" sz="2400" dirty="0">
                <a:solidFill>
                  <a:schemeClr val="tx1"/>
                </a:solidFill>
              </a:rPr>
              <a:t>                                                                          necessary for being recognized as</a:t>
            </a:r>
            <a:br>
              <a:rPr lang="en-US" sz="2400" dirty="0">
                <a:solidFill>
                  <a:schemeClr val="tx1"/>
                </a:solidFill>
              </a:rPr>
            </a:br>
            <a:r>
              <a:rPr lang="en-US" sz="2400" dirty="0">
                <a:solidFill>
                  <a:schemeClr val="tx1"/>
                </a:solidFill>
              </a:rPr>
              <a:t>                                                                          a periodical and journal — and a</a:t>
            </a:r>
            <a:br>
              <a:rPr lang="en-US" sz="2400" dirty="0">
                <a:solidFill>
                  <a:schemeClr val="tx1"/>
                </a:solidFill>
              </a:rPr>
            </a:br>
            <a:r>
              <a:rPr lang="en-US" sz="2400" dirty="0">
                <a:solidFill>
                  <a:schemeClr val="tx1"/>
                </a:solidFill>
              </a:rPr>
              <a:t>                                                                          need for being indexed by Scopus)</a:t>
            </a:r>
            <a:br>
              <a:rPr lang="en-US" sz="2400" dirty="0">
                <a:solidFill>
                  <a:schemeClr val="tx1"/>
                </a:solidFill>
              </a:rPr>
            </a:br>
            <a:r>
              <a:rPr lang="en-US" sz="2400" dirty="0">
                <a:solidFill>
                  <a:schemeClr val="tx1"/>
                </a:solidFill>
              </a:rPr>
              <a:t>                                                                          on the JACoW Proceedings page: </a:t>
            </a: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1800" dirty="0">
                <a:solidFill>
                  <a:schemeClr val="tx1"/>
                </a:solidFill>
              </a:rPr>
            </a:br>
            <a:br>
              <a:rPr lang="en-US" sz="1800" dirty="0">
                <a:solidFill>
                  <a:schemeClr val="tx1"/>
                </a:solidFill>
              </a:rPr>
            </a:br>
            <a:r>
              <a:rPr lang="en-US" sz="2400" dirty="0">
                <a:solidFill>
                  <a:schemeClr val="tx1"/>
                </a:solidFill>
              </a:rPr>
              <a:t>the first ISSN numbers were provided in 2011 for </a:t>
            </a:r>
            <a:br>
              <a:rPr lang="en-US" sz="2400" dirty="0">
                <a:solidFill>
                  <a:schemeClr val="tx1"/>
                </a:solidFill>
              </a:rPr>
            </a:br>
            <a:r>
              <a:rPr lang="en-US" sz="2400" dirty="0">
                <a:solidFill>
                  <a:schemeClr val="tx1"/>
                </a:solidFill>
              </a:rPr>
              <a:t>4 conference series by the International ISSN Board </a:t>
            </a:r>
            <a:br>
              <a:rPr lang="en-US" sz="2400" dirty="0">
                <a:solidFill>
                  <a:schemeClr val="tx1"/>
                </a:solidFill>
              </a:rPr>
            </a:br>
            <a:r>
              <a:rPr lang="en-US" sz="2400" dirty="0">
                <a:solidFill>
                  <a:schemeClr val="tx1"/>
                </a:solidFill>
              </a:rPr>
              <a:t>in Paris — after this changed it took a long time </a:t>
            </a:r>
            <a:br>
              <a:rPr lang="en-US" sz="2400" dirty="0">
                <a:solidFill>
                  <a:schemeClr val="tx1"/>
                </a:solidFill>
              </a:rPr>
            </a:br>
            <a:r>
              <a:rPr lang="en-US" sz="2400" dirty="0">
                <a:solidFill>
                  <a:schemeClr val="tx1"/>
                </a:solidFill>
              </a:rPr>
              <a:t>before JACoW was granted ISSNs for all current</a:t>
            </a:r>
            <a:br>
              <a:rPr lang="en-US" sz="2400" dirty="0">
                <a:solidFill>
                  <a:schemeClr val="tx1"/>
                </a:solidFill>
              </a:rPr>
            </a:br>
            <a:r>
              <a:rPr lang="en-US" sz="2400" dirty="0">
                <a:solidFill>
                  <a:schemeClr val="tx1"/>
                </a:solidFill>
              </a:rPr>
              <a:t>conference series (2020 by the Swiss Registrar).</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A8909A4C-CAE6-E8EB-ADC3-408E88BFFE98}"/>
              </a:ext>
            </a:extLst>
          </p:cNvPr>
          <p:cNvPicPr>
            <a:picLocks noChangeAspect="1"/>
          </p:cNvPicPr>
          <p:nvPr/>
        </p:nvPicPr>
        <p:blipFill>
          <a:blip r:embed="rId3"/>
          <a:stretch>
            <a:fillRect/>
          </a:stretch>
        </p:blipFill>
        <p:spPr>
          <a:xfrm>
            <a:off x="229339" y="1230085"/>
            <a:ext cx="6684555" cy="3167743"/>
          </a:xfrm>
          <a:prstGeom prst="rect">
            <a:avLst/>
          </a:prstGeom>
        </p:spPr>
      </p:pic>
      <p:pic>
        <p:nvPicPr>
          <p:cNvPr id="6" name="Picture 5">
            <a:extLst>
              <a:ext uri="{FF2B5EF4-FFF2-40B4-BE49-F238E27FC236}">
                <a16:creationId xmlns:a16="http://schemas.microsoft.com/office/drawing/2014/main" id="{9CF22591-B0E6-1687-8BFD-65D7A130441C}"/>
              </a:ext>
            </a:extLst>
          </p:cNvPr>
          <p:cNvPicPr>
            <a:picLocks noChangeAspect="1"/>
          </p:cNvPicPr>
          <p:nvPr/>
        </p:nvPicPr>
        <p:blipFill>
          <a:blip r:embed="rId4"/>
          <a:stretch>
            <a:fillRect/>
          </a:stretch>
        </p:blipFill>
        <p:spPr>
          <a:xfrm>
            <a:off x="7411986" y="3124200"/>
            <a:ext cx="4550675" cy="3565071"/>
          </a:xfrm>
          <a:prstGeom prst="rect">
            <a:avLst/>
          </a:prstGeom>
        </p:spPr>
      </p:pic>
    </p:spTree>
    <p:extLst>
      <p:ext uri="{BB962C8B-B14F-4D97-AF65-F5344CB8AC3E}">
        <p14:creationId xmlns:p14="http://schemas.microsoft.com/office/powerpoint/2010/main" val="1845487859"/>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227416" y="1"/>
            <a:ext cx="12419416" cy="774123"/>
          </a:xfrm>
        </p:spPr>
        <p:txBody>
          <a:bodyPr/>
          <a:lstStyle/>
          <a:p>
            <a:pPr marL="320040" indent="-32004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3" name="Content Placeholder 2"/>
          <p:cNvSpPr>
            <a:spLocks noGrp="1"/>
          </p:cNvSpPr>
          <p:nvPr>
            <p:ph sz="quarter" idx="13"/>
          </p:nvPr>
        </p:nvSpPr>
        <p:spPr>
          <a:xfrm>
            <a:off x="0" y="522379"/>
            <a:ext cx="12192000" cy="6402240"/>
          </a:xfrm>
        </p:spPr>
        <p:txBody>
          <a:bodyPr/>
          <a:lstStyle/>
          <a:p>
            <a:pPr>
              <a:buFont typeface="Wingdings" panose="05000000000000000000" pitchFamily="2" charset="2"/>
              <a:buChar char="v"/>
            </a:pPr>
            <a:r>
              <a:rPr lang="en-US" sz="2800" dirty="0">
                <a:solidFill>
                  <a:schemeClr val="tx2">
                    <a:lumMod val="50000"/>
                  </a:schemeClr>
                </a:solidFill>
              </a:rPr>
              <a:t>2004 </a:t>
            </a:r>
            <a:r>
              <a:rPr lang="en-US" sz="2800" b="1" dirty="0">
                <a:solidFill>
                  <a:srgbClr val="00B050"/>
                </a:solidFill>
              </a:rPr>
              <a:t>Scopus</a:t>
            </a:r>
            <a:r>
              <a:rPr lang="en-US" sz="2800" dirty="0">
                <a:solidFill>
                  <a:schemeClr val="tx1"/>
                </a:solidFill>
              </a:rPr>
              <a:t> indexes LINAC and IBIC conferences</a:t>
            </a:r>
          </a:p>
          <a:p>
            <a:pPr marL="46037" indent="0">
              <a:buNone/>
            </a:pPr>
            <a:r>
              <a:rPr lang="en-US" sz="2800" dirty="0">
                <a:solidFill>
                  <a:schemeClr val="tx1"/>
                </a:solidFill>
              </a:rPr>
              <a:t>After many years of trials</a:t>
            </a:r>
            <a:br>
              <a:rPr lang="en-US" sz="2800" dirty="0">
                <a:solidFill>
                  <a:schemeClr val="tx1"/>
                </a:solidFill>
              </a:rPr>
            </a:br>
            <a:r>
              <a:rPr lang="en-US" sz="2800" dirty="0">
                <a:solidFill>
                  <a:schemeClr val="tx1"/>
                </a:solidFill>
              </a:rPr>
              <a:t>in 2023 we finally succeeded</a:t>
            </a:r>
            <a:br>
              <a:rPr lang="en-US" sz="2800" dirty="0">
                <a:solidFill>
                  <a:schemeClr val="tx1"/>
                </a:solidFill>
              </a:rPr>
            </a:br>
            <a:r>
              <a:rPr lang="en-US" sz="2800" dirty="0">
                <a:solidFill>
                  <a:schemeClr val="tx1"/>
                </a:solidFill>
              </a:rPr>
              <a:t>in getting two of our series</a:t>
            </a:r>
            <a:br>
              <a:rPr lang="en-US" sz="2800" dirty="0">
                <a:solidFill>
                  <a:schemeClr val="tx1"/>
                </a:solidFill>
              </a:rPr>
            </a:br>
            <a:r>
              <a:rPr lang="en-US" sz="2800" dirty="0">
                <a:solidFill>
                  <a:schemeClr val="tx1"/>
                </a:solidFill>
              </a:rPr>
              <a:t>indexed by Scopus/Elsevier.</a:t>
            </a:r>
            <a:br>
              <a:rPr lang="en-US" sz="1400" dirty="0">
                <a:solidFill>
                  <a:schemeClr val="tx1"/>
                </a:solidFill>
              </a:rPr>
            </a:br>
            <a:br>
              <a:rPr lang="en-US" sz="1400" dirty="0">
                <a:solidFill>
                  <a:schemeClr val="tx1"/>
                </a:solidFill>
              </a:rPr>
            </a:br>
            <a:r>
              <a:rPr lang="en-US" sz="2800" dirty="0">
                <a:solidFill>
                  <a:schemeClr val="tx1"/>
                </a:solidFill>
              </a:rPr>
              <a:t>This will improve the visibility</a:t>
            </a:r>
            <a:br>
              <a:rPr lang="en-US" sz="2800" dirty="0">
                <a:solidFill>
                  <a:schemeClr val="tx1"/>
                </a:solidFill>
              </a:rPr>
            </a:br>
            <a:r>
              <a:rPr lang="en-US" sz="2800" dirty="0">
                <a:solidFill>
                  <a:schemeClr val="tx1"/>
                </a:solidFill>
              </a:rPr>
              <a:t>of our authors and </a:t>
            </a:r>
            <a:r>
              <a:rPr lang="en-US" sz="2800" dirty="0" err="1">
                <a:solidFill>
                  <a:schemeClr val="tx1"/>
                </a:solidFill>
              </a:rPr>
              <a:t>JACoW’s</a:t>
            </a:r>
            <a:br>
              <a:rPr lang="en-US" sz="2800" dirty="0">
                <a:solidFill>
                  <a:schemeClr val="tx1"/>
                </a:solidFill>
              </a:rPr>
            </a:br>
            <a:r>
              <a:rPr lang="en-US" sz="2800" dirty="0" err="1">
                <a:solidFill>
                  <a:schemeClr val="tx1"/>
                </a:solidFill>
              </a:rPr>
              <a:t>rôle</a:t>
            </a:r>
            <a:r>
              <a:rPr lang="en-US" sz="2800" dirty="0">
                <a:solidFill>
                  <a:schemeClr val="tx1"/>
                </a:solidFill>
              </a:rPr>
              <a:t> as publisher of quality</a:t>
            </a:r>
            <a:br>
              <a:rPr lang="en-US" sz="2800" dirty="0">
                <a:solidFill>
                  <a:schemeClr val="tx1"/>
                </a:solidFill>
              </a:rPr>
            </a:br>
            <a:r>
              <a:rPr lang="en-US" sz="2800" dirty="0">
                <a:solidFill>
                  <a:schemeClr val="tx1"/>
                </a:solidFill>
              </a:rPr>
              <a:t>scientific papers.</a:t>
            </a:r>
            <a:br>
              <a:rPr lang="en-US" sz="1400" dirty="0">
                <a:solidFill>
                  <a:schemeClr val="tx1"/>
                </a:solidFill>
              </a:rPr>
            </a:br>
            <a:br>
              <a:rPr lang="en-US" sz="1400" dirty="0">
                <a:solidFill>
                  <a:schemeClr val="tx1"/>
                </a:solidFill>
              </a:rPr>
            </a:br>
            <a:r>
              <a:rPr lang="en-US" sz="2800" dirty="0">
                <a:solidFill>
                  <a:schemeClr val="tx1"/>
                </a:solidFill>
              </a:rPr>
              <a:t>My hope is that we manage to </a:t>
            </a:r>
            <a:br>
              <a:rPr lang="en-US" sz="2800" dirty="0">
                <a:solidFill>
                  <a:schemeClr val="tx1"/>
                </a:solidFill>
              </a:rPr>
            </a:br>
            <a:r>
              <a:rPr lang="en-US" sz="2800" dirty="0">
                <a:solidFill>
                  <a:schemeClr val="tx1"/>
                </a:solidFill>
              </a:rPr>
              <a:t>get all conference series </a:t>
            </a:r>
            <a:br>
              <a:rPr lang="en-US" sz="2800" dirty="0">
                <a:solidFill>
                  <a:schemeClr val="tx1"/>
                </a:solidFill>
              </a:rPr>
            </a:br>
            <a:r>
              <a:rPr lang="en-US" sz="2800" dirty="0">
                <a:solidFill>
                  <a:schemeClr val="tx1"/>
                </a:solidFill>
              </a:rPr>
              <a:t>indexed in Scopus in the near</a:t>
            </a:r>
            <a:br>
              <a:rPr lang="en-US" sz="2800" dirty="0">
                <a:solidFill>
                  <a:schemeClr val="tx1"/>
                </a:solidFill>
              </a:rPr>
            </a:br>
            <a:r>
              <a:rPr lang="en-US" sz="2800" dirty="0">
                <a:solidFill>
                  <a:schemeClr val="tx1"/>
                </a:solidFill>
              </a:rPr>
              <a:t>future.</a:t>
            </a: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01C57E93-BF5C-D210-95CA-609DECEA9FB4}"/>
              </a:ext>
            </a:extLst>
          </p:cNvPr>
          <p:cNvPicPr>
            <a:picLocks noChangeAspect="1"/>
          </p:cNvPicPr>
          <p:nvPr/>
        </p:nvPicPr>
        <p:blipFill>
          <a:blip r:embed="rId3"/>
          <a:stretch>
            <a:fillRect/>
          </a:stretch>
        </p:blipFill>
        <p:spPr>
          <a:xfrm>
            <a:off x="5040086" y="1103618"/>
            <a:ext cx="6991460" cy="5654791"/>
          </a:xfrm>
          <a:prstGeom prst="rect">
            <a:avLst/>
          </a:prstGeom>
        </p:spPr>
      </p:pic>
    </p:spTree>
    <p:extLst>
      <p:ext uri="{BB962C8B-B14F-4D97-AF65-F5344CB8AC3E}">
        <p14:creationId xmlns:p14="http://schemas.microsoft.com/office/powerpoint/2010/main" val="1796543937"/>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650937"/>
            <a:ext cx="12192000" cy="6207063"/>
          </a:xfrm>
        </p:spPr>
        <p:txBody>
          <a:bodyPr/>
          <a:lstStyle/>
          <a:p>
            <a:pPr>
              <a:buFont typeface="Wingdings" panose="05000000000000000000" pitchFamily="2" charset="2"/>
              <a:buChar char="v"/>
            </a:pPr>
            <a:r>
              <a:rPr lang="en-US" sz="2400" dirty="0">
                <a:solidFill>
                  <a:schemeClr val="tx2">
                    <a:lumMod val="50000"/>
                  </a:schemeClr>
                </a:solidFill>
              </a:rPr>
              <a:t>2023 </a:t>
            </a:r>
            <a:r>
              <a:rPr lang="en-US" sz="2400" dirty="0">
                <a:solidFill>
                  <a:schemeClr val="tx1"/>
                </a:solidFill>
              </a:rPr>
              <a:t>First use of a production version of the new </a:t>
            </a:r>
            <a:r>
              <a:rPr lang="en-US" sz="2400" b="1" dirty="0">
                <a:solidFill>
                  <a:srgbClr val="00B050"/>
                </a:solidFill>
              </a:rPr>
              <a:t>JACoW-Indico</a:t>
            </a:r>
            <a:r>
              <a:rPr lang="en-US" sz="2400" dirty="0">
                <a:solidFill>
                  <a:schemeClr val="tx1"/>
                </a:solidFill>
              </a:rPr>
              <a:t> Conference System</a:t>
            </a:r>
          </a:p>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6" name="Picture 5">
            <a:extLst>
              <a:ext uri="{FF2B5EF4-FFF2-40B4-BE49-F238E27FC236}">
                <a16:creationId xmlns:a16="http://schemas.microsoft.com/office/drawing/2014/main" id="{C73BE19E-DCD8-F776-83B0-2DAA194E2B53}"/>
              </a:ext>
            </a:extLst>
          </p:cNvPr>
          <p:cNvPicPr>
            <a:picLocks noChangeAspect="1"/>
          </p:cNvPicPr>
          <p:nvPr/>
        </p:nvPicPr>
        <p:blipFill>
          <a:blip r:embed="rId3"/>
          <a:stretch>
            <a:fillRect/>
          </a:stretch>
        </p:blipFill>
        <p:spPr>
          <a:xfrm>
            <a:off x="4087258" y="1178805"/>
            <a:ext cx="7914930" cy="5201637"/>
          </a:xfrm>
          <a:prstGeom prst="rect">
            <a:avLst/>
          </a:prstGeom>
        </p:spPr>
      </p:pic>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32875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Milestones </a:t>
            </a:r>
            <a:endParaRPr lang="en-GB" sz="3200" dirty="0"/>
          </a:p>
        </p:txBody>
      </p:sp>
      <p:sp>
        <p:nvSpPr>
          <p:cNvPr id="11" name="Title 1">
            <a:extLst>
              <a:ext uri="{FF2B5EF4-FFF2-40B4-BE49-F238E27FC236}">
                <a16:creationId xmlns:a16="http://schemas.microsoft.com/office/drawing/2014/main" id="{A34AB56E-0AB7-12E5-0748-E92898EA059F}"/>
              </a:ext>
            </a:extLst>
          </p:cNvPr>
          <p:cNvSpPr txBox="1">
            <a:spLocks/>
          </p:cNvSpPr>
          <p:nvPr/>
        </p:nvSpPr>
        <p:spPr>
          <a:xfrm>
            <a:off x="57609" y="1175245"/>
            <a:ext cx="4090242" cy="5611145"/>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defTabSz="914400" eaLnBrk="1" fontAlgn="auto" hangingPunct="1">
              <a:spcAft>
                <a:spcPts val="0"/>
              </a:spcAft>
              <a:buClr>
                <a:schemeClr val="accent6">
                  <a:lumMod val="75000"/>
                </a:schemeClr>
              </a:buClr>
              <a:buNone/>
              <a:defRPr/>
            </a:pPr>
            <a:r>
              <a:rPr lang="en-GB" sz="2000" b="0" dirty="0">
                <a:solidFill>
                  <a:schemeClr val="tx1"/>
                </a:solidFill>
              </a:rPr>
              <a:t>The </a:t>
            </a:r>
            <a:r>
              <a:rPr lang="en-GB" sz="2000" b="0" dirty="0">
                <a:solidFill>
                  <a:srgbClr val="00B0F0"/>
                </a:solidFill>
              </a:rPr>
              <a:t>SPMS</a:t>
            </a:r>
            <a:r>
              <a:rPr lang="en-GB" sz="2000" b="0" dirty="0">
                <a:solidFill>
                  <a:schemeClr val="tx1"/>
                </a:solidFill>
              </a:rPr>
              <a:t> Conference System</a:t>
            </a:r>
            <a:br>
              <a:rPr lang="en-GB" sz="2000" b="0" dirty="0">
                <a:solidFill>
                  <a:schemeClr val="tx1"/>
                </a:solidFill>
              </a:rPr>
            </a:br>
            <a:r>
              <a:rPr lang="en-GB" sz="2000" b="0" dirty="0">
                <a:solidFill>
                  <a:schemeClr val="tx1"/>
                </a:solidFill>
              </a:rPr>
              <a:t>on Oracle was not maintainable anymore as the sole developer Matt Arena was not available to deal with security issues which threatened the operation of conferences more and more.</a:t>
            </a:r>
            <a:r>
              <a:rPr lang="en-GB" sz="1000" b="0" dirty="0">
                <a:solidFill>
                  <a:schemeClr val="tx1"/>
                </a:solidFill>
              </a:rPr>
              <a:t> </a:t>
            </a:r>
          </a:p>
          <a:p>
            <a:pPr marL="0" indent="0" algn="l" defTabSz="914400" eaLnBrk="1" fontAlgn="auto" hangingPunct="1">
              <a:spcAft>
                <a:spcPts val="0"/>
              </a:spcAft>
              <a:buClr>
                <a:schemeClr val="accent6">
                  <a:lumMod val="75000"/>
                </a:schemeClr>
              </a:buClr>
              <a:buNone/>
              <a:defRPr/>
            </a:pPr>
            <a:br>
              <a:rPr lang="en-GB" sz="1000" b="0" dirty="0">
                <a:solidFill>
                  <a:schemeClr val="tx1"/>
                </a:solidFill>
              </a:rPr>
            </a:br>
            <a:r>
              <a:rPr lang="en-GB" sz="2000" b="0" dirty="0">
                <a:solidFill>
                  <a:schemeClr val="tx1"/>
                </a:solidFill>
              </a:rPr>
              <a:t>Since 2016 the </a:t>
            </a:r>
            <a:r>
              <a:rPr lang="en-GB" sz="2000" b="0" dirty="0">
                <a:solidFill>
                  <a:srgbClr val="00B0F0"/>
                </a:solidFill>
              </a:rPr>
              <a:t>Indico</a:t>
            </a:r>
            <a:r>
              <a:rPr lang="en-GB" sz="2000" b="0" dirty="0">
                <a:solidFill>
                  <a:schemeClr val="tx1"/>
                </a:solidFill>
              </a:rPr>
              <a:t> team was involved to add functionality to the standard Indico system to make it usable for </a:t>
            </a:r>
            <a:r>
              <a:rPr lang="en-GB" sz="2000" b="0" dirty="0" err="1">
                <a:solidFill>
                  <a:schemeClr val="tx1"/>
                </a:solidFill>
              </a:rPr>
              <a:t>JACoW’s</a:t>
            </a:r>
            <a:r>
              <a:rPr lang="en-GB" sz="2000" b="0" dirty="0">
                <a:solidFill>
                  <a:schemeClr val="tx1"/>
                </a:solidFill>
              </a:rPr>
              <a:t> needs. IPAC’23 in Venice was the first time the new </a:t>
            </a:r>
            <a:r>
              <a:rPr lang="en-GB" sz="2000" b="0" dirty="0">
                <a:solidFill>
                  <a:srgbClr val="00B0F0"/>
                </a:solidFill>
              </a:rPr>
              <a:t>JACoW-Indico</a:t>
            </a:r>
            <a:r>
              <a:rPr lang="en-GB" sz="2000" b="0" dirty="0">
                <a:solidFill>
                  <a:schemeClr val="tx1"/>
                </a:solidFill>
              </a:rPr>
              <a:t> conference System was used in production.</a:t>
            </a:r>
            <a:endParaRPr lang="en-GB" sz="1000" b="0" dirty="0">
              <a:solidFill>
                <a:schemeClr val="tx1"/>
              </a:solidFill>
            </a:endParaRPr>
          </a:p>
          <a:p>
            <a:pPr marL="0" indent="0" algn="l" defTabSz="914400" eaLnBrk="1" fontAlgn="auto" hangingPunct="1">
              <a:spcAft>
                <a:spcPts val="0"/>
              </a:spcAft>
              <a:buClr>
                <a:schemeClr val="accent6">
                  <a:lumMod val="75000"/>
                </a:schemeClr>
              </a:buClr>
              <a:buNone/>
              <a:defRPr/>
            </a:pPr>
            <a:br>
              <a:rPr lang="en-GB" sz="1000" b="0" dirty="0">
                <a:solidFill>
                  <a:schemeClr val="tx1"/>
                </a:solidFill>
              </a:rPr>
            </a:br>
            <a:r>
              <a:rPr lang="en-GB" sz="2000" b="0" dirty="0">
                <a:solidFill>
                  <a:schemeClr val="tx1"/>
                </a:solidFill>
              </a:rPr>
              <a:t>More will be reported in the</a:t>
            </a:r>
            <a:br>
              <a:rPr lang="en-GB" sz="2000" b="0" dirty="0">
                <a:solidFill>
                  <a:schemeClr val="tx1"/>
                </a:solidFill>
              </a:rPr>
            </a:br>
            <a:r>
              <a:rPr lang="en-GB" sz="2000" b="0" dirty="0">
                <a:solidFill>
                  <a:schemeClr val="tx1"/>
                </a:solidFill>
              </a:rPr>
              <a:t>future about the Indico system.</a:t>
            </a:r>
            <a:endParaRPr lang="en-GB" sz="2000" b="0" dirty="0"/>
          </a:p>
        </p:txBody>
      </p:sp>
    </p:spTree>
    <p:extLst>
      <p:ext uri="{BB962C8B-B14F-4D97-AF65-F5344CB8AC3E}">
        <p14:creationId xmlns:p14="http://schemas.microsoft.com/office/powerpoint/2010/main" val="140970433"/>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D66083-BFAC-5BC6-54A1-9D5B866BD698}"/>
              </a:ext>
            </a:extLst>
          </p:cNvPr>
          <p:cNvSpPr txBox="1">
            <a:spLocks/>
          </p:cNvSpPr>
          <p:nvPr/>
        </p:nvSpPr>
        <p:spPr>
          <a:xfrm>
            <a:off x="3863250" y="0"/>
            <a:ext cx="8116940"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US" sz="3200" dirty="0"/>
              <a:t>What else is JACoW?</a:t>
            </a:r>
            <a:endParaRPr lang="en-GB" sz="3200" dirty="0"/>
          </a:p>
        </p:txBody>
      </p:sp>
      <p:sp>
        <p:nvSpPr>
          <p:cNvPr id="7" name="Content Placeholder 2">
            <a:extLst>
              <a:ext uri="{FF2B5EF4-FFF2-40B4-BE49-F238E27FC236}">
                <a16:creationId xmlns:a16="http://schemas.microsoft.com/office/drawing/2014/main" id="{6A9FBA31-D307-93C7-2D30-6F44729F0FE8}"/>
              </a:ext>
            </a:extLst>
          </p:cNvPr>
          <p:cNvSpPr txBox="1">
            <a:spLocks/>
          </p:cNvSpPr>
          <p:nvPr/>
        </p:nvSpPr>
        <p:spPr>
          <a:xfrm>
            <a:off x="335386" y="1079658"/>
            <a:ext cx="8571108" cy="5306502"/>
          </a:xfrm>
          <a:prstGeom prst="rect">
            <a:avLst/>
          </a:prstGeom>
        </p:spPr>
        <p:txBody>
          <a:bodyPr>
            <a:normAutofit/>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defTabSz="914400"/>
            <a:r>
              <a:rPr lang="en-US" dirty="0">
                <a:solidFill>
                  <a:schemeClr val="tx1"/>
                </a:solidFill>
              </a:rPr>
              <a:t>First place where you find excellent proceedings</a:t>
            </a:r>
          </a:p>
          <a:p>
            <a:pPr defTabSz="914400"/>
            <a:r>
              <a:rPr lang="en-US" dirty="0">
                <a:solidFill>
                  <a:schemeClr val="tx1"/>
                </a:solidFill>
              </a:rPr>
              <a:t>A Community with requirements and rules</a:t>
            </a:r>
          </a:p>
          <a:p>
            <a:pPr lvl="1" defTabSz="914400"/>
            <a:r>
              <a:rPr lang="en-US" dirty="0">
                <a:solidFill>
                  <a:schemeClr val="tx1"/>
                </a:solidFill>
              </a:rPr>
              <a:t>What are the requirements of JACoW?</a:t>
            </a:r>
          </a:p>
          <a:p>
            <a:pPr lvl="1" defTabSz="914400"/>
            <a:r>
              <a:rPr lang="en-US" dirty="0">
                <a:solidFill>
                  <a:schemeClr val="tx1"/>
                </a:solidFill>
              </a:rPr>
              <a:t>What is the JACoW Charter?</a:t>
            </a:r>
          </a:p>
          <a:p>
            <a:pPr lvl="1" defTabSz="914400"/>
            <a:r>
              <a:rPr lang="en-US" dirty="0">
                <a:solidFill>
                  <a:schemeClr val="tx1"/>
                </a:solidFill>
              </a:rPr>
              <a:t>What does it mean “Community”?</a:t>
            </a:r>
          </a:p>
          <a:p>
            <a:pPr defTabSz="914400"/>
            <a:r>
              <a:rPr lang="en-US" dirty="0">
                <a:solidFill>
                  <a:schemeClr val="tx1"/>
                </a:solidFill>
              </a:rPr>
              <a:t>A Website with…</a:t>
            </a:r>
          </a:p>
          <a:p>
            <a:pPr lvl="1" defTabSz="914400"/>
            <a:endParaRPr lang="en-US" dirty="0">
              <a:solidFill>
                <a:schemeClr val="tx1"/>
              </a:solidFill>
            </a:endParaRPr>
          </a:p>
          <a:p>
            <a:pPr marL="46037" indent="0" defTabSz="914400">
              <a:buNone/>
            </a:pPr>
            <a:endParaRPr lang="en-US" dirty="0">
              <a:solidFill>
                <a:schemeClr val="tx1"/>
              </a:solidFill>
            </a:endParaRPr>
          </a:p>
        </p:txBody>
      </p:sp>
    </p:spTree>
    <p:extLst>
      <p:ext uri="{BB962C8B-B14F-4D97-AF65-F5344CB8AC3E}">
        <p14:creationId xmlns:p14="http://schemas.microsoft.com/office/powerpoint/2010/main" val="342661831"/>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FDBBB-F3D0-A76C-97D6-951C073AF3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61162" y="556486"/>
            <a:ext cx="3317106" cy="4200498"/>
          </a:xfrm>
          <a:prstGeom prst="rect">
            <a:avLst/>
          </a:prstGeom>
          <a:ln>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pic>
        <p:nvPicPr>
          <p:cNvPr id="2" name="Picture 1">
            <a:extLst>
              <a:ext uri="{FF2B5EF4-FFF2-40B4-BE49-F238E27FC236}">
                <a16:creationId xmlns:a16="http://schemas.microsoft.com/office/drawing/2014/main" id="{53A7A5C8-1E6F-FCC5-5E57-54B7019B0B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71" y="94473"/>
            <a:ext cx="3317106" cy="3869957"/>
          </a:xfrm>
          <a:prstGeom prst="rect">
            <a:avLst/>
          </a:prstGeom>
          <a:ln>
            <a:solidFill>
              <a:schemeClr val="tx1"/>
            </a:solidFill>
          </a:ln>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32875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Producing Excellent Proceedings </a:t>
            </a:r>
            <a:endParaRPr lang="en-GB" sz="3200" dirty="0"/>
          </a:p>
        </p:txBody>
      </p:sp>
      <p:pic>
        <p:nvPicPr>
          <p:cNvPr id="9" name="Picture 8">
            <a:extLst>
              <a:ext uri="{FF2B5EF4-FFF2-40B4-BE49-F238E27FC236}">
                <a16:creationId xmlns:a16="http://schemas.microsoft.com/office/drawing/2014/main" id="{69CF09D3-442A-4953-441D-BBD6C1E3C9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30382" y="556486"/>
            <a:ext cx="3317106" cy="3680221"/>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9ABEFDD5-E0E6-01DB-0BC6-986BD4642D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679" y="3575062"/>
            <a:ext cx="3241969" cy="307493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3CB11D-0581-A2D8-B3B3-4A4443A5692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80230" y="4445948"/>
            <a:ext cx="3358246" cy="2204044"/>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AB2D1EC-FFC4-FA01-1B83-1CEA9C2C643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96036" y="4548162"/>
            <a:ext cx="3539869" cy="193234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198ED9D-3091-B11E-4A19-15CD0D6E63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88935" y="3236794"/>
            <a:ext cx="3358371" cy="352673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668032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398844" y="-42639"/>
            <a:ext cx="10640784" cy="774123"/>
          </a:xfrm>
        </p:spPr>
        <p:txBody>
          <a:bodyPr/>
          <a:lstStyle/>
          <a:p>
            <a:pPr marL="320040" indent="-320040" eaLnBrk="1" fontAlgn="auto" hangingPunct="1">
              <a:spcAft>
                <a:spcPts val="0"/>
              </a:spcAft>
              <a:buClr>
                <a:schemeClr val="accent6">
                  <a:lumMod val="75000"/>
                </a:schemeClr>
              </a:buClr>
              <a:defRPr/>
            </a:pPr>
            <a:r>
              <a:rPr lang="en-US" sz="3600" dirty="0"/>
              <a:t>what I do at KEK…</a:t>
            </a:r>
            <a:endParaRPr lang="en-GB" sz="3600" dirty="0"/>
          </a:p>
        </p:txBody>
      </p:sp>
      <p:sp>
        <p:nvSpPr>
          <p:cNvPr id="3" name="Content Placeholder 2"/>
          <p:cNvSpPr>
            <a:spLocks noGrp="1"/>
          </p:cNvSpPr>
          <p:nvPr>
            <p:ph sz="quarter" idx="13"/>
          </p:nvPr>
        </p:nvSpPr>
        <p:spPr>
          <a:xfrm>
            <a:off x="277953" y="638704"/>
            <a:ext cx="11685051" cy="6219296"/>
          </a:xfrm>
        </p:spPr>
        <p:txBody>
          <a:bodyPr/>
          <a:lstStyle/>
          <a:p>
            <a:pPr marL="46037" indent="0">
              <a:buNone/>
            </a:pPr>
            <a:r>
              <a:rPr lang="en-US" sz="2800" dirty="0" err="1">
                <a:solidFill>
                  <a:schemeClr val="tx1"/>
                </a:solidFill>
              </a:rPr>
              <a:t>Kazuro</a:t>
            </a:r>
            <a:r>
              <a:rPr lang="en-US" sz="2800" dirty="0">
                <a:solidFill>
                  <a:schemeClr val="tx1"/>
                </a:solidFill>
              </a:rPr>
              <a:t> Furukawa — a constant supporter of JACoW —</a:t>
            </a:r>
            <a:br>
              <a:rPr lang="en-US" sz="2800" dirty="0">
                <a:solidFill>
                  <a:schemeClr val="tx1"/>
                </a:solidFill>
              </a:rPr>
            </a:br>
            <a:r>
              <a:rPr lang="en-US" sz="2800" dirty="0">
                <a:solidFill>
                  <a:schemeClr val="tx1"/>
                </a:solidFill>
              </a:rPr>
              <a:t>wanted some old accelerator conference proceedings</a:t>
            </a:r>
            <a:br>
              <a:rPr lang="en-US" sz="2800" dirty="0">
                <a:solidFill>
                  <a:schemeClr val="tx1"/>
                </a:solidFill>
              </a:rPr>
            </a:br>
            <a:r>
              <a:rPr lang="en-US" sz="2800" dirty="0">
                <a:solidFill>
                  <a:schemeClr val="tx1"/>
                </a:solidFill>
              </a:rPr>
              <a:t>to be scanned and re-published with all the features of </a:t>
            </a:r>
            <a:br>
              <a:rPr lang="en-US" sz="2800" dirty="0">
                <a:solidFill>
                  <a:schemeClr val="tx1"/>
                </a:solidFill>
              </a:rPr>
            </a:br>
            <a:r>
              <a:rPr lang="en-US" sz="2800" dirty="0">
                <a:solidFill>
                  <a:schemeClr val="tx1"/>
                </a:solidFill>
              </a:rPr>
              <a:t>“modern” technology, such as DOIs, bibliographic records, </a:t>
            </a:r>
            <a:br>
              <a:rPr lang="en-US" sz="2800" dirty="0">
                <a:solidFill>
                  <a:schemeClr val="tx1"/>
                </a:solidFill>
              </a:rPr>
            </a:br>
            <a:r>
              <a:rPr lang="en-US" sz="2800" dirty="0">
                <a:solidFill>
                  <a:schemeClr val="tx1"/>
                </a:solidFill>
              </a:rPr>
              <a:t>entries into </a:t>
            </a:r>
            <a:r>
              <a:rPr lang="en-US" sz="2800" dirty="0" err="1">
                <a:solidFill>
                  <a:schemeClr val="tx1"/>
                </a:solidFill>
              </a:rPr>
              <a:t>InspireHEP</a:t>
            </a:r>
            <a:r>
              <a:rPr lang="en-US" sz="2800" dirty="0">
                <a:solidFill>
                  <a:schemeClr val="tx1"/>
                </a:solidFill>
              </a:rPr>
              <a:t>, and searchable by e.g. </a:t>
            </a:r>
            <a:r>
              <a:rPr lang="en-US" sz="2800" dirty="0" err="1">
                <a:solidFill>
                  <a:schemeClr val="tx1"/>
                </a:solidFill>
              </a:rPr>
              <a:t>GoogleScholar</a:t>
            </a:r>
            <a:r>
              <a:rPr lang="en-US" sz="2800" dirty="0">
                <a:solidFill>
                  <a:schemeClr val="tx1"/>
                </a:solidFill>
              </a:rPr>
              <a:t>, etc.</a:t>
            </a:r>
            <a:br>
              <a:rPr lang="en-US" sz="1400" dirty="0">
                <a:solidFill>
                  <a:schemeClr val="tx1"/>
                </a:solidFill>
              </a:rPr>
            </a:br>
            <a:endParaRPr lang="en-US" sz="1400" dirty="0">
              <a:solidFill>
                <a:schemeClr val="tx1"/>
              </a:solidFill>
            </a:endParaRPr>
          </a:p>
          <a:p>
            <a:pPr marL="46037" indent="0">
              <a:buNone/>
            </a:pPr>
            <a:r>
              <a:rPr lang="en-US" sz="2800" dirty="0">
                <a:solidFill>
                  <a:schemeClr val="tx1"/>
                </a:solidFill>
              </a:rPr>
              <a:t>He asked me and I happily accepted the </a:t>
            </a:r>
            <a:br>
              <a:rPr lang="en-US" sz="2800" dirty="0">
                <a:solidFill>
                  <a:schemeClr val="tx1"/>
                </a:solidFill>
              </a:rPr>
            </a:br>
            <a:r>
              <a:rPr lang="en-US" sz="2800" dirty="0">
                <a:solidFill>
                  <a:schemeClr val="tx1"/>
                </a:solidFill>
              </a:rPr>
              <a:t>invitation for 2022 and 2023. </a:t>
            </a:r>
            <a:endParaRPr lang="en-US" sz="1400" dirty="0">
              <a:solidFill>
                <a:schemeClr val="tx1"/>
              </a:solidFill>
            </a:endParaRPr>
          </a:p>
          <a:p>
            <a:pPr marL="46037" indent="0">
              <a:buNone/>
            </a:pPr>
            <a:br>
              <a:rPr lang="en-US" sz="1400" dirty="0">
                <a:solidFill>
                  <a:schemeClr val="tx1"/>
                </a:solidFill>
              </a:rPr>
            </a:br>
            <a:r>
              <a:rPr lang="en-US" sz="2800" dirty="0">
                <a:solidFill>
                  <a:schemeClr val="tx1"/>
                </a:solidFill>
              </a:rPr>
              <a:t>This was done first (after 33 years) for </a:t>
            </a:r>
            <a:br>
              <a:rPr lang="en-US" sz="2800" dirty="0">
                <a:solidFill>
                  <a:schemeClr val="tx1"/>
                </a:solidFill>
              </a:rPr>
            </a:br>
            <a:r>
              <a:rPr lang="en-US" sz="2800" dirty="0">
                <a:solidFill>
                  <a:schemeClr val="tx1"/>
                </a:solidFill>
              </a:rPr>
              <a:t>»</a:t>
            </a:r>
            <a:r>
              <a:rPr lang="en-US" sz="2800" dirty="0">
                <a:solidFill>
                  <a:srgbClr val="00B0F0"/>
                </a:solidFill>
              </a:rPr>
              <a:t>ICALEPCS 1991</a:t>
            </a:r>
            <a:r>
              <a:rPr lang="en-US" sz="2800" dirty="0">
                <a:solidFill>
                  <a:schemeClr val="tx1"/>
                </a:solidFill>
              </a:rPr>
              <a:t>« which was organized by </a:t>
            </a:r>
            <a:br>
              <a:rPr lang="en-US" sz="2800" dirty="0">
                <a:solidFill>
                  <a:schemeClr val="tx1"/>
                </a:solidFill>
              </a:rPr>
            </a:br>
            <a:r>
              <a:rPr lang="en-US" sz="2800" dirty="0">
                <a:solidFill>
                  <a:schemeClr val="tx1"/>
                </a:solidFill>
              </a:rPr>
              <a:t>KEK in Tsukuba and took place in this building.</a:t>
            </a:r>
            <a:endParaRPr lang="en-GB" sz="1400" dirty="0">
              <a:solidFill>
                <a:schemeClr val="tx1"/>
              </a:solidFill>
            </a:endParaRPr>
          </a:p>
          <a:p>
            <a:pPr marL="46037" indent="0">
              <a:buNone/>
            </a:pPr>
            <a:br>
              <a:rPr lang="en-GB" sz="1400" dirty="0">
                <a:solidFill>
                  <a:schemeClr val="tx1"/>
                </a:solidFill>
              </a:rPr>
            </a:br>
            <a:r>
              <a:rPr lang="en-US" sz="2800" dirty="0">
                <a:solidFill>
                  <a:schemeClr val="tx1"/>
                </a:solidFill>
              </a:rPr>
              <a:t>ICALEPCS 1987, 1995, and 1997 will follow.</a:t>
            </a:r>
            <a:br>
              <a:rPr lang="en-GB" sz="28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endParaRPr lang="en-GB" sz="24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1874059554"/>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32875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US" sz="2800" dirty="0"/>
              <a:t>What are the Requirements of JACoW?</a:t>
            </a:r>
            <a:endParaRPr lang="en-GB" sz="3200" dirty="0"/>
          </a:p>
        </p:txBody>
      </p:sp>
      <p:sp>
        <p:nvSpPr>
          <p:cNvPr id="16" name="TextBox 15">
            <a:extLst>
              <a:ext uri="{FF2B5EF4-FFF2-40B4-BE49-F238E27FC236}">
                <a16:creationId xmlns:a16="http://schemas.microsoft.com/office/drawing/2014/main" id="{359711C5-96FA-412E-2B0C-05243E8EE074}"/>
              </a:ext>
            </a:extLst>
          </p:cNvPr>
          <p:cNvSpPr txBox="1"/>
          <p:nvPr/>
        </p:nvSpPr>
        <p:spPr>
          <a:xfrm>
            <a:off x="314319" y="675975"/>
            <a:ext cx="8328751" cy="369332"/>
          </a:xfrm>
          <a:prstGeom prst="rect">
            <a:avLst/>
          </a:prstGeom>
          <a:noFill/>
        </p:spPr>
        <p:txBody>
          <a:bodyPr wrap="square">
            <a:spAutoFit/>
          </a:bodyPr>
          <a:lstStyle/>
          <a:p>
            <a:r>
              <a:rPr lang="en-US" sz="1800" dirty="0">
                <a:latin typeface="Arial"/>
                <a:cs typeface="Arial"/>
                <a:hlinkClick r:id="rId3">
                  <a:extLst>
                    <a:ext uri="{A12FA001-AC4F-418D-AE19-62706E023703}">
                      <ahyp:hlinkClr xmlns:ahyp="http://schemas.microsoft.com/office/drawing/2018/hyperlinkcolor" val="tx"/>
                    </a:ext>
                  </a:extLst>
                </a:hlinkClick>
              </a:rPr>
              <a:t>http://www.jacow.org/About/PoliciesRequirementsForPublishingOnJACoW</a:t>
            </a:r>
            <a:r>
              <a:rPr lang="en-US" sz="1800" dirty="0">
                <a:latin typeface="Arial"/>
                <a:cs typeface="Arial"/>
              </a:rPr>
              <a:t> </a:t>
            </a:r>
          </a:p>
        </p:txBody>
      </p:sp>
      <p:sp>
        <p:nvSpPr>
          <p:cNvPr id="17" name="Content Placeholder 2">
            <a:extLst>
              <a:ext uri="{FF2B5EF4-FFF2-40B4-BE49-F238E27FC236}">
                <a16:creationId xmlns:a16="http://schemas.microsoft.com/office/drawing/2014/main" id="{9FA042C2-CDFE-2679-E79F-78932BD1F2A7}"/>
              </a:ext>
            </a:extLst>
          </p:cNvPr>
          <p:cNvSpPr txBox="1">
            <a:spLocks/>
          </p:cNvSpPr>
          <p:nvPr/>
        </p:nvSpPr>
        <p:spPr>
          <a:xfrm>
            <a:off x="223582" y="1251488"/>
            <a:ext cx="11304574" cy="4525963"/>
          </a:xfrm>
          <a:prstGeom prst="rect">
            <a:avLst/>
          </a:prstGeom>
        </p:spPr>
        <p:txBody>
          <a:bodyPr>
            <a:normAutofit/>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defTabSz="914400"/>
            <a:r>
              <a:rPr lang="en-US" dirty="0">
                <a:solidFill>
                  <a:schemeClr val="tx1"/>
                </a:solidFill>
                <a:latin typeface="Trebuchet MS" panose="020B0603020202020204" pitchFamily="34" charset="0"/>
              </a:rPr>
              <a:t>CC-BY 4.0: </a:t>
            </a:r>
            <a:r>
              <a:rPr lang="en-US" sz="2300" dirty="0">
                <a:solidFill>
                  <a:schemeClr val="tx1"/>
                </a:solidFill>
                <a:latin typeface="Trebuchet MS" panose="020B0603020202020204" pitchFamily="34" charset="0"/>
                <a:hlinkClick r:id="rId4">
                  <a:extLst>
                    <a:ext uri="{A12FA001-AC4F-418D-AE19-62706E023703}">
                      <ahyp:hlinkClr xmlns:ahyp="http://schemas.microsoft.com/office/drawing/2018/hyperlinkcolor" val="tx"/>
                    </a:ext>
                  </a:extLst>
                </a:hlinkClick>
              </a:rPr>
              <a:t>https://creativecommons.org/licenses/by/4.0/</a:t>
            </a:r>
            <a:r>
              <a:rPr lang="en-US" sz="2300" dirty="0">
                <a:solidFill>
                  <a:schemeClr val="tx1"/>
                </a:solidFill>
                <a:latin typeface="Trebuchet MS" panose="020B0603020202020204" pitchFamily="34" charset="0"/>
              </a:rPr>
              <a:t> </a:t>
            </a:r>
          </a:p>
          <a:p>
            <a:pPr defTabSz="914400"/>
            <a:r>
              <a:rPr lang="en-US" dirty="0">
                <a:solidFill>
                  <a:schemeClr val="tx1"/>
                </a:solidFill>
                <a:latin typeface="Trebuchet MS" panose="020B0603020202020204" pitchFamily="34" charset="0"/>
              </a:rPr>
              <a:t>Editor/IT participation in Team Meetings</a:t>
            </a:r>
          </a:p>
          <a:p>
            <a:pPr defTabSz="914400"/>
            <a:r>
              <a:rPr lang="en-US" dirty="0">
                <a:solidFill>
                  <a:schemeClr val="tx1"/>
                </a:solidFill>
                <a:latin typeface="Trebuchet MS" panose="020B0603020202020204" pitchFamily="34" charset="0"/>
              </a:rPr>
              <a:t>Technical paper requirements</a:t>
            </a:r>
          </a:p>
          <a:p>
            <a:pPr lvl="1" defTabSz="914400"/>
            <a:r>
              <a:rPr lang="en-US" dirty="0">
                <a:solidFill>
                  <a:schemeClr val="tx1"/>
                </a:solidFill>
                <a:latin typeface="Trebuchet MS" panose="020B0603020202020204" pitchFamily="34" charset="0"/>
              </a:rPr>
              <a:t>PDFs: proper metadata, margins, paper size, font embedding, version compatibility</a:t>
            </a:r>
          </a:p>
          <a:p>
            <a:pPr marL="365125" lvl="1" indent="0" defTabSz="914400">
              <a:buNone/>
            </a:pPr>
            <a:endParaRPr lang="en-US" sz="1200" dirty="0">
              <a:solidFill>
                <a:schemeClr val="tx1"/>
              </a:solidFill>
              <a:latin typeface="Trebuchet MS" panose="020B0603020202020204" pitchFamily="34" charset="0"/>
            </a:endParaRPr>
          </a:p>
          <a:p>
            <a:pPr defTabSz="914400"/>
            <a:r>
              <a:rPr lang="en-US" dirty="0">
                <a:solidFill>
                  <a:schemeClr val="tx1"/>
                </a:solidFill>
                <a:latin typeface="Trebuchet MS" panose="020B0603020202020204" pitchFamily="34" charset="0"/>
              </a:rPr>
              <a:t>Indico use </a:t>
            </a:r>
            <a:r>
              <a:rPr lang="en-US" i="1" dirty="0">
                <a:solidFill>
                  <a:schemeClr val="tx1"/>
                </a:solidFill>
                <a:latin typeface="Trebuchet MS" panose="020B0603020202020204" pitchFamily="34" charset="0"/>
              </a:rPr>
              <a:t>not</a:t>
            </a:r>
            <a:r>
              <a:rPr lang="en-US" dirty="0">
                <a:solidFill>
                  <a:schemeClr val="tx1"/>
                </a:solidFill>
                <a:latin typeface="Trebuchet MS" panose="020B0603020202020204" pitchFamily="34" charset="0"/>
              </a:rPr>
              <a:t> required</a:t>
            </a:r>
          </a:p>
          <a:p>
            <a:pPr lvl="1" defTabSz="914400"/>
            <a:r>
              <a:rPr lang="en-US" dirty="0">
                <a:solidFill>
                  <a:schemeClr val="tx1"/>
                </a:solidFill>
                <a:latin typeface="Trebuchet MS" panose="020B0603020202020204" pitchFamily="34" charset="0"/>
              </a:rPr>
              <a:t>Use of Indico and repository requires agreement on repository privacy, quality, integrity</a:t>
            </a:r>
          </a:p>
          <a:p>
            <a:pPr lvl="1" defTabSz="914400"/>
            <a:r>
              <a:rPr lang="en-US" dirty="0">
                <a:solidFill>
                  <a:schemeClr val="tx1"/>
                </a:solidFill>
                <a:latin typeface="Trebuchet MS" panose="020B0603020202020204" pitchFamily="34" charset="0"/>
              </a:rPr>
              <a:t>Indico new model still evolving</a:t>
            </a:r>
          </a:p>
          <a:p>
            <a:pPr defTabSz="914400"/>
            <a:endParaRPr lang="en-AU" dirty="0"/>
          </a:p>
        </p:txBody>
      </p:sp>
    </p:spTree>
    <p:extLst>
      <p:ext uri="{BB962C8B-B14F-4D97-AF65-F5344CB8AC3E}">
        <p14:creationId xmlns:p14="http://schemas.microsoft.com/office/powerpoint/2010/main" val="3349848147"/>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171185"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US" sz="2800" dirty="0"/>
              <a:t>The JACoW Charter</a:t>
            </a:r>
            <a:endParaRPr lang="en-GB" sz="3600" dirty="0"/>
          </a:p>
        </p:txBody>
      </p:sp>
      <p:sp>
        <p:nvSpPr>
          <p:cNvPr id="16" name="TextBox 15">
            <a:extLst>
              <a:ext uri="{FF2B5EF4-FFF2-40B4-BE49-F238E27FC236}">
                <a16:creationId xmlns:a16="http://schemas.microsoft.com/office/drawing/2014/main" id="{359711C5-96FA-412E-2B0C-05243E8EE074}"/>
              </a:ext>
            </a:extLst>
          </p:cNvPr>
          <p:cNvSpPr txBox="1"/>
          <p:nvPr/>
        </p:nvSpPr>
        <p:spPr>
          <a:xfrm>
            <a:off x="397789" y="711217"/>
            <a:ext cx="8328751" cy="369332"/>
          </a:xfrm>
          <a:prstGeom prst="rect">
            <a:avLst/>
          </a:prstGeom>
          <a:noFill/>
        </p:spPr>
        <p:txBody>
          <a:bodyPr wrap="square">
            <a:spAutoFit/>
          </a:bodyPr>
          <a:lstStyle/>
          <a:p>
            <a:r>
              <a:rPr lang="en-US" sz="1800" dirty="0">
                <a:latin typeface="Arial"/>
                <a:cs typeface="Arial"/>
                <a:hlinkClick r:id="rId3">
                  <a:extLst>
                    <a:ext uri="{A12FA001-AC4F-418D-AE19-62706E023703}">
                      <ahyp:hlinkClr xmlns:ahyp="http://schemas.microsoft.com/office/drawing/2018/hyperlinkcolor" val="tx"/>
                    </a:ext>
                  </a:extLst>
                </a:hlinkClick>
              </a:rPr>
              <a:t>http://www.jacow.org/About/Charter</a:t>
            </a:r>
            <a:r>
              <a:rPr lang="en-US" sz="1800" dirty="0">
                <a:latin typeface="Arial"/>
                <a:cs typeface="Arial"/>
              </a:rPr>
              <a:t> </a:t>
            </a:r>
          </a:p>
        </p:txBody>
      </p:sp>
      <p:sp>
        <p:nvSpPr>
          <p:cNvPr id="2" name="Content Placeholder 2">
            <a:extLst>
              <a:ext uri="{FF2B5EF4-FFF2-40B4-BE49-F238E27FC236}">
                <a16:creationId xmlns:a16="http://schemas.microsoft.com/office/drawing/2014/main" id="{CDCDB8D0-AA76-0ABA-85E4-F554FD95BB4E}"/>
              </a:ext>
            </a:extLst>
          </p:cNvPr>
          <p:cNvSpPr txBox="1">
            <a:spLocks/>
          </p:cNvSpPr>
          <p:nvPr/>
        </p:nvSpPr>
        <p:spPr>
          <a:xfrm>
            <a:off x="277826" y="1290234"/>
            <a:ext cx="11304574" cy="5358539"/>
          </a:xfrm>
          <a:prstGeom prst="rect">
            <a:avLst/>
          </a:prstGeom>
        </p:spPr>
        <p:txBody>
          <a:bodyPr>
            <a:normAutofit fontScale="92500" lnSpcReduction="10000"/>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defTabSz="914400"/>
            <a:r>
              <a:rPr lang="en-US" dirty="0">
                <a:solidFill>
                  <a:schemeClr val="tx1"/>
                </a:solidFill>
              </a:rPr>
              <a:t>JACoW operates according to the rules and policies of the </a:t>
            </a:r>
            <a:br>
              <a:rPr lang="en-US" dirty="0">
                <a:solidFill>
                  <a:schemeClr val="tx1"/>
                </a:solidFill>
              </a:rPr>
            </a:br>
            <a:r>
              <a:rPr lang="en-US" dirty="0">
                <a:solidFill>
                  <a:schemeClr val="tx1"/>
                </a:solidFill>
              </a:rPr>
              <a:t>JACoW Charter, documented on </a:t>
            </a:r>
            <a:r>
              <a:rPr lang="en-US" dirty="0">
                <a:solidFill>
                  <a:schemeClr val="tx1"/>
                </a:solidFill>
                <a:hlinkClick r:id="rId4">
                  <a:extLst>
                    <a:ext uri="{A12FA001-AC4F-418D-AE19-62706E023703}">
                      <ahyp:hlinkClr xmlns:ahyp="http://schemas.microsoft.com/office/drawing/2018/hyperlinkcolor" val="tx"/>
                    </a:ext>
                  </a:extLst>
                </a:hlinkClick>
              </a:rPr>
              <a:t>jacow.org</a:t>
            </a:r>
            <a:endParaRPr lang="en-US" dirty="0">
              <a:solidFill>
                <a:schemeClr val="tx1"/>
              </a:solidFill>
            </a:endParaRPr>
          </a:p>
          <a:p>
            <a:pPr defTabSz="914400"/>
            <a:r>
              <a:rPr lang="en-US" dirty="0">
                <a:solidFill>
                  <a:schemeClr val="tx1"/>
                </a:solidFill>
              </a:rPr>
              <a:t>The charter defines </a:t>
            </a:r>
            <a:r>
              <a:rPr lang="en-US" dirty="0">
                <a:solidFill>
                  <a:schemeClr val="tx2">
                    <a:lumMod val="75000"/>
                  </a:schemeClr>
                </a:solidFill>
              </a:rPr>
              <a:t>less</a:t>
            </a:r>
            <a:r>
              <a:rPr lang="en-US" dirty="0">
                <a:solidFill>
                  <a:schemeClr val="tx1"/>
                </a:solidFill>
              </a:rPr>
              <a:t> what JACoW </a:t>
            </a:r>
            <a:r>
              <a:rPr lang="en-US" dirty="0">
                <a:solidFill>
                  <a:schemeClr val="tx2">
                    <a:lumMod val="75000"/>
                  </a:schemeClr>
                </a:solidFill>
              </a:rPr>
              <a:t>does</a:t>
            </a:r>
            <a:r>
              <a:rPr lang="en-US" dirty="0">
                <a:solidFill>
                  <a:schemeClr val="tx1"/>
                </a:solidFill>
              </a:rPr>
              <a:t>, </a:t>
            </a:r>
            <a:r>
              <a:rPr lang="en-US" dirty="0">
                <a:solidFill>
                  <a:schemeClr val="tx2">
                    <a:lumMod val="75000"/>
                  </a:schemeClr>
                </a:solidFill>
              </a:rPr>
              <a:t>more</a:t>
            </a:r>
            <a:r>
              <a:rPr lang="en-US" dirty="0">
                <a:solidFill>
                  <a:schemeClr val="tx1"/>
                </a:solidFill>
              </a:rPr>
              <a:t> how JACoW </a:t>
            </a:r>
            <a:r>
              <a:rPr lang="en-US" dirty="0">
                <a:solidFill>
                  <a:schemeClr val="tx2">
                    <a:lumMod val="75000"/>
                  </a:schemeClr>
                </a:solidFill>
              </a:rPr>
              <a:t>operates</a:t>
            </a:r>
            <a:r>
              <a:rPr lang="en-US" i="1" dirty="0">
                <a:solidFill>
                  <a:schemeClr val="tx1"/>
                </a:solidFill>
              </a:rPr>
              <a:t>.</a:t>
            </a:r>
          </a:p>
          <a:p>
            <a:pPr lvl="1" defTabSz="914400"/>
            <a:r>
              <a:rPr lang="en-US" dirty="0">
                <a:solidFill>
                  <a:schemeClr val="tx1"/>
                </a:solidFill>
              </a:rPr>
              <a:t>Board of Directors composition, elections, responsibility and authority</a:t>
            </a:r>
          </a:p>
          <a:p>
            <a:pPr lvl="1" defTabSz="914400"/>
            <a:r>
              <a:rPr lang="en-US" dirty="0">
                <a:solidFill>
                  <a:schemeClr val="tx1"/>
                </a:solidFill>
              </a:rPr>
              <a:t>Annual Team Meeting</a:t>
            </a:r>
          </a:p>
          <a:p>
            <a:pPr lvl="1" defTabSz="914400"/>
            <a:r>
              <a:rPr lang="en-US" dirty="0">
                <a:solidFill>
                  <a:schemeClr val="tx1"/>
                </a:solidFill>
              </a:rPr>
              <a:t>Annual Stakeholder’s Meeting</a:t>
            </a:r>
          </a:p>
          <a:p>
            <a:pPr lvl="2" defTabSz="914400"/>
            <a:r>
              <a:rPr lang="en-US" dirty="0">
                <a:solidFill>
                  <a:schemeClr val="tx1"/>
                </a:solidFill>
              </a:rPr>
              <a:t>(Nearly) always at IPAC to attract broadest audience</a:t>
            </a:r>
          </a:p>
          <a:p>
            <a:pPr lvl="1" defTabSz="914400"/>
            <a:r>
              <a:rPr lang="en-US" dirty="0">
                <a:solidFill>
                  <a:schemeClr val="tx1"/>
                </a:solidFill>
              </a:rPr>
              <a:t>Main contacts </a:t>
            </a:r>
          </a:p>
          <a:p>
            <a:pPr lvl="2" defTabSz="914400"/>
            <a:r>
              <a:rPr lang="en-US" dirty="0">
                <a:solidFill>
                  <a:schemeClr val="tx2">
                    <a:lumMod val="75000"/>
                  </a:schemeClr>
                </a:solidFill>
              </a:rPr>
              <a:t>Chairperson</a:t>
            </a:r>
            <a:r>
              <a:rPr lang="en-US" dirty="0">
                <a:solidFill>
                  <a:schemeClr val="tx1"/>
                </a:solidFill>
              </a:rPr>
              <a:t>                                 </a:t>
            </a:r>
            <a:r>
              <a:rPr lang="en-US" dirty="0">
                <a:solidFill>
                  <a:schemeClr val="tx2">
                    <a:lumMod val="75000"/>
                  </a:schemeClr>
                </a:solidFill>
              </a:rPr>
              <a:t>Coordinator</a:t>
            </a:r>
            <a:r>
              <a:rPr lang="en-US" dirty="0">
                <a:solidFill>
                  <a:schemeClr val="tx1"/>
                </a:solidFill>
              </a:rPr>
              <a:t> </a:t>
            </a:r>
          </a:p>
          <a:p>
            <a:pPr lvl="2" defTabSz="914400"/>
            <a:r>
              <a:rPr lang="en-US" b="1" dirty="0">
                <a:solidFill>
                  <a:schemeClr val="tx1"/>
                </a:solidFill>
              </a:rPr>
              <a:t>Meghan McAteer                         Jana Thomson           </a:t>
            </a:r>
          </a:p>
          <a:p>
            <a:pPr lvl="2" defTabSz="914400"/>
            <a:endParaRPr lang="en-US" dirty="0">
              <a:solidFill>
                <a:schemeClr val="tx1"/>
              </a:solidFill>
            </a:endParaRPr>
          </a:p>
          <a:p>
            <a:pPr marL="639762" lvl="2" indent="0" defTabSz="914400">
              <a:buNone/>
            </a:pPr>
            <a:endParaRPr lang="en-US" dirty="0">
              <a:solidFill>
                <a:schemeClr val="tx1"/>
              </a:solidFill>
            </a:endParaRPr>
          </a:p>
          <a:p>
            <a:pPr marL="639762" lvl="2" indent="0" defTabSz="914400">
              <a:buNone/>
            </a:pPr>
            <a:endParaRPr lang="en-US" dirty="0">
              <a:solidFill>
                <a:schemeClr val="tx1"/>
              </a:solidFill>
            </a:endParaRPr>
          </a:p>
          <a:p>
            <a:pPr marL="639762" lvl="2" indent="0" defTabSz="914400">
              <a:buNone/>
            </a:pPr>
            <a:endParaRPr lang="en-US" dirty="0">
              <a:solidFill>
                <a:schemeClr val="tx1"/>
              </a:solidFill>
            </a:endParaRPr>
          </a:p>
          <a:p>
            <a:pPr lvl="1" defTabSz="914400"/>
            <a:r>
              <a:rPr lang="en-US" sz="1600" dirty="0">
                <a:solidFill>
                  <a:schemeClr val="tx1"/>
                </a:solidFill>
              </a:rPr>
              <a:t>“The existence of the JACoW site does not detract from the rights of individual conference </a:t>
            </a:r>
            <a:r>
              <a:rPr lang="en-US" sz="1600" dirty="0" err="1">
                <a:solidFill>
                  <a:schemeClr val="tx1"/>
                </a:solidFill>
              </a:rPr>
              <a:t>organisers</a:t>
            </a:r>
            <a:r>
              <a:rPr lang="en-US" sz="1600" dirty="0">
                <a:solidFill>
                  <a:schemeClr val="tx1"/>
                </a:solidFill>
              </a:rPr>
              <a:t> to publish their proceedings on other web sites, storage media or hard copies of their choice.”</a:t>
            </a:r>
          </a:p>
          <a:p>
            <a:pPr defTabSz="914400"/>
            <a:endParaRPr lang="en-AU" dirty="0"/>
          </a:p>
        </p:txBody>
      </p:sp>
      <p:pic>
        <p:nvPicPr>
          <p:cNvPr id="3" name="Picture 2">
            <a:extLst>
              <a:ext uri="{FF2B5EF4-FFF2-40B4-BE49-F238E27FC236}">
                <a16:creationId xmlns:a16="http://schemas.microsoft.com/office/drawing/2014/main" id="{200154A7-9E2B-AA37-1B6C-5377850214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2928678" y="4103174"/>
            <a:ext cx="1198042" cy="1259237"/>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BC9A7C6-3DF2-4A7D-635C-A03F56BD8D0F}"/>
              </a:ext>
            </a:extLst>
          </p:cNvPr>
          <p:cNvPicPr>
            <a:picLocks noChangeAspect="1"/>
          </p:cNvPicPr>
          <p:nvPr/>
        </p:nvPicPr>
        <p:blipFill>
          <a:blip r:embed="rId6"/>
          <a:stretch>
            <a:fillRect/>
          </a:stretch>
        </p:blipFill>
        <p:spPr>
          <a:xfrm>
            <a:off x="6096000" y="4103174"/>
            <a:ext cx="1099332" cy="125923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628163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D66083-BFAC-5BC6-54A1-9D5B866BD698}"/>
              </a:ext>
            </a:extLst>
          </p:cNvPr>
          <p:cNvSpPr txBox="1">
            <a:spLocks/>
          </p:cNvSpPr>
          <p:nvPr/>
        </p:nvSpPr>
        <p:spPr>
          <a:xfrm>
            <a:off x="3863250" y="0"/>
            <a:ext cx="8109192"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US" sz="2800" dirty="0"/>
              <a:t>What is JACoW? </a:t>
            </a:r>
            <a:r>
              <a:rPr lang="en-US" sz="2800" u="sng" dirty="0"/>
              <a:t>A Collaboration</a:t>
            </a:r>
            <a:endParaRPr lang="en-GB" sz="3200" dirty="0"/>
          </a:p>
        </p:txBody>
      </p:sp>
      <p:sp>
        <p:nvSpPr>
          <p:cNvPr id="17" name="Content Placeholder 2">
            <a:extLst>
              <a:ext uri="{FF2B5EF4-FFF2-40B4-BE49-F238E27FC236}">
                <a16:creationId xmlns:a16="http://schemas.microsoft.com/office/drawing/2014/main" id="{9FA042C2-CDFE-2679-E79F-78932BD1F2A7}"/>
              </a:ext>
            </a:extLst>
          </p:cNvPr>
          <p:cNvSpPr txBox="1">
            <a:spLocks/>
          </p:cNvSpPr>
          <p:nvPr/>
        </p:nvSpPr>
        <p:spPr>
          <a:xfrm>
            <a:off x="223582" y="1251488"/>
            <a:ext cx="11304574" cy="4525963"/>
          </a:xfrm>
          <a:prstGeom prst="rect">
            <a:avLst/>
          </a:prstGeom>
        </p:spPr>
        <p:txBody>
          <a:bodyPr>
            <a:normAutofit fontScale="92500" lnSpcReduction="10000"/>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defTabSz="914400"/>
            <a:r>
              <a:rPr lang="en-US" dirty="0">
                <a:solidFill>
                  <a:schemeClr val="tx1"/>
                </a:solidFill>
                <a:latin typeface="Trebuchet MS" panose="020B0603020202020204" pitchFamily="34" charset="0"/>
              </a:rPr>
              <a:t>JACoW is an international collaboration</a:t>
            </a:r>
          </a:p>
          <a:p>
            <a:pPr lvl="1" defTabSz="914400"/>
            <a:r>
              <a:rPr lang="en-US" sz="2100" dirty="0">
                <a:solidFill>
                  <a:schemeClr val="tx1"/>
                </a:solidFill>
                <a:latin typeface="Trebuchet MS" panose="020B0603020202020204" pitchFamily="34" charset="0"/>
              </a:rPr>
              <a:t>Dedicated to prompt high-quality publication of </a:t>
            </a:r>
            <a:br>
              <a:rPr lang="en-US" sz="2100" dirty="0">
                <a:solidFill>
                  <a:schemeClr val="tx1"/>
                </a:solidFill>
                <a:latin typeface="Trebuchet MS" panose="020B0603020202020204" pitchFamily="34" charset="0"/>
              </a:rPr>
            </a:br>
            <a:r>
              <a:rPr lang="en-US" sz="2100" dirty="0">
                <a:solidFill>
                  <a:schemeClr val="tx1"/>
                </a:solidFill>
                <a:latin typeface="Trebuchet MS" panose="020B0603020202020204" pitchFamily="34" charset="0"/>
              </a:rPr>
              <a:t>accelerator science conference proceedings</a:t>
            </a:r>
          </a:p>
          <a:p>
            <a:pPr defTabSz="914400"/>
            <a:endParaRPr lang="en-US" sz="2300" dirty="0">
              <a:solidFill>
                <a:schemeClr val="tx1"/>
              </a:solidFill>
              <a:latin typeface="Trebuchet MS" panose="020B0603020202020204" pitchFamily="34" charset="0"/>
            </a:endParaRPr>
          </a:p>
          <a:p>
            <a:pPr defTabSz="914400"/>
            <a:r>
              <a:rPr lang="en-US" dirty="0">
                <a:solidFill>
                  <a:schemeClr val="tx1"/>
                </a:solidFill>
                <a:latin typeface="+mn-lt"/>
              </a:rPr>
              <a:t>Many stakeholders </a:t>
            </a:r>
          </a:p>
          <a:p>
            <a:pPr lvl="2"/>
            <a:r>
              <a:rPr lang="en-US" sz="2100" baseline="0" dirty="0">
                <a:solidFill>
                  <a:schemeClr val="tx1"/>
                </a:solidFill>
                <a:latin typeface="+mn-lt"/>
              </a:rPr>
              <a:t>Users of JACoW proceedings/papers</a:t>
            </a:r>
          </a:p>
          <a:p>
            <a:pPr lvl="2"/>
            <a:r>
              <a:rPr lang="en-US" sz="2100" dirty="0">
                <a:solidFill>
                  <a:schemeClr val="tx1"/>
                </a:solidFill>
                <a:latin typeface="+mn-lt"/>
              </a:rPr>
              <a:t>Institute representatives </a:t>
            </a:r>
            <a:r>
              <a:rPr lang="en-US" dirty="0">
                <a:solidFill>
                  <a:schemeClr val="tx1"/>
                </a:solidFill>
                <a:latin typeface="+mn-lt"/>
              </a:rPr>
              <a:t>(Institutional “stakeholders”)</a:t>
            </a:r>
          </a:p>
          <a:p>
            <a:pPr lvl="2"/>
            <a:r>
              <a:rPr lang="en-US" sz="2100" baseline="0" dirty="0">
                <a:solidFill>
                  <a:schemeClr val="tx1"/>
                </a:solidFill>
                <a:latin typeface="+mn-lt"/>
              </a:rPr>
              <a:t>Conference representatives/organizers</a:t>
            </a:r>
          </a:p>
          <a:p>
            <a:pPr lvl="2"/>
            <a:r>
              <a:rPr lang="en-US" sz="2100" dirty="0">
                <a:solidFill>
                  <a:schemeClr val="tx1"/>
                </a:solidFill>
                <a:latin typeface="+mn-lt"/>
              </a:rPr>
              <a:t>JACoW Team and Board of Directors</a:t>
            </a:r>
          </a:p>
          <a:p>
            <a:pPr defTabSz="914400"/>
            <a:endParaRPr lang="en-US" dirty="0">
              <a:solidFill>
                <a:schemeClr val="tx1"/>
              </a:solidFill>
              <a:latin typeface="+mn-lt"/>
            </a:endParaRPr>
          </a:p>
          <a:p>
            <a:pPr defTabSz="914400"/>
            <a:r>
              <a:rPr lang="en-US" dirty="0">
                <a:solidFill>
                  <a:schemeClr val="tx1"/>
                </a:solidFill>
                <a:latin typeface="Trebuchet MS" panose="020B0603020202020204" pitchFamily="34" charset="0"/>
              </a:rPr>
              <a:t>There is often much overlap among all classes of stakeholders</a:t>
            </a:r>
          </a:p>
          <a:p>
            <a:pPr lvl="1" defTabSz="914400"/>
            <a:r>
              <a:rPr lang="en-US" dirty="0">
                <a:solidFill>
                  <a:schemeClr val="tx1"/>
                </a:solidFill>
                <a:latin typeface="Trebuchet MS" panose="020B0603020202020204" pitchFamily="34" charset="0"/>
              </a:rPr>
              <a:t> </a:t>
            </a:r>
            <a:r>
              <a:rPr lang="en-US" dirty="0"/>
              <a:t>:</a:t>
            </a:r>
          </a:p>
          <a:p>
            <a:pPr marL="365125" lvl="1" indent="0" defTabSz="914400">
              <a:buNone/>
            </a:pPr>
            <a:endParaRPr lang="en-US" sz="1200" dirty="0">
              <a:solidFill>
                <a:schemeClr val="tx1"/>
              </a:solidFill>
              <a:latin typeface="Trebuchet MS" panose="020B0603020202020204" pitchFamily="34" charset="0"/>
            </a:endParaRPr>
          </a:p>
          <a:p>
            <a:pPr defTabSz="914400"/>
            <a:endParaRPr lang="en-AU" dirty="0"/>
          </a:p>
        </p:txBody>
      </p:sp>
      <p:sp>
        <p:nvSpPr>
          <p:cNvPr id="2" name="TextBox 1">
            <a:extLst>
              <a:ext uri="{FF2B5EF4-FFF2-40B4-BE49-F238E27FC236}">
                <a16:creationId xmlns:a16="http://schemas.microsoft.com/office/drawing/2014/main" id="{BD33C7C6-EACF-E9DE-D224-6480DEA33518}"/>
              </a:ext>
            </a:extLst>
          </p:cNvPr>
          <p:cNvSpPr txBox="1"/>
          <p:nvPr/>
        </p:nvSpPr>
        <p:spPr>
          <a:xfrm>
            <a:off x="308823" y="799298"/>
            <a:ext cx="4321761" cy="338554"/>
          </a:xfrm>
          <a:prstGeom prst="rect">
            <a:avLst/>
          </a:prstGeom>
          <a:noFill/>
        </p:spPr>
        <p:txBody>
          <a:bodyPr wrap="none" rtlCol="0">
            <a:spAutoFit/>
          </a:bodyPr>
          <a:lstStyle/>
          <a:p>
            <a:r>
              <a:rPr lang="en-US" sz="1600" dirty="0">
                <a:latin typeface="Arial"/>
                <a:cs typeface="Arial"/>
                <a:hlinkClick r:id="rId3">
                  <a:extLst>
                    <a:ext uri="{A12FA001-AC4F-418D-AE19-62706E023703}">
                      <ahyp:hlinkClr xmlns:ahyp="http://schemas.microsoft.com/office/drawing/2018/hyperlinkcolor" val="tx"/>
                    </a:ext>
                  </a:extLst>
                </a:hlinkClick>
              </a:rPr>
              <a:t>http://www.jacow.org/About/TheCollaboration</a:t>
            </a:r>
            <a:r>
              <a:rPr lang="en-US" sz="1600" dirty="0">
                <a:latin typeface="Arial"/>
                <a:cs typeface="Arial"/>
              </a:rPr>
              <a:t> </a:t>
            </a:r>
          </a:p>
        </p:txBody>
      </p:sp>
      <p:sp>
        <p:nvSpPr>
          <p:cNvPr id="3" name="TextBox 2">
            <a:extLst>
              <a:ext uri="{FF2B5EF4-FFF2-40B4-BE49-F238E27FC236}">
                <a16:creationId xmlns:a16="http://schemas.microsoft.com/office/drawing/2014/main" id="{970EFCCA-B767-B118-F217-FDAF356D2D48}"/>
              </a:ext>
            </a:extLst>
          </p:cNvPr>
          <p:cNvSpPr txBox="1"/>
          <p:nvPr/>
        </p:nvSpPr>
        <p:spPr>
          <a:xfrm>
            <a:off x="842508" y="5105683"/>
            <a:ext cx="5190588" cy="338554"/>
          </a:xfrm>
          <a:prstGeom prst="rect">
            <a:avLst/>
          </a:prstGeom>
          <a:noFill/>
        </p:spPr>
        <p:txBody>
          <a:bodyPr wrap="none" rtlCol="0">
            <a:spAutoFit/>
          </a:bodyPr>
          <a:lstStyle/>
          <a:p>
            <a:r>
              <a:rPr lang="en-US" sz="1600" dirty="0">
                <a:latin typeface="Arial"/>
                <a:ea typeface="Lucida Grande"/>
                <a:cs typeface="Arial"/>
                <a:hlinkClick r:id="rId4">
                  <a:extLst>
                    <a:ext uri="{A12FA001-AC4F-418D-AE19-62706E023703}">
                      <ahyp:hlinkClr xmlns:ahyp="http://schemas.microsoft.com/office/drawing/2018/hyperlinkcolor" val="tx"/>
                    </a:ext>
                  </a:extLst>
                </a:hlinkClick>
              </a:rPr>
              <a:t>http://www.jacow.org/StakeHolders/ListOfStakeholders</a:t>
            </a:r>
            <a:r>
              <a:rPr lang="en-US" sz="1600" dirty="0">
                <a:latin typeface="Arial"/>
                <a:ea typeface="Lucida Grande"/>
                <a:cs typeface="Arial"/>
              </a:rPr>
              <a:t> </a:t>
            </a:r>
            <a:endParaRPr lang="en-US" sz="1600" dirty="0">
              <a:latin typeface="Arial"/>
              <a:cs typeface="Arial"/>
            </a:endParaRPr>
          </a:p>
        </p:txBody>
      </p:sp>
    </p:spTree>
    <p:extLst>
      <p:ext uri="{BB962C8B-B14F-4D97-AF65-F5344CB8AC3E}">
        <p14:creationId xmlns:p14="http://schemas.microsoft.com/office/powerpoint/2010/main" val="1221845417"/>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D66083-BFAC-5BC6-54A1-9D5B866BD698}"/>
              </a:ext>
            </a:extLst>
          </p:cNvPr>
          <p:cNvSpPr txBox="1">
            <a:spLocks/>
          </p:cNvSpPr>
          <p:nvPr/>
        </p:nvSpPr>
        <p:spPr>
          <a:xfrm>
            <a:off x="3863250" y="0"/>
            <a:ext cx="8109192"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US" sz="3200" dirty="0"/>
              <a:t>What is JACoW?	 A Website (or more)…</a:t>
            </a:r>
            <a:endParaRPr lang="en-GB" sz="3200" dirty="0"/>
          </a:p>
        </p:txBody>
      </p:sp>
      <p:sp>
        <p:nvSpPr>
          <p:cNvPr id="7" name="Content Placeholder 2">
            <a:extLst>
              <a:ext uri="{FF2B5EF4-FFF2-40B4-BE49-F238E27FC236}">
                <a16:creationId xmlns:a16="http://schemas.microsoft.com/office/drawing/2014/main" id="{6A9FBA31-D307-93C7-2D30-6F44729F0FE8}"/>
              </a:ext>
            </a:extLst>
          </p:cNvPr>
          <p:cNvSpPr txBox="1">
            <a:spLocks/>
          </p:cNvSpPr>
          <p:nvPr/>
        </p:nvSpPr>
        <p:spPr>
          <a:xfrm>
            <a:off x="335386" y="1079658"/>
            <a:ext cx="8571108" cy="5306502"/>
          </a:xfrm>
          <a:prstGeom prst="rect">
            <a:avLst/>
          </a:prstGeom>
        </p:spPr>
        <p:txBody>
          <a:bodyPr>
            <a:normAutofit/>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defTabSz="914400"/>
            <a:r>
              <a:rPr lang="en-US" dirty="0">
                <a:solidFill>
                  <a:schemeClr val="tx1"/>
                </a:solidFill>
              </a:rPr>
              <a:t>Joint Accelerator Conferences on the Web(sites)</a:t>
            </a:r>
          </a:p>
          <a:p>
            <a:pPr lvl="1" defTabSz="914400"/>
            <a:r>
              <a:rPr lang="en-US" dirty="0">
                <a:solidFill>
                  <a:schemeClr val="tx1"/>
                </a:solidFill>
              </a:rPr>
              <a:t>Proceedings hosted by </a:t>
            </a:r>
            <a:r>
              <a:rPr lang="en-US" dirty="0">
                <a:solidFill>
                  <a:srgbClr val="00B0F0"/>
                </a:solidFill>
              </a:rPr>
              <a:t>CERN</a:t>
            </a:r>
            <a:r>
              <a:rPr lang="en-US" dirty="0">
                <a:solidFill>
                  <a:schemeClr val="tx1"/>
                </a:solidFill>
              </a:rPr>
              <a:t> and </a:t>
            </a:r>
            <a:r>
              <a:rPr lang="en-US" dirty="0">
                <a:solidFill>
                  <a:srgbClr val="00B0F0"/>
                </a:solidFill>
              </a:rPr>
              <a:t>KEK</a:t>
            </a:r>
          </a:p>
          <a:p>
            <a:pPr lvl="1" defTabSz="914400"/>
            <a:r>
              <a:rPr lang="en-US" dirty="0">
                <a:solidFill>
                  <a:schemeClr val="tx1"/>
                </a:solidFill>
              </a:rPr>
              <a:t>JACoW wiki/website hosted by </a:t>
            </a:r>
            <a:r>
              <a:rPr lang="en-US" dirty="0" err="1">
                <a:solidFill>
                  <a:srgbClr val="00B0F0"/>
                </a:solidFill>
              </a:rPr>
              <a:t>Elettra</a:t>
            </a:r>
            <a:endParaRPr lang="en-US" dirty="0">
              <a:solidFill>
                <a:srgbClr val="00B0F0"/>
              </a:solidFill>
            </a:endParaRPr>
          </a:p>
          <a:p>
            <a:pPr lvl="1" defTabSz="914400"/>
            <a:r>
              <a:rPr lang="en-US" dirty="0">
                <a:solidFill>
                  <a:schemeClr val="tx1"/>
                </a:solidFill>
              </a:rPr>
              <a:t>Proceedings scripts </a:t>
            </a:r>
            <a:r>
              <a:rPr lang="en-US" sz="1800" dirty="0">
                <a:solidFill>
                  <a:schemeClr val="tx1"/>
                </a:solidFill>
              </a:rPr>
              <a:t>(</a:t>
            </a:r>
            <a:r>
              <a:rPr lang="en-US" sz="1800" dirty="0">
                <a:solidFill>
                  <a:srgbClr val="00B0F0"/>
                </a:solidFill>
              </a:rPr>
              <a:t>Volker</a:t>
            </a:r>
            <a:r>
              <a:rPr lang="en-US" sz="1800" dirty="0">
                <a:solidFill>
                  <a:schemeClr val="tx1"/>
                </a:solidFill>
              </a:rPr>
              <a:t> for SPMS, now </a:t>
            </a:r>
            <a:r>
              <a:rPr lang="en-US" sz="1800" dirty="0" err="1">
                <a:solidFill>
                  <a:srgbClr val="00B0F0"/>
                </a:solidFill>
              </a:rPr>
              <a:t>Ivan@github</a:t>
            </a:r>
            <a:r>
              <a:rPr lang="en-US" sz="1800" dirty="0">
                <a:solidFill>
                  <a:srgbClr val="00B0F0"/>
                </a:solidFill>
              </a:rPr>
              <a:t> </a:t>
            </a:r>
            <a:r>
              <a:rPr lang="en-US" sz="1800" dirty="0">
                <a:solidFill>
                  <a:schemeClr val="tx1"/>
                </a:solidFill>
              </a:rPr>
              <a:t>for Indico)</a:t>
            </a:r>
            <a:endParaRPr lang="en-US" sz="1800" dirty="0">
              <a:solidFill>
                <a:srgbClr val="00B0F0"/>
              </a:solidFill>
            </a:endParaRPr>
          </a:p>
          <a:p>
            <a:pPr lvl="1" defTabSz="914400"/>
            <a:r>
              <a:rPr lang="en-US" dirty="0">
                <a:solidFill>
                  <a:schemeClr val="tx1"/>
                </a:solidFill>
              </a:rPr>
              <a:t>SPMS servers hosted by </a:t>
            </a:r>
            <a:r>
              <a:rPr lang="en-US" dirty="0">
                <a:solidFill>
                  <a:srgbClr val="00B0F0"/>
                </a:solidFill>
              </a:rPr>
              <a:t>CERN</a:t>
            </a:r>
            <a:r>
              <a:rPr lang="en-US" dirty="0">
                <a:solidFill>
                  <a:schemeClr val="tx1"/>
                </a:solidFill>
              </a:rPr>
              <a:t> and </a:t>
            </a:r>
            <a:r>
              <a:rPr lang="en-US" dirty="0">
                <a:solidFill>
                  <a:srgbClr val="00B0F0"/>
                </a:solidFill>
              </a:rPr>
              <a:t>KEK</a:t>
            </a:r>
            <a:r>
              <a:rPr lang="en-US" dirty="0">
                <a:solidFill>
                  <a:schemeClr val="tx1"/>
                </a:solidFill>
              </a:rPr>
              <a:t> </a:t>
            </a:r>
            <a:r>
              <a:rPr lang="en-US" sz="1800" dirty="0">
                <a:solidFill>
                  <a:schemeClr val="tx1"/>
                </a:solidFill>
              </a:rPr>
              <a:t>(</a:t>
            </a:r>
            <a:r>
              <a:rPr lang="en-US" dirty="0">
                <a:solidFill>
                  <a:schemeClr val="tx1"/>
                </a:solidFill>
              </a:rPr>
              <a:t>Indico:</a:t>
            </a:r>
            <a:r>
              <a:rPr lang="en-US" sz="1800" dirty="0">
                <a:solidFill>
                  <a:schemeClr val="tx1"/>
                </a:solidFill>
              </a:rPr>
              <a:t> </a:t>
            </a:r>
            <a:r>
              <a:rPr lang="en-US" sz="1800" dirty="0">
                <a:solidFill>
                  <a:srgbClr val="00B0F0"/>
                </a:solidFill>
              </a:rPr>
              <a:t>CERN</a:t>
            </a:r>
            <a:r>
              <a:rPr lang="en-US" sz="1800" dirty="0">
                <a:solidFill>
                  <a:schemeClr val="tx1"/>
                </a:solidFill>
              </a:rPr>
              <a:t>)</a:t>
            </a:r>
          </a:p>
          <a:p>
            <a:pPr lvl="1" defTabSz="914400"/>
            <a:r>
              <a:rPr lang="en-US" dirty="0">
                <a:solidFill>
                  <a:schemeClr val="tx1"/>
                </a:solidFill>
              </a:rPr>
              <a:t>Upload/download servers hosted by </a:t>
            </a:r>
            <a:r>
              <a:rPr lang="en-US" dirty="0">
                <a:solidFill>
                  <a:srgbClr val="00B0F0"/>
                </a:solidFill>
              </a:rPr>
              <a:t>PSI</a:t>
            </a:r>
            <a:r>
              <a:rPr lang="en-US" dirty="0">
                <a:solidFill>
                  <a:schemeClr val="tx1"/>
                </a:solidFill>
              </a:rPr>
              <a:t>, </a:t>
            </a:r>
            <a:r>
              <a:rPr lang="en-US" dirty="0">
                <a:solidFill>
                  <a:srgbClr val="00B0F0"/>
                </a:solidFill>
              </a:rPr>
              <a:t>Jefferson Lab</a:t>
            </a:r>
            <a:r>
              <a:rPr lang="en-US" dirty="0">
                <a:solidFill>
                  <a:schemeClr val="tx1"/>
                </a:solidFill>
              </a:rPr>
              <a:t>, </a:t>
            </a:r>
            <a:r>
              <a:rPr lang="en-US" dirty="0">
                <a:solidFill>
                  <a:srgbClr val="00B0F0"/>
                </a:solidFill>
              </a:rPr>
              <a:t>CERN</a:t>
            </a:r>
          </a:p>
          <a:p>
            <a:pPr lvl="1" defTabSz="914400"/>
            <a:r>
              <a:rPr lang="en-US" dirty="0">
                <a:solidFill>
                  <a:schemeClr val="tx1"/>
                </a:solidFill>
              </a:rPr>
              <a:t>Legacy SPMS code </a:t>
            </a:r>
            <a:r>
              <a:rPr lang="en-US" sz="1800" dirty="0">
                <a:solidFill>
                  <a:schemeClr val="tx1"/>
                </a:solidFill>
              </a:rPr>
              <a:t>(formerly supported by </a:t>
            </a:r>
            <a:r>
              <a:rPr lang="en-US" sz="1800" dirty="0">
                <a:solidFill>
                  <a:srgbClr val="00B0F0"/>
                </a:solidFill>
              </a:rPr>
              <a:t>FNAL</a:t>
            </a:r>
            <a:r>
              <a:rPr lang="en-US" sz="1800" dirty="0">
                <a:solidFill>
                  <a:schemeClr val="tx1"/>
                </a:solidFill>
              </a:rPr>
              <a:t>)</a:t>
            </a:r>
          </a:p>
          <a:p>
            <a:pPr lvl="1" defTabSz="914400"/>
            <a:r>
              <a:rPr lang="en-US" dirty="0">
                <a:solidFill>
                  <a:schemeClr val="tx1"/>
                </a:solidFill>
              </a:rPr>
              <a:t>Source code, request tracking hosted by </a:t>
            </a:r>
            <a:r>
              <a:rPr lang="en-US" dirty="0" err="1">
                <a:solidFill>
                  <a:srgbClr val="00B0F0"/>
                </a:solidFill>
              </a:rPr>
              <a:t>sourceforge</a:t>
            </a:r>
            <a:endParaRPr lang="en-US" dirty="0">
              <a:solidFill>
                <a:srgbClr val="00B0F0"/>
              </a:solidFill>
            </a:endParaRPr>
          </a:p>
          <a:p>
            <a:pPr lvl="2" defTabSz="914400"/>
            <a:r>
              <a:rPr lang="en-US" dirty="0">
                <a:solidFill>
                  <a:schemeClr val="tx1"/>
                </a:solidFill>
              </a:rPr>
              <a:t>With investment in a functionality merge with </a:t>
            </a:r>
            <a:r>
              <a:rPr lang="en-US" dirty="0">
                <a:solidFill>
                  <a:srgbClr val="00B0F0"/>
                </a:solidFill>
              </a:rPr>
              <a:t>Indico</a:t>
            </a:r>
            <a:endParaRPr lang="en-US" sz="1200" dirty="0">
              <a:solidFill>
                <a:srgbClr val="00B0F0"/>
              </a:solidFill>
            </a:endParaRPr>
          </a:p>
          <a:p>
            <a:pPr defTabSz="914400"/>
            <a:r>
              <a:rPr lang="en-US" dirty="0">
                <a:solidFill>
                  <a:schemeClr val="tx1"/>
                </a:solidFill>
              </a:rPr>
              <a:t>We cannot hope to achieve our goals without the resources (hardware and time) provided by the support of national labs and conference series</a:t>
            </a:r>
          </a:p>
          <a:p>
            <a:pPr defTabSz="914400"/>
            <a:endParaRPr lang="en-US" dirty="0"/>
          </a:p>
        </p:txBody>
      </p:sp>
    </p:spTree>
    <p:extLst>
      <p:ext uri="{BB962C8B-B14F-4D97-AF65-F5344CB8AC3E}">
        <p14:creationId xmlns:p14="http://schemas.microsoft.com/office/powerpoint/2010/main" val="3650952714"/>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32875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Producing Excellent Proceedings </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1107996"/>
          </a:xfrm>
          <a:prstGeom prst="rect">
            <a:avLst/>
          </a:prstGeom>
          <a:noFill/>
        </p:spPr>
        <p:txBody>
          <a:bodyPr wrap="square">
            <a:spAutoFit/>
          </a:bodyPr>
          <a:lstStyle/>
          <a:p>
            <a:r>
              <a:rPr lang="en-US" sz="2200" dirty="0">
                <a:solidFill>
                  <a:schemeClr val="tx1"/>
                </a:solidFill>
              </a:rPr>
              <a:t>Back to the production of proceedings and a big problem we face:</a:t>
            </a:r>
            <a:br>
              <a:rPr lang="en-US" sz="2200" dirty="0">
                <a:solidFill>
                  <a:schemeClr val="tx1"/>
                </a:solidFill>
              </a:rPr>
            </a:br>
            <a:r>
              <a:rPr lang="en-US" sz="2200" dirty="0">
                <a:solidFill>
                  <a:schemeClr val="tx1"/>
                </a:solidFill>
              </a:rPr>
              <a:t>  the paper delivered to JACoW conferences shifted from MSWord to LaTeX</a:t>
            </a:r>
          </a:p>
          <a:p>
            <a:r>
              <a:rPr lang="en-US" sz="2200" dirty="0"/>
              <a:t>  and we do not have enough LaTeX editors: </a:t>
            </a:r>
            <a:r>
              <a:rPr lang="en-US" sz="2200" b="1" dirty="0">
                <a:solidFill>
                  <a:srgbClr val="00B0F0"/>
                </a:solidFill>
              </a:rPr>
              <a:t>WE NEED YOU</a:t>
            </a:r>
            <a:r>
              <a:rPr lang="en-US" sz="2200" dirty="0"/>
              <a:t>!</a:t>
            </a:r>
          </a:p>
        </p:txBody>
      </p:sp>
    </p:spTree>
    <p:extLst>
      <p:ext uri="{BB962C8B-B14F-4D97-AF65-F5344CB8AC3E}">
        <p14:creationId xmlns:p14="http://schemas.microsoft.com/office/powerpoint/2010/main" val="3672737290"/>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32875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Producing Excellent Proceedings </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1107996"/>
          </a:xfrm>
          <a:prstGeom prst="rect">
            <a:avLst/>
          </a:prstGeom>
          <a:noFill/>
        </p:spPr>
        <p:txBody>
          <a:bodyPr wrap="square">
            <a:spAutoFit/>
          </a:bodyPr>
          <a:lstStyle/>
          <a:p>
            <a:r>
              <a:rPr lang="en-US" sz="2200" dirty="0">
                <a:solidFill>
                  <a:schemeClr val="tx1"/>
                </a:solidFill>
              </a:rPr>
              <a:t>Back to the production of proceedings and a big problem we face:</a:t>
            </a:r>
            <a:br>
              <a:rPr lang="en-US" sz="2200" dirty="0">
                <a:solidFill>
                  <a:schemeClr val="tx1"/>
                </a:solidFill>
              </a:rPr>
            </a:br>
            <a:r>
              <a:rPr lang="en-US" sz="2200" dirty="0">
                <a:solidFill>
                  <a:schemeClr val="tx1"/>
                </a:solidFill>
              </a:rPr>
              <a:t>  the paper delivered to JACoW conferences shifted from MSWord to LaTeX</a:t>
            </a:r>
          </a:p>
          <a:p>
            <a:r>
              <a:rPr lang="en-US" sz="2200" dirty="0"/>
              <a:t>  and we do not have enough LaTeX editors: </a:t>
            </a:r>
            <a:r>
              <a:rPr lang="en-US" sz="2200" b="1" dirty="0">
                <a:solidFill>
                  <a:srgbClr val="00B0F0"/>
                </a:solidFill>
              </a:rPr>
              <a:t>WE NEED YOU</a:t>
            </a:r>
            <a:r>
              <a:rPr lang="en-US" sz="2200" dirty="0"/>
              <a:t>!</a:t>
            </a:r>
          </a:p>
        </p:txBody>
      </p:sp>
      <p:pic>
        <p:nvPicPr>
          <p:cNvPr id="4" name="Picture 3">
            <a:extLst>
              <a:ext uri="{FF2B5EF4-FFF2-40B4-BE49-F238E27FC236}">
                <a16:creationId xmlns:a16="http://schemas.microsoft.com/office/drawing/2014/main" id="{6D35FB18-FE55-5E65-9110-C612F0244DAB}"/>
              </a:ext>
            </a:extLst>
          </p:cNvPr>
          <p:cNvPicPr>
            <a:picLocks noChangeAspect="1"/>
          </p:cNvPicPr>
          <p:nvPr/>
        </p:nvPicPr>
        <p:blipFill>
          <a:blip r:embed="rId3"/>
          <a:stretch>
            <a:fillRect/>
          </a:stretch>
        </p:blipFill>
        <p:spPr>
          <a:xfrm>
            <a:off x="386820" y="2147798"/>
            <a:ext cx="5557319" cy="4012778"/>
          </a:xfrm>
          <a:prstGeom prst="rect">
            <a:avLst/>
          </a:prstGeom>
        </p:spPr>
      </p:pic>
      <p:pic>
        <p:nvPicPr>
          <p:cNvPr id="7" name="Picture 6">
            <a:extLst>
              <a:ext uri="{FF2B5EF4-FFF2-40B4-BE49-F238E27FC236}">
                <a16:creationId xmlns:a16="http://schemas.microsoft.com/office/drawing/2014/main" id="{DB813AD9-8F02-3265-4025-0AF3DF87EC7C}"/>
              </a:ext>
            </a:extLst>
          </p:cNvPr>
          <p:cNvPicPr>
            <a:picLocks noChangeAspect="1"/>
          </p:cNvPicPr>
          <p:nvPr/>
        </p:nvPicPr>
        <p:blipFill>
          <a:blip r:embed="rId4"/>
          <a:stretch>
            <a:fillRect/>
          </a:stretch>
        </p:blipFill>
        <p:spPr>
          <a:xfrm>
            <a:off x="6096000" y="2147798"/>
            <a:ext cx="5663439" cy="4012778"/>
          </a:xfrm>
          <a:prstGeom prst="rect">
            <a:avLst/>
          </a:prstGeom>
        </p:spPr>
      </p:pic>
    </p:spTree>
    <p:extLst>
      <p:ext uri="{BB962C8B-B14F-4D97-AF65-F5344CB8AC3E}">
        <p14:creationId xmlns:p14="http://schemas.microsoft.com/office/powerpoint/2010/main" val="1123560381"/>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32875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Producing Excellent Proceedings </a:t>
            </a:r>
            <a:endParaRPr lang="en-GB" sz="3200" dirty="0"/>
          </a:p>
        </p:txBody>
      </p:sp>
      <p:pic>
        <p:nvPicPr>
          <p:cNvPr id="6" name="Picture 5">
            <a:extLst>
              <a:ext uri="{FF2B5EF4-FFF2-40B4-BE49-F238E27FC236}">
                <a16:creationId xmlns:a16="http://schemas.microsoft.com/office/drawing/2014/main" id="{47AA3B58-94E6-0328-B8B6-5093E8C6C437}"/>
              </a:ext>
            </a:extLst>
          </p:cNvPr>
          <p:cNvPicPr>
            <a:picLocks noChangeAspect="1"/>
          </p:cNvPicPr>
          <p:nvPr/>
        </p:nvPicPr>
        <p:blipFill>
          <a:blip r:embed="rId3"/>
          <a:stretch>
            <a:fillRect/>
          </a:stretch>
        </p:blipFill>
        <p:spPr>
          <a:xfrm>
            <a:off x="4652971" y="685663"/>
            <a:ext cx="7129188" cy="6006375"/>
          </a:xfrm>
          <a:prstGeom prst="rect">
            <a:avLst/>
          </a:prstGeom>
        </p:spPr>
      </p:pic>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4141443" cy="4832092"/>
          </a:xfrm>
          <a:prstGeom prst="rect">
            <a:avLst/>
          </a:prstGeom>
          <a:noFill/>
        </p:spPr>
        <p:txBody>
          <a:bodyPr wrap="square">
            <a:spAutoFit/>
          </a:bodyPr>
          <a:lstStyle/>
          <a:p>
            <a:r>
              <a:rPr lang="en-US" sz="2200" dirty="0">
                <a:solidFill>
                  <a:schemeClr val="tx1"/>
                </a:solidFill>
              </a:rPr>
              <a:t>This is the actual count of proceedings on JACoW on 2024-02-28 with 2024 adding three “new” proceedings with ICALEPCS’91, FLS’23, and ICALEPCS’23.</a:t>
            </a:r>
            <a:br>
              <a:rPr lang="en-US" sz="2200" dirty="0">
                <a:solidFill>
                  <a:schemeClr val="tx1"/>
                </a:solidFill>
              </a:rPr>
            </a:br>
            <a:br>
              <a:rPr lang="en-US" sz="2200" dirty="0">
                <a:solidFill>
                  <a:schemeClr val="tx1"/>
                </a:solidFill>
              </a:rPr>
            </a:br>
            <a:r>
              <a:rPr lang="en-US" sz="2200" dirty="0">
                <a:solidFill>
                  <a:schemeClr val="tx1"/>
                </a:solidFill>
              </a:rPr>
              <a:t>This brings it to a total of 253 proceedings.</a:t>
            </a:r>
            <a:br>
              <a:rPr lang="en-US" sz="2200" dirty="0">
                <a:solidFill>
                  <a:schemeClr val="tx1"/>
                </a:solidFill>
              </a:rPr>
            </a:br>
            <a:endParaRPr lang="en-US" sz="2200" dirty="0">
              <a:solidFill>
                <a:schemeClr val="tx1"/>
              </a:solidFill>
            </a:endParaRPr>
          </a:p>
          <a:p>
            <a:r>
              <a:rPr lang="en-US" sz="2200" dirty="0"/>
              <a:t>Actions and updates to conferences can be seen on </a:t>
            </a:r>
            <a:r>
              <a:rPr lang="en-US" sz="2200" dirty="0">
                <a:hlinkClick r:id="rId4"/>
              </a:rPr>
              <a:t>https://accelconf.web.cern.ch/JACoW/Website-Updates.html</a:t>
            </a:r>
            <a:endParaRPr lang="en-US" sz="2200" dirty="0"/>
          </a:p>
        </p:txBody>
      </p:sp>
    </p:spTree>
    <p:extLst>
      <p:ext uri="{BB962C8B-B14F-4D97-AF65-F5344CB8AC3E}">
        <p14:creationId xmlns:p14="http://schemas.microsoft.com/office/powerpoint/2010/main" val="1829178217"/>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832875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Producing Excellent Proceedings </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4141443" cy="5509200"/>
          </a:xfrm>
          <a:prstGeom prst="rect">
            <a:avLst/>
          </a:prstGeom>
          <a:noFill/>
        </p:spPr>
        <p:txBody>
          <a:bodyPr wrap="square">
            <a:spAutoFit/>
          </a:bodyPr>
          <a:lstStyle/>
          <a:p>
            <a:r>
              <a:rPr lang="en-US" sz="2200" dirty="0"/>
              <a:t>U</a:t>
            </a:r>
            <a:r>
              <a:rPr lang="en-US" sz="2200" dirty="0">
                <a:solidFill>
                  <a:schemeClr val="tx1"/>
                </a:solidFill>
              </a:rPr>
              <a:t>pdates to JACoW.org can be seen in this table showing also the number and size of file groups (PDFs of papers, talk slides, posters, photo albums, and the total size of the conference).</a:t>
            </a:r>
          </a:p>
          <a:p>
            <a:br>
              <a:rPr lang="en-US" sz="2200" dirty="0"/>
            </a:br>
            <a:r>
              <a:rPr lang="en-US" sz="2200" dirty="0"/>
              <a:t>Currently we are at</a:t>
            </a:r>
            <a:br>
              <a:rPr lang="en-US" sz="2200" dirty="0"/>
            </a:br>
            <a:r>
              <a:rPr lang="en-US" sz="2200" dirty="0">
                <a:latin typeface="PragmataPro" pitchFamily="50" charset="0"/>
                <a:ea typeface="PragmataPro" pitchFamily="50" charset="0"/>
                <a:cs typeface="PragmataPro" pitchFamily="50" charset="0"/>
              </a:rPr>
              <a:t>Paper PDFs:       74,642</a:t>
            </a:r>
            <a:br>
              <a:rPr lang="en-US" sz="2200" dirty="0">
                <a:latin typeface="PragmataPro" pitchFamily="50" charset="0"/>
                <a:ea typeface="PragmataPro" pitchFamily="50" charset="0"/>
                <a:cs typeface="PragmataPro" pitchFamily="50" charset="0"/>
              </a:rPr>
            </a:br>
            <a:r>
              <a:rPr lang="en-US" sz="2200" dirty="0">
                <a:latin typeface="PragmataPro" pitchFamily="50" charset="0"/>
                <a:ea typeface="PragmataPro" pitchFamily="50" charset="0"/>
                <a:cs typeface="PragmataPro" pitchFamily="50" charset="0"/>
              </a:rPr>
              <a:t>Talk PDFs:        84,197</a:t>
            </a:r>
          </a:p>
          <a:p>
            <a:r>
              <a:rPr lang="en-US" sz="2200" dirty="0">
                <a:solidFill>
                  <a:schemeClr val="tx1"/>
                </a:solidFill>
                <a:latin typeface="PragmataPro" pitchFamily="50" charset="0"/>
                <a:ea typeface="PragmataPro" pitchFamily="50" charset="0"/>
                <a:cs typeface="PragmataPro" pitchFamily="50" charset="0"/>
              </a:rPr>
              <a:t>Poster PDFs:      88,715</a:t>
            </a:r>
            <a:br>
              <a:rPr lang="en-US" sz="2200" dirty="0">
                <a:solidFill>
                  <a:schemeClr val="tx1"/>
                </a:solidFill>
                <a:latin typeface="PragmataPro" pitchFamily="50" charset="0"/>
                <a:ea typeface="PragmataPro" pitchFamily="50" charset="0"/>
                <a:cs typeface="PragmataPro" pitchFamily="50" charset="0"/>
              </a:rPr>
            </a:br>
            <a:r>
              <a:rPr lang="en-US" sz="2200" dirty="0">
                <a:solidFill>
                  <a:schemeClr val="tx1"/>
                </a:solidFill>
                <a:latin typeface="PragmataPro" pitchFamily="50" charset="0"/>
                <a:ea typeface="PragmataPro" pitchFamily="50" charset="0"/>
                <a:cs typeface="PragmataPro" pitchFamily="50" charset="0"/>
              </a:rPr>
              <a:t>Photos [MB]:     102,411</a:t>
            </a:r>
          </a:p>
          <a:p>
            <a:r>
              <a:rPr lang="en-US" sz="2200" dirty="0">
                <a:latin typeface="PragmataPro" pitchFamily="50" charset="0"/>
                <a:ea typeface="PragmataPro" pitchFamily="50" charset="0"/>
                <a:cs typeface="PragmataPro" pitchFamily="50" charset="0"/>
              </a:rPr>
              <a:t>Total size </a:t>
            </a:r>
            <a:r>
              <a:rPr lang="en-US" sz="2200" dirty="0">
                <a:solidFill>
                  <a:schemeClr val="tx1"/>
                </a:solidFill>
                <a:latin typeface="PragmataPro" pitchFamily="50" charset="0"/>
                <a:ea typeface="PragmataPro" pitchFamily="50" charset="0"/>
                <a:cs typeface="PragmataPro" pitchFamily="50" charset="0"/>
              </a:rPr>
              <a:t>[MB]: 300,253</a:t>
            </a:r>
          </a:p>
          <a:p>
            <a:br>
              <a:rPr lang="en-US" sz="2200" dirty="0">
                <a:solidFill>
                  <a:schemeClr val="tx1"/>
                </a:solidFill>
              </a:rPr>
            </a:br>
            <a:endParaRPr lang="en-US" sz="2200" dirty="0"/>
          </a:p>
        </p:txBody>
      </p:sp>
      <p:pic>
        <p:nvPicPr>
          <p:cNvPr id="4" name="Picture 3">
            <a:extLst>
              <a:ext uri="{FF2B5EF4-FFF2-40B4-BE49-F238E27FC236}">
                <a16:creationId xmlns:a16="http://schemas.microsoft.com/office/drawing/2014/main" id="{382E9E64-E398-CE19-2A90-4BAA9BDB58CD}"/>
              </a:ext>
            </a:extLst>
          </p:cNvPr>
          <p:cNvPicPr>
            <a:picLocks noChangeAspect="1"/>
          </p:cNvPicPr>
          <p:nvPr/>
        </p:nvPicPr>
        <p:blipFill>
          <a:blip r:embed="rId3"/>
          <a:stretch>
            <a:fillRect/>
          </a:stretch>
        </p:blipFill>
        <p:spPr>
          <a:xfrm>
            <a:off x="4582240" y="598727"/>
            <a:ext cx="7010583" cy="6063501"/>
          </a:xfrm>
          <a:prstGeom prst="rect">
            <a:avLst/>
          </a:prstGeom>
        </p:spPr>
      </p:pic>
    </p:spTree>
    <p:extLst>
      <p:ext uri="{BB962C8B-B14F-4D97-AF65-F5344CB8AC3E}">
        <p14:creationId xmlns:p14="http://schemas.microsoft.com/office/powerpoint/2010/main" val="303205741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1200329"/>
          </a:xfrm>
          <a:prstGeom prst="rect">
            <a:avLst/>
          </a:prstGeom>
          <a:noFill/>
        </p:spPr>
        <p:txBody>
          <a:bodyPr wrap="square">
            <a:spAutoFit/>
          </a:bodyPr>
          <a:lstStyle/>
          <a:p>
            <a:r>
              <a:rPr lang="en-US" sz="2800" dirty="0"/>
              <a:t>This finishes my overview on JACoW</a:t>
            </a:r>
          </a:p>
          <a:p>
            <a:endParaRPr lang="en-US" sz="2200" dirty="0"/>
          </a:p>
          <a:p>
            <a:endParaRPr lang="en-US" sz="2200" dirty="0"/>
          </a:p>
        </p:txBody>
      </p:sp>
    </p:spTree>
    <p:extLst>
      <p:ext uri="{BB962C8B-B14F-4D97-AF65-F5344CB8AC3E}">
        <p14:creationId xmlns:p14="http://schemas.microsoft.com/office/powerpoint/2010/main" val="515631783"/>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5" y="863894"/>
            <a:ext cx="11379151" cy="1908215"/>
          </a:xfrm>
          <a:prstGeom prst="rect">
            <a:avLst/>
          </a:prstGeom>
          <a:noFill/>
        </p:spPr>
        <p:txBody>
          <a:bodyPr wrap="square">
            <a:spAutoFit/>
          </a:bodyPr>
          <a:lstStyle/>
          <a:p>
            <a:r>
              <a:rPr lang="en-US" sz="2200" dirty="0"/>
              <a:t>This finishes my overview on JACoW</a:t>
            </a:r>
          </a:p>
          <a:p>
            <a:endParaRPr lang="en-US" sz="2200" dirty="0"/>
          </a:p>
          <a:p>
            <a:r>
              <a:rPr lang="en-US" sz="2800" dirty="0"/>
              <a:t>It was fun to work and live here on the campus — Thank you for that!</a:t>
            </a:r>
          </a:p>
          <a:p>
            <a:endParaRPr lang="en-US" sz="2400" dirty="0"/>
          </a:p>
          <a:p>
            <a:endParaRPr lang="en-US" sz="2200" dirty="0"/>
          </a:p>
        </p:txBody>
      </p:sp>
    </p:spTree>
    <p:extLst>
      <p:ext uri="{BB962C8B-B14F-4D97-AF65-F5344CB8AC3E}">
        <p14:creationId xmlns:p14="http://schemas.microsoft.com/office/powerpoint/2010/main" val="2319699593"/>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1" y="870857"/>
            <a:ext cx="10258426" cy="5483709"/>
          </a:xfrm>
        </p:spPr>
        <p:txBody>
          <a:bodyPr/>
          <a:lstStyle/>
          <a:p>
            <a:pPr marL="46037" indent="0">
              <a:buNone/>
            </a:pP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endParaRPr lang="en-GB" sz="2400" dirty="0">
              <a:solidFill>
                <a:schemeClr val="tx1"/>
              </a:solidFill>
            </a:endParaRPr>
          </a:p>
          <a:p>
            <a:pPr marL="46037" indent="0">
              <a:buNone/>
            </a:pPr>
            <a:endParaRPr lang="en-GB" sz="2400" dirty="0">
              <a:solidFill>
                <a:schemeClr val="tx1"/>
              </a:solidFill>
            </a:endParaRPr>
          </a:p>
        </p:txBody>
      </p:sp>
      <p:pic>
        <p:nvPicPr>
          <p:cNvPr id="4" name="Picture 3">
            <a:extLst>
              <a:ext uri="{FF2B5EF4-FFF2-40B4-BE49-F238E27FC236}">
                <a16:creationId xmlns:a16="http://schemas.microsoft.com/office/drawing/2014/main" id="{3BCC70B4-7449-4D84-BB8A-D9ADD5AF8E40}"/>
              </a:ext>
            </a:extLst>
          </p:cNvPr>
          <p:cNvPicPr>
            <a:picLocks noChangeAspect="1"/>
          </p:cNvPicPr>
          <p:nvPr/>
        </p:nvPicPr>
        <p:blipFill>
          <a:blip r:embed="rId3"/>
          <a:stretch>
            <a:fillRect/>
          </a:stretch>
        </p:blipFill>
        <p:spPr>
          <a:xfrm>
            <a:off x="3518892" y="0"/>
            <a:ext cx="5154216" cy="6858000"/>
          </a:xfrm>
          <a:prstGeom prst="rect">
            <a:avLst/>
          </a:prstGeom>
        </p:spPr>
      </p:pic>
    </p:spTree>
    <p:extLst>
      <p:ext uri="{BB962C8B-B14F-4D97-AF65-F5344CB8AC3E}">
        <p14:creationId xmlns:p14="http://schemas.microsoft.com/office/powerpoint/2010/main" val="388211995"/>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2554545"/>
          </a:xfrm>
          <a:prstGeom prst="rect">
            <a:avLst/>
          </a:prstGeom>
          <a:noFill/>
        </p:spPr>
        <p:txBody>
          <a:bodyPr wrap="square">
            <a:spAutoFit/>
          </a:bodyPr>
          <a:lstStyle/>
          <a:p>
            <a:r>
              <a:rPr lang="en-US" sz="2200" dirty="0"/>
              <a:t>This finishes my overview on JACoW</a:t>
            </a:r>
          </a:p>
          <a:p>
            <a:endParaRPr lang="en-US" sz="2200" dirty="0"/>
          </a:p>
          <a:p>
            <a:r>
              <a:rPr lang="en-US" sz="2200" dirty="0"/>
              <a:t>It was fun to work and live here on the campus — Thank you for that!</a:t>
            </a:r>
          </a:p>
          <a:p>
            <a:endParaRPr lang="en-US" sz="2200" dirty="0"/>
          </a:p>
          <a:p>
            <a:r>
              <a:rPr lang="en-US" altLang="ja-JP" sz="2800" dirty="0"/>
              <a:t>KEK</a:t>
            </a:r>
            <a:r>
              <a:rPr lang="ja-JP" altLang="en-US" sz="2800" dirty="0"/>
              <a:t>の皆さんの親切な対応に感謝します。</a:t>
            </a:r>
            <a:endParaRPr lang="en-US" altLang="ja-JP" sz="2800" dirty="0"/>
          </a:p>
          <a:p>
            <a:endParaRPr lang="en-US" sz="2200" dirty="0"/>
          </a:p>
          <a:p>
            <a:endParaRPr lang="en-US" sz="2200" dirty="0"/>
          </a:p>
        </p:txBody>
      </p:sp>
    </p:spTree>
    <p:extLst>
      <p:ext uri="{BB962C8B-B14F-4D97-AF65-F5344CB8AC3E}">
        <p14:creationId xmlns:p14="http://schemas.microsoft.com/office/powerpoint/2010/main" val="929443366"/>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3570208"/>
          </a:xfrm>
          <a:prstGeom prst="rect">
            <a:avLst/>
          </a:prstGeom>
          <a:noFill/>
        </p:spPr>
        <p:txBody>
          <a:bodyPr wrap="square">
            <a:spAutoFit/>
          </a:bodyPr>
          <a:lstStyle/>
          <a:p>
            <a:r>
              <a:rPr lang="en-US" sz="2200" dirty="0"/>
              <a:t>This finishes my overview on JACoW</a:t>
            </a:r>
          </a:p>
          <a:p>
            <a:endParaRPr lang="en-US" sz="2200" dirty="0"/>
          </a:p>
          <a:p>
            <a:r>
              <a:rPr lang="en-US" sz="2200" dirty="0"/>
              <a:t>It was fun to work and live here on the campus — Thank you for that!</a:t>
            </a:r>
          </a:p>
          <a:p>
            <a:endParaRPr lang="en-US" sz="2200" dirty="0"/>
          </a:p>
          <a:p>
            <a:r>
              <a:rPr lang="en-US" altLang="ja-JP" sz="2200" dirty="0"/>
              <a:t>KEK</a:t>
            </a:r>
            <a:r>
              <a:rPr lang="ja-JP" altLang="en-US" sz="2200" dirty="0"/>
              <a:t>の皆さんの親切な対応に感謝します。</a:t>
            </a:r>
            <a:endParaRPr lang="en-US" altLang="ja-JP" sz="2200" dirty="0"/>
          </a:p>
          <a:p>
            <a:endParaRPr lang="en-US" sz="2200" dirty="0"/>
          </a:p>
          <a:p>
            <a:r>
              <a:rPr lang="en-US" sz="2800" dirty="0"/>
              <a:t>I hope that we will meet in the near future again</a:t>
            </a:r>
          </a:p>
          <a:p>
            <a:endParaRPr lang="en-US" sz="2200" dirty="0"/>
          </a:p>
          <a:p>
            <a:endParaRPr lang="en-US" sz="2200" dirty="0"/>
          </a:p>
          <a:p>
            <a:endParaRPr lang="en-US" sz="2200" dirty="0"/>
          </a:p>
        </p:txBody>
      </p:sp>
    </p:spTree>
    <p:extLst>
      <p:ext uri="{BB962C8B-B14F-4D97-AF65-F5344CB8AC3E}">
        <p14:creationId xmlns:p14="http://schemas.microsoft.com/office/powerpoint/2010/main" val="1166099375"/>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3570208"/>
          </a:xfrm>
          <a:prstGeom prst="rect">
            <a:avLst/>
          </a:prstGeom>
          <a:noFill/>
        </p:spPr>
        <p:txBody>
          <a:bodyPr wrap="square">
            <a:spAutoFit/>
          </a:bodyPr>
          <a:lstStyle/>
          <a:p>
            <a:r>
              <a:rPr lang="en-US" sz="2200" dirty="0"/>
              <a:t>This finishes my overview on JACoW</a:t>
            </a:r>
          </a:p>
          <a:p>
            <a:endParaRPr lang="en-US" sz="2200" dirty="0"/>
          </a:p>
          <a:p>
            <a:r>
              <a:rPr lang="en-US" sz="2200" dirty="0"/>
              <a:t>It was fun to work and live here on the campus — Thank you for that!</a:t>
            </a:r>
          </a:p>
          <a:p>
            <a:endParaRPr lang="en-US" sz="2200" dirty="0"/>
          </a:p>
          <a:p>
            <a:r>
              <a:rPr lang="en-US" altLang="ja-JP" sz="2200" dirty="0"/>
              <a:t>KEK</a:t>
            </a:r>
            <a:r>
              <a:rPr lang="ja-JP" altLang="en-US" sz="2200" dirty="0"/>
              <a:t>の皆さんの親切な対応に感謝します。</a:t>
            </a:r>
            <a:endParaRPr lang="en-US" altLang="ja-JP" sz="2200" dirty="0"/>
          </a:p>
          <a:p>
            <a:endParaRPr lang="en-US" sz="2200" dirty="0"/>
          </a:p>
          <a:p>
            <a:r>
              <a:rPr lang="en-US" sz="2200" dirty="0"/>
              <a:t>I hope that we will meet in the near future again</a:t>
            </a:r>
          </a:p>
          <a:p>
            <a:endParaRPr lang="en-US" sz="2200" dirty="0"/>
          </a:p>
          <a:p>
            <a:r>
              <a:rPr lang="en-US" sz="2800" dirty="0"/>
              <a:t>Maybe here on the campus for a JACoW Team Meeting? </a:t>
            </a:r>
          </a:p>
          <a:p>
            <a:endParaRPr lang="en-US" sz="2200" dirty="0"/>
          </a:p>
        </p:txBody>
      </p:sp>
    </p:spTree>
    <p:extLst>
      <p:ext uri="{BB962C8B-B14F-4D97-AF65-F5344CB8AC3E}">
        <p14:creationId xmlns:p14="http://schemas.microsoft.com/office/powerpoint/2010/main" val="3745725747"/>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1371402" cy="3908762"/>
          </a:xfrm>
          <a:prstGeom prst="rect">
            <a:avLst/>
          </a:prstGeom>
          <a:noFill/>
        </p:spPr>
        <p:txBody>
          <a:bodyPr wrap="square">
            <a:spAutoFit/>
          </a:bodyPr>
          <a:lstStyle/>
          <a:p>
            <a:r>
              <a:rPr lang="en-US" sz="2200" dirty="0"/>
              <a:t>This finishes my overview on JACoW</a:t>
            </a:r>
          </a:p>
          <a:p>
            <a:endParaRPr lang="en-US" sz="2200" dirty="0"/>
          </a:p>
          <a:p>
            <a:r>
              <a:rPr lang="en-US" sz="2200" dirty="0"/>
              <a:t>It was fun to work and live here on the campus — Thank you for that!</a:t>
            </a:r>
          </a:p>
          <a:p>
            <a:endParaRPr lang="en-US" sz="2200" dirty="0"/>
          </a:p>
          <a:p>
            <a:r>
              <a:rPr lang="en-US" altLang="ja-JP" sz="2200" dirty="0"/>
              <a:t>KEK</a:t>
            </a:r>
            <a:r>
              <a:rPr lang="ja-JP" altLang="en-US" sz="2200" dirty="0"/>
              <a:t>の皆さんの親切な対応に感謝します。</a:t>
            </a:r>
            <a:endParaRPr lang="en-US" altLang="ja-JP" sz="2200" dirty="0"/>
          </a:p>
          <a:p>
            <a:endParaRPr lang="en-US" sz="2200" dirty="0"/>
          </a:p>
          <a:p>
            <a:r>
              <a:rPr lang="en-US" sz="2200" dirty="0"/>
              <a:t>I hope that we will meet in the near future again</a:t>
            </a:r>
          </a:p>
          <a:p>
            <a:endParaRPr lang="en-US" sz="2200" dirty="0"/>
          </a:p>
          <a:p>
            <a:r>
              <a:rPr lang="en-US" sz="2800" dirty="0"/>
              <a:t>Maybe here on the campus for a JACoW Team Meeting? Like 2008?</a:t>
            </a:r>
          </a:p>
          <a:p>
            <a:endParaRPr lang="en-US" sz="2200" dirty="0"/>
          </a:p>
          <a:p>
            <a:endParaRPr lang="en-US" sz="2200" dirty="0"/>
          </a:p>
        </p:txBody>
      </p:sp>
    </p:spTree>
    <p:extLst>
      <p:ext uri="{BB962C8B-B14F-4D97-AF65-F5344CB8AC3E}">
        <p14:creationId xmlns:p14="http://schemas.microsoft.com/office/powerpoint/2010/main" val="1109844416"/>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1107996"/>
          </a:xfrm>
          <a:prstGeom prst="rect">
            <a:avLst/>
          </a:prstGeom>
          <a:noFill/>
        </p:spPr>
        <p:txBody>
          <a:bodyPr wrap="square">
            <a:spAutoFit/>
          </a:bodyPr>
          <a:lstStyle/>
          <a:p>
            <a:r>
              <a:rPr lang="en-US" sz="2200" dirty="0"/>
              <a:t>Maybe here on the campus for a JACoW Team Meeting? Like 2008?</a:t>
            </a:r>
          </a:p>
          <a:p>
            <a:endParaRPr lang="en-US" sz="2200" dirty="0"/>
          </a:p>
          <a:p>
            <a:endParaRPr lang="en-US" sz="2200" dirty="0"/>
          </a:p>
        </p:txBody>
      </p:sp>
      <p:pic>
        <p:nvPicPr>
          <p:cNvPr id="4" name="Picture 3">
            <a:extLst>
              <a:ext uri="{FF2B5EF4-FFF2-40B4-BE49-F238E27FC236}">
                <a16:creationId xmlns:a16="http://schemas.microsoft.com/office/drawing/2014/main" id="{BACE58F6-576C-F36A-3D9D-135D77EC2F35}"/>
              </a:ext>
            </a:extLst>
          </p:cNvPr>
          <p:cNvPicPr>
            <a:picLocks noChangeAspect="1"/>
          </p:cNvPicPr>
          <p:nvPr/>
        </p:nvPicPr>
        <p:blipFill>
          <a:blip r:embed="rId3"/>
          <a:stretch>
            <a:fillRect/>
          </a:stretch>
        </p:blipFill>
        <p:spPr>
          <a:xfrm>
            <a:off x="0" y="1418368"/>
            <a:ext cx="12192000" cy="5393005"/>
          </a:xfrm>
          <a:prstGeom prst="rect">
            <a:avLst/>
          </a:prstGeom>
        </p:spPr>
      </p:pic>
    </p:spTree>
    <p:extLst>
      <p:ext uri="{BB962C8B-B14F-4D97-AF65-F5344CB8AC3E}">
        <p14:creationId xmlns:p14="http://schemas.microsoft.com/office/powerpoint/2010/main" val="3561849925"/>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688597"/>
            <a:ext cx="12192000" cy="3364580"/>
          </a:xfrm>
        </p:spPr>
        <p:txBody>
          <a:bodyPr/>
          <a:lstStyle/>
          <a:p>
            <a:pPr marL="46037" indent="0">
              <a:buNone/>
            </a:pPr>
            <a:br>
              <a:rPr lang="en-US" sz="2800" dirty="0">
                <a:solidFill>
                  <a:schemeClr val="tx1"/>
                </a:solidFill>
              </a:rPr>
            </a:br>
            <a:endParaRPr lang="en-US" sz="2800" dirty="0">
              <a:solidFill>
                <a:schemeClr val="tx1"/>
              </a:solidFill>
            </a:endParaRPr>
          </a:p>
          <a:p>
            <a:pPr marL="46037" indent="0">
              <a:buNone/>
            </a:pPr>
            <a:endParaRPr lang="en-GB" sz="2400" dirty="0">
              <a:solidFill>
                <a:schemeClr val="tx1"/>
              </a:solidFill>
            </a:endParaRPr>
          </a:p>
        </p:txBody>
      </p:sp>
      <p:sp>
        <p:nvSpPr>
          <p:cNvPr id="10" name="Title 1">
            <a:extLst>
              <a:ext uri="{FF2B5EF4-FFF2-40B4-BE49-F238E27FC236}">
                <a16:creationId xmlns:a16="http://schemas.microsoft.com/office/drawing/2014/main" id="{22D66083-BFAC-5BC6-54A1-9D5B866BD698}"/>
              </a:ext>
            </a:extLst>
          </p:cNvPr>
          <p:cNvSpPr txBox="1">
            <a:spLocks/>
          </p:cNvSpPr>
          <p:nvPr/>
        </p:nvSpPr>
        <p:spPr>
          <a:xfrm>
            <a:off x="3863249" y="0"/>
            <a:ext cx="7930961"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20040" indent="-320040" defTabSz="914400" eaLnBrk="1" fontAlgn="auto" hangingPunct="1">
              <a:spcAft>
                <a:spcPts val="0"/>
              </a:spcAft>
              <a:buClr>
                <a:schemeClr val="accent6">
                  <a:lumMod val="75000"/>
                </a:schemeClr>
              </a:buClr>
              <a:defRPr/>
            </a:pPr>
            <a:r>
              <a:rPr lang="en-GB" sz="3200" dirty="0">
                <a:solidFill>
                  <a:schemeClr val="tx1"/>
                </a:solidFill>
              </a:rPr>
              <a:t>JACoW: An Accelerator Community</a:t>
            </a:r>
            <a:endParaRPr lang="en-GB" sz="3200" dirty="0"/>
          </a:p>
        </p:txBody>
      </p:sp>
      <p:sp>
        <p:nvSpPr>
          <p:cNvPr id="11" name="TextBox 10">
            <a:extLst>
              <a:ext uri="{FF2B5EF4-FFF2-40B4-BE49-F238E27FC236}">
                <a16:creationId xmlns:a16="http://schemas.microsoft.com/office/drawing/2014/main" id="{64C45E9A-0586-9F82-DFAF-B65B0F2341AF}"/>
              </a:ext>
            </a:extLst>
          </p:cNvPr>
          <p:cNvSpPr txBox="1"/>
          <p:nvPr/>
        </p:nvSpPr>
        <p:spPr>
          <a:xfrm>
            <a:off x="260076" y="863894"/>
            <a:ext cx="10565490" cy="1107996"/>
          </a:xfrm>
          <a:prstGeom prst="rect">
            <a:avLst/>
          </a:prstGeom>
          <a:noFill/>
        </p:spPr>
        <p:txBody>
          <a:bodyPr wrap="square">
            <a:spAutoFit/>
          </a:bodyPr>
          <a:lstStyle/>
          <a:p>
            <a:r>
              <a:rPr lang="en-US" sz="2200" dirty="0"/>
              <a:t>Maybe here on the campus for a JACoW Team Meeting? Like 2008?</a:t>
            </a:r>
          </a:p>
          <a:p>
            <a:endParaRPr lang="en-US" sz="2200" dirty="0"/>
          </a:p>
          <a:p>
            <a:endParaRPr lang="en-US" sz="2200" dirty="0"/>
          </a:p>
        </p:txBody>
      </p:sp>
      <p:pic>
        <p:nvPicPr>
          <p:cNvPr id="4" name="Picture 3">
            <a:extLst>
              <a:ext uri="{FF2B5EF4-FFF2-40B4-BE49-F238E27FC236}">
                <a16:creationId xmlns:a16="http://schemas.microsoft.com/office/drawing/2014/main" id="{BACE58F6-576C-F36A-3D9D-135D77EC2F35}"/>
              </a:ext>
            </a:extLst>
          </p:cNvPr>
          <p:cNvPicPr>
            <a:picLocks noChangeAspect="1"/>
          </p:cNvPicPr>
          <p:nvPr/>
        </p:nvPicPr>
        <p:blipFill>
          <a:blip r:embed="rId3"/>
          <a:stretch>
            <a:fillRect/>
          </a:stretch>
        </p:blipFill>
        <p:spPr>
          <a:xfrm>
            <a:off x="0" y="1418368"/>
            <a:ext cx="12192000" cy="5439632"/>
          </a:xfrm>
          <a:prstGeom prst="rect">
            <a:avLst/>
          </a:prstGeom>
        </p:spPr>
      </p:pic>
      <p:sp>
        <p:nvSpPr>
          <p:cNvPr id="2" name="Title 1">
            <a:extLst>
              <a:ext uri="{FF2B5EF4-FFF2-40B4-BE49-F238E27FC236}">
                <a16:creationId xmlns:a16="http://schemas.microsoft.com/office/drawing/2014/main" id="{7F11B7B9-2880-B099-CD42-AF4314EDF9D2}"/>
              </a:ext>
            </a:extLst>
          </p:cNvPr>
          <p:cNvSpPr txBox="1">
            <a:spLocks/>
          </p:cNvSpPr>
          <p:nvPr/>
        </p:nvSpPr>
        <p:spPr>
          <a:xfrm>
            <a:off x="-111071" y="5818606"/>
            <a:ext cx="12414142" cy="685663"/>
          </a:xfrm>
          <a:prstGeom prst="rect">
            <a:avLst/>
          </a:prstGeom>
          <a:effectLst/>
        </p:spPr>
        <p:txBody>
          <a:bodyPr vert="horz" lIns="91440" tIns="45720" rIns="91440" bIns="45720" rtlCol="0" anchor="t" anchorCtr="0">
            <a:noAutofit/>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defTabSz="914400" eaLnBrk="1" fontAlgn="auto" hangingPunct="1">
              <a:spcAft>
                <a:spcPts val="0"/>
              </a:spcAft>
              <a:buClr>
                <a:schemeClr val="accent6">
                  <a:lumMod val="75000"/>
                </a:schemeClr>
              </a:buClr>
              <a:buNone/>
              <a:defRPr/>
            </a:pPr>
            <a:r>
              <a:rPr lang="en-GB" sz="3000" dirty="0">
                <a:solidFill>
                  <a:srgbClr val="00B0F0"/>
                </a:solidFill>
              </a:rPr>
              <a:t>Finally a special thank you to </a:t>
            </a:r>
            <a:r>
              <a:rPr lang="en-GB" sz="3000" dirty="0" err="1">
                <a:solidFill>
                  <a:srgbClr val="00B0F0"/>
                </a:solidFill>
              </a:rPr>
              <a:t>Kazuro</a:t>
            </a:r>
            <a:r>
              <a:rPr lang="en-GB" sz="3000" dirty="0">
                <a:solidFill>
                  <a:srgbClr val="00B0F0"/>
                </a:solidFill>
              </a:rPr>
              <a:t> for </a:t>
            </a:r>
            <a:r>
              <a:rPr lang="en-GB" sz="3000">
                <a:solidFill>
                  <a:srgbClr val="00B0F0"/>
                </a:solidFill>
              </a:rPr>
              <a:t>everything he </a:t>
            </a:r>
            <a:r>
              <a:rPr lang="en-GB" sz="3000" dirty="0">
                <a:solidFill>
                  <a:srgbClr val="00B0F0"/>
                </a:solidFill>
              </a:rPr>
              <a:t>did for me!</a:t>
            </a:r>
          </a:p>
        </p:txBody>
      </p:sp>
    </p:spTree>
    <p:extLst>
      <p:ext uri="{BB962C8B-B14F-4D97-AF65-F5344CB8AC3E}">
        <p14:creationId xmlns:p14="http://schemas.microsoft.com/office/powerpoint/2010/main" val="1064066038"/>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527AE2-CDE7-E365-E3BB-3F144F223126}"/>
              </a:ext>
            </a:extLst>
          </p:cNvPr>
          <p:cNvPicPr>
            <a:picLocks noGrp="1" noChangeAspect="1"/>
          </p:cNvPicPr>
          <p:nvPr>
            <p:ph sz="quarter" idx="13"/>
          </p:nvPr>
        </p:nvPicPr>
        <p:blipFill>
          <a:blip r:embed="rId2"/>
          <a:stretch>
            <a:fillRect/>
          </a:stretch>
        </p:blipFill>
        <p:spPr>
          <a:xfrm>
            <a:off x="0" y="-683064"/>
            <a:ext cx="12191999" cy="7753544"/>
          </a:xfrm>
        </p:spPr>
      </p:pic>
    </p:spTree>
    <p:extLst>
      <p:ext uri="{BB962C8B-B14F-4D97-AF65-F5344CB8AC3E}">
        <p14:creationId xmlns:p14="http://schemas.microsoft.com/office/powerpoint/2010/main" val="714589271"/>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1143002" y="1"/>
            <a:ext cx="10640784" cy="774123"/>
          </a:xfrm>
        </p:spPr>
        <p:txBody>
          <a:bodyPr/>
          <a:lstStyle/>
          <a:p>
            <a:pPr marL="320040" indent="-320040" eaLnBrk="1" fontAlgn="auto" hangingPunct="1">
              <a:spcAft>
                <a:spcPts val="0"/>
              </a:spcAft>
              <a:buClr>
                <a:schemeClr val="accent6">
                  <a:lumMod val="75000"/>
                </a:schemeClr>
              </a:buClr>
              <a:defRPr/>
            </a:pPr>
            <a:r>
              <a:rPr lang="en-US" sz="3600" dirty="0"/>
              <a:t>JACoW — Activity for Accelerator Community</a:t>
            </a:r>
            <a:endParaRPr lang="en-GB" sz="3600" dirty="0"/>
          </a:p>
        </p:txBody>
      </p:sp>
      <p:sp>
        <p:nvSpPr>
          <p:cNvPr id="3" name="Content Placeholder 2"/>
          <p:cNvSpPr>
            <a:spLocks noGrp="1"/>
          </p:cNvSpPr>
          <p:nvPr>
            <p:ph sz="quarter" idx="13"/>
          </p:nvPr>
        </p:nvSpPr>
        <p:spPr>
          <a:xfrm>
            <a:off x="609601" y="870857"/>
            <a:ext cx="10258426" cy="5483709"/>
          </a:xfrm>
        </p:spPr>
        <p:txBody>
          <a:bodyPr/>
          <a:lstStyle/>
          <a:p>
            <a:pPr marL="46037" indent="0">
              <a:buNone/>
            </a:pPr>
            <a:r>
              <a:rPr lang="en-GB" sz="2800" dirty="0">
                <a:solidFill>
                  <a:schemeClr val="tx1"/>
                </a:solidFill>
              </a:rPr>
              <a:t>The topics I will try to cover</a:t>
            </a:r>
          </a:p>
          <a:p>
            <a:pPr>
              <a:buFont typeface="Wingdings" panose="05000000000000000000" pitchFamily="2" charset="2"/>
              <a:buChar char="v"/>
            </a:pPr>
            <a:r>
              <a:rPr lang="en-GB" sz="2800" dirty="0">
                <a:solidFill>
                  <a:schemeClr val="tx1"/>
                </a:solidFill>
              </a:rPr>
              <a:t> A bit of pre-JACoW history (hmm, actually a lot)</a:t>
            </a:r>
          </a:p>
          <a:p>
            <a:pPr>
              <a:buFont typeface="Wingdings" panose="05000000000000000000" pitchFamily="2" charset="2"/>
              <a:buChar char="v"/>
            </a:pPr>
            <a:r>
              <a:rPr lang="en-GB" sz="2800" dirty="0">
                <a:solidFill>
                  <a:schemeClr val="tx1"/>
                </a:solidFill>
              </a:rPr>
              <a:t> How JACoW came into existence</a:t>
            </a:r>
          </a:p>
          <a:p>
            <a:pPr>
              <a:buFont typeface="Wingdings" panose="05000000000000000000" pitchFamily="2" charset="2"/>
              <a:buChar char="v"/>
            </a:pPr>
            <a:r>
              <a:rPr lang="en-GB" sz="2800" dirty="0">
                <a:solidFill>
                  <a:schemeClr val="tx1"/>
                </a:solidFill>
              </a:rPr>
              <a:t> </a:t>
            </a:r>
            <a:r>
              <a:rPr lang="en-GB" sz="2800" dirty="0" err="1">
                <a:solidFill>
                  <a:schemeClr val="tx1"/>
                </a:solidFill>
              </a:rPr>
              <a:t>JACoW’s</a:t>
            </a:r>
            <a:r>
              <a:rPr lang="en-GB" sz="2800" dirty="0">
                <a:solidFill>
                  <a:schemeClr val="tx1"/>
                </a:solidFill>
              </a:rPr>
              <a:t> goals — Main Purpose of JACoW</a:t>
            </a:r>
          </a:p>
          <a:p>
            <a:pPr>
              <a:buFont typeface="Wingdings" panose="05000000000000000000" pitchFamily="2" charset="2"/>
              <a:buChar char="v"/>
            </a:pPr>
            <a:r>
              <a:rPr lang="en-GB" sz="2800" dirty="0">
                <a:solidFill>
                  <a:schemeClr val="tx1"/>
                </a:solidFill>
              </a:rPr>
              <a:t> JACoW Milestones</a:t>
            </a:r>
          </a:p>
          <a:p>
            <a:pPr>
              <a:buFont typeface="Wingdings" panose="05000000000000000000" pitchFamily="2" charset="2"/>
              <a:buChar char="v"/>
            </a:pPr>
            <a:r>
              <a:rPr lang="en-GB" sz="2800" dirty="0">
                <a:solidFill>
                  <a:schemeClr val="tx1"/>
                </a:solidFill>
              </a:rPr>
              <a:t> What else is JACoW? Requirements, Charter, Community, …</a:t>
            </a:r>
          </a:p>
          <a:p>
            <a:pPr>
              <a:buFont typeface="Wingdings" panose="05000000000000000000" pitchFamily="2" charset="2"/>
              <a:buChar char="v"/>
            </a:pPr>
            <a:r>
              <a:rPr lang="en-GB" sz="2800" dirty="0">
                <a:solidFill>
                  <a:schemeClr val="tx1"/>
                </a:solidFill>
              </a:rPr>
              <a:t> Where do we stand today, current activities and future</a:t>
            </a: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endParaRPr lang="en-GB" sz="2400" dirty="0">
              <a:solidFill>
                <a:schemeClr val="tx1"/>
              </a:solidFill>
            </a:endParaRPr>
          </a:p>
          <a:p>
            <a:pPr marL="46037" indent="0">
              <a:buNone/>
            </a:pPr>
            <a:endParaRPr lang="en-GB" sz="2400" dirty="0">
              <a:solidFill>
                <a:schemeClr val="tx1"/>
              </a:solidFill>
            </a:endParaRPr>
          </a:p>
        </p:txBody>
      </p:sp>
    </p:spTree>
    <p:extLst>
      <p:ext uri="{BB962C8B-B14F-4D97-AF65-F5344CB8AC3E}">
        <p14:creationId xmlns:p14="http://schemas.microsoft.com/office/powerpoint/2010/main" val="133551057"/>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44D600-595D-2F6D-0256-E7FE6EFC8348}"/>
              </a:ext>
            </a:extLst>
          </p:cNvPr>
          <p:cNvPicPr>
            <a:picLocks noChangeAspect="1"/>
          </p:cNvPicPr>
          <p:nvPr/>
        </p:nvPicPr>
        <p:blipFill>
          <a:blip r:embed="rId3"/>
          <a:stretch>
            <a:fillRect/>
          </a:stretch>
        </p:blipFill>
        <p:spPr>
          <a:xfrm>
            <a:off x="51916" y="1188171"/>
            <a:ext cx="6071374" cy="5337854"/>
          </a:xfrm>
          <a:prstGeom prst="rect">
            <a:avLst/>
          </a:prstGeom>
        </p:spPr>
      </p:pic>
      <p:sp>
        <p:nvSpPr>
          <p:cNvPr id="4098" name="Title 1"/>
          <p:cNvSpPr>
            <a:spLocks noGrp="1"/>
          </p:cNvSpPr>
          <p:nvPr>
            <p:ph type="title" idx="4294967295"/>
          </p:nvPr>
        </p:nvSpPr>
        <p:spPr>
          <a:xfrm>
            <a:off x="1143002" y="1"/>
            <a:ext cx="10640784" cy="774123"/>
          </a:xfrm>
        </p:spPr>
        <p:txBody>
          <a:bodyPr/>
          <a:lstStyle/>
          <a:p>
            <a:pPr marL="320040" indent="-320040" eaLnBrk="1" fontAlgn="auto" hangingPunct="1">
              <a:spcAft>
                <a:spcPts val="0"/>
              </a:spcAft>
              <a:buClr>
                <a:schemeClr val="accent6">
                  <a:lumMod val="75000"/>
                </a:schemeClr>
              </a:buClr>
              <a:defRPr/>
            </a:pPr>
            <a:r>
              <a:rPr lang="en-GB" sz="3600" dirty="0">
                <a:solidFill>
                  <a:schemeClr val="tx1"/>
                </a:solidFill>
              </a:rPr>
              <a:t>pre-JACoW history</a:t>
            </a:r>
            <a:endParaRPr lang="en-GB" sz="3600" dirty="0"/>
          </a:p>
        </p:txBody>
      </p:sp>
      <p:sp>
        <p:nvSpPr>
          <p:cNvPr id="3" name="Content Placeholder 2"/>
          <p:cNvSpPr>
            <a:spLocks noGrp="1"/>
          </p:cNvSpPr>
          <p:nvPr>
            <p:ph sz="quarter" idx="13"/>
          </p:nvPr>
        </p:nvSpPr>
        <p:spPr>
          <a:xfrm>
            <a:off x="227243" y="647701"/>
            <a:ext cx="11834128" cy="6117770"/>
          </a:xfrm>
        </p:spPr>
        <p:txBody>
          <a:bodyPr/>
          <a:lstStyle/>
          <a:p>
            <a:pPr marL="46037" indent="0">
              <a:buNone/>
            </a:pPr>
            <a:r>
              <a:rPr lang="en-GB" sz="2800" dirty="0">
                <a:solidFill>
                  <a:schemeClr val="tx2">
                    <a:lumMod val="75000"/>
                  </a:schemeClr>
                </a:solidFill>
              </a:rPr>
              <a:t>I remember from my early days that </a:t>
            </a:r>
            <a:r>
              <a:rPr lang="en-GB" sz="2800" b="1" dirty="0">
                <a:solidFill>
                  <a:schemeClr val="tx2">
                    <a:lumMod val="50000"/>
                  </a:schemeClr>
                </a:solidFill>
              </a:rPr>
              <a:t>proceedings</a:t>
            </a:r>
            <a:r>
              <a:rPr lang="en-GB" sz="2800" dirty="0">
                <a:solidFill>
                  <a:schemeClr val="tx2">
                    <a:lumMod val="75000"/>
                  </a:schemeClr>
                </a:solidFill>
              </a:rPr>
              <a:t> were </a:t>
            </a:r>
            <a:r>
              <a:rPr lang="en-GB" sz="2800" b="1" dirty="0">
                <a:solidFill>
                  <a:schemeClr val="tx2">
                    <a:lumMod val="50000"/>
                  </a:schemeClr>
                </a:solidFill>
              </a:rPr>
              <a:t>books</a:t>
            </a:r>
            <a:r>
              <a:rPr lang="en-GB" sz="2800" dirty="0">
                <a:solidFill>
                  <a:schemeClr val="tx2">
                    <a:lumMod val="75000"/>
                  </a:schemeClr>
                </a:solidFill>
              </a:rPr>
              <a:t> </a:t>
            </a:r>
          </a:p>
          <a:p>
            <a:pPr marL="46037" indent="0">
              <a:buNone/>
            </a:pPr>
            <a:r>
              <a:rPr lang="en-GB" sz="2800" dirty="0">
                <a:solidFill>
                  <a:schemeClr val="tx1"/>
                </a:solidFill>
              </a:rPr>
              <a:t> </a:t>
            </a:r>
            <a:br>
              <a:rPr lang="en-GB" sz="2400" dirty="0">
                <a:solidFill>
                  <a:schemeClr val="tx1"/>
                </a:solidFill>
              </a:rPr>
            </a:br>
            <a:br>
              <a:rPr lang="en-GB" sz="2400" dirty="0">
                <a:solidFill>
                  <a:schemeClr val="tx1"/>
                </a:solidFill>
              </a:rPr>
            </a:br>
            <a:br>
              <a:rPr lang="en-GB" sz="2400" dirty="0">
                <a:solidFill>
                  <a:schemeClr val="tx1"/>
                </a:solidFill>
              </a:rPr>
            </a:br>
            <a:br>
              <a:rPr lang="en-GB" sz="2400" dirty="0">
                <a:solidFill>
                  <a:schemeClr val="tx1"/>
                </a:solidFill>
              </a:rPr>
            </a:br>
            <a:endParaRPr lang="en-GB" sz="2400" dirty="0">
              <a:solidFill>
                <a:schemeClr val="tx1"/>
              </a:solidFill>
            </a:endParaRPr>
          </a:p>
          <a:p>
            <a:pPr marL="46037" indent="0">
              <a:buNone/>
            </a:pPr>
            <a:endParaRPr lang="en-GB" sz="2400" dirty="0">
              <a:solidFill>
                <a:schemeClr val="tx1"/>
              </a:solidFill>
            </a:endParaRPr>
          </a:p>
        </p:txBody>
      </p:sp>
      <p:pic>
        <p:nvPicPr>
          <p:cNvPr id="7" name="Picture 6">
            <a:extLst>
              <a:ext uri="{FF2B5EF4-FFF2-40B4-BE49-F238E27FC236}">
                <a16:creationId xmlns:a16="http://schemas.microsoft.com/office/drawing/2014/main" id="{EC99C4E5-DE61-9A29-382B-9B4E12FD66C5}"/>
              </a:ext>
            </a:extLst>
          </p:cNvPr>
          <p:cNvPicPr>
            <a:picLocks noChangeAspect="1"/>
          </p:cNvPicPr>
          <p:nvPr/>
        </p:nvPicPr>
        <p:blipFill>
          <a:blip r:embed="rId4"/>
          <a:stretch>
            <a:fillRect/>
          </a:stretch>
        </p:blipFill>
        <p:spPr>
          <a:xfrm>
            <a:off x="5817541" y="1188171"/>
            <a:ext cx="3609975" cy="2352675"/>
          </a:xfrm>
          <a:prstGeom prst="rect">
            <a:avLst/>
          </a:prstGeom>
        </p:spPr>
      </p:pic>
      <p:pic>
        <p:nvPicPr>
          <p:cNvPr id="9" name="Picture 8">
            <a:extLst>
              <a:ext uri="{FF2B5EF4-FFF2-40B4-BE49-F238E27FC236}">
                <a16:creationId xmlns:a16="http://schemas.microsoft.com/office/drawing/2014/main" id="{FF484C80-E62D-3277-13F5-22975A4DD227}"/>
              </a:ext>
            </a:extLst>
          </p:cNvPr>
          <p:cNvPicPr>
            <a:picLocks noChangeAspect="1"/>
          </p:cNvPicPr>
          <p:nvPr/>
        </p:nvPicPr>
        <p:blipFill>
          <a:blip r:embed="rId5"/>
          <a:stretch>
            <a:fillRect/>
          </a:stretch>
        </p:blipFill>
        <p:spPr>
          <a:xfrm>
            <a:off x="5511354" y="3683587"/>
            <a:ext cx="2212215" cy="2939142"/>
          </a:xfrm>
          <a:prstGeom prst="rect">
            <a:avLst/>
          </a:prstGeom>
        </p:spPr>
      </p:pic>
      <p:pic>
        <p:nvPicPr>
          <p:cNvPr id="13" name="Picture 12">
            <a:extLst>
              <a:ext uri="{FF2B5EF4-FFF2-40B4-BE49-F238E27FC236}">
                <a16:creationId xmlns:a16="http://schemas.microsoft.com/office/drawing/2014/main" id="{974C1D50-90CD-04D0-1BD7-D549BC700C95}"/>
              </a:ext>
            </a:extLst>
          </p:cNvPr>
          <p:cNvPicPr>
            <a:picLocks noChangeAspect="1"/>
          </p:cNvPicPr>
          <p:nvPr/>
        </p:nvPicPr>
        <p:blipFill>
          <a:blip r:embed="rId6"/>
          <a:stretch>
            <a:fillRect/>
          </a:stretch>
        </p:blipFill>
        <p:spPr>
          <a:xfrm>
            <a:off x="9567643" y="1687057"/>
            <a:ext cx="2493728" cy="3483885"/>
          </a:xfrm>
          <a:prstGeom prst="rect">
            <a:avLst/>
          </a:prstGeom>
        </p:spPr>
      </p:pic>
      <p:pic>
        <p:nvPicPr>
          <p:cNvPr id="11" name="Picture 10">
            <a:extLst>
              <a:ext uri="{FF2B5EF4-FFF2-40B4-BE49-F238E27FC236}">
                <a16:creationId xmlns:a16="http://schemas.microsoft.com/office/drawing/2014/main" id="{EC0AEA0C-900E-95E5-528C-45E49B7FD088}"/>
              </a:ext>
            </a:extLst>
          </p:cNvPr>
          <p:cNvPicPr>
            <a:picLocks noChangeAspect="1"/>
          </p:cNvPicPr>
          <p:nvPr/>
        </p:nvPicPr>
        <p:blipFill>
          <a:blip r:embed="rId7"/>
          <a:stretch>
            <a:fillRect/>
          </a:stretch>
        </p:blipFill>
        <p:spPr>
          <a:xfrm>
            <a:off x="7820312" y="3683587"/>
            <a:ext cx="2021637" cy="2962639"/>
          </a:xfrm>
          <a:prstGeom prst="rect">
            <a:avLst/>
          </a:prstGeom>
        </p:spPr>
      </p:pic>
    </p:spTree>
    <p:extLst>
      <p:ext uri="{BB962C8B-B14F-4D97-AF65-F5344CB8AC3E}">
        <p14:creationId xmlns:p14="http://schemas.microsoft.com/office/powerpoint/2010/main" val="2909668984"/>
      </p:ext>
    </p:extLst>
  </p:cSld>
  <p:clrMapOvr>
    <a:masterClrMapping/>
  </p:clrMapOvr>
  <p:transition>
    <p:fade thruBlk="1"/>
  </p:transition>
</p:sld>
</file>

<file path=ppt/theme/theme1.xml><?xml version="1.0" encoding="utf-8"?>
<a:theme xmlns:a="http://schemas.openxmlformats.org/drawingml/2006/main" name="Office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Office 2013 - 2022 Theme</Template>
  <TotalTime>0</TotalTime>
  <Words>4712</Words>
  <Application>Microsoft Office PowerPoint</Application>
  <PresentationFormat>Widescreen</PresentationFormat>
  <Paragraphs>434</Paragraphs>
  <Slides>65</Slides>
  <Notes>63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65</vt:i4>
      </vt:variant>
    </vt:vector>
  </HeadingPairs>
  <TitlesOfParts>
    <vt:vector size="76" baseType="lpstr">
      <vt:lpstr>Arial</vt:lpstr>
      <vt:lpstr>Bahnschrift</vt:lpstr>
      <vt:lpstr>Calibri</vt:lpstr>
      <vt:lpstr>Calibri Light</vt:lpstr>
      <vt:lpstr>Georgia</vt:lpstr>
      <vt:lpstr>PragmataPro</vt:lpstr>
      <vt:lpstr>PragmataPro Mono Liga</vt:lpstr>
      <vt:lpstr>Trebuchet MS</vt:lpstr>
      <vt:lpstr>Wingdings</vt:lpstr>
      <vt:lpstr>Office Theme</vt:lpstr>
      <vt:lpstr>Slipstream</vt:lpstr>
      <vt:lpstr>What is »JACoW«  The »Joint Accelerator Conferences Website«</vt:lpstr>
      <vt:lpstr>Before I start…</vt:lpstr>
      <vt:lpstr>Before I start…</vt:lpstr>
      <vt:lpstr>who I am…</vt:lpstr>
      <vt:lpstr>what I do at KEK…</vt:lpstr>
      <vt:lpstr>PowerPoint Presentation</vt:lpstr>
      <vt:lpstr>PowerPoint Presentation</vt:lpstr>
      <vt:lpstr>JACoW — Activity for Accelerator Community</vt:lpstr>
      <vt:lpstr>pre-JACoW history</vt:lpstr>
      <vt:lpstr>… history</vt:lpstr>
      <vt:lpstr>… history</vt:lpstr>
      <vt:lpstr>… history</vt:lpstr>
      <vt:lpstr>… history</vt:lpstr>
      <vt:lpstr>… history</vt:lpstr>
      <vt:lpstr>… history</vt:lpstr>
      <vt:lpstr>PowerPoint Presentation</vt:lpstr>
      <vt:lpstr>PowerPoint Presentation</vt:lpstr>
      <vt:lpstr>How JACoW came into existence</vt:lpstr>
      <vt:lpstr>JACoW’s goals</vt:lpstr>
      <vt:lpstr>JACoW’s goal: … high-quality proceedings</vt:lpstr>
      <vt:lpstr>… high-quality proceedings</vt:lpstr>
      <vt:lpstr>… high-quality proceedings</vt:lpstr>
      <vt:lpstr>… high-quality proceedings</vt:lpstr>
      <vt:lpstr>… high-quality proceedings</vt:lpstr>
      <vt:lpstr>… high-quality proceedings</vt:lpstr>
      <vt:lpstr>… high-quality proceedings</vt:lpstr>
      <vt:lpstr>… high-quality proceedings</vt:lpstr>
      <vt:lpstr>… high-quality proceedings</vt:lpstr>
      <vt:lpstr>… high-quality proceedings</vt:lpstr>
      <vt:lpstr>… high-quality proceedings</vt:lpstr>
      <vt:lpstr>… high-quality proceedings</vt:lpstr>
      <vt:lpstr>JACoW Milestones </vt:lpstr>
      <vt:lpstr>JACoW Milestones </vt:lpstr>
      <vt:lpstr>JACoW Milestones </vt:lpstr>
      <vt:lpstr>JACoW Milestones </vt:lpstr>
      <vt:lpstr>JACoW Milestones </vt:lpstr>
      <vt:lpstr>JACoW Milestones </vt:lpstr>
      <vt:lpstr>JACoW Milestones </vt:lpstr>
      <vt:lpstr>JACoW Milestones </vt:lpstr>
      <vt:lpstr>JACoW Milestones </vt:lpstr>
      <vt:lpstr>JACoW Milestones </vt:lpstr>
      <vt:lpstr>JACoW Milestones </vt:lpstr>
      <vt:lpstr>JACoW Milestones </vt:lpstr>
      <vt:lpstr>JACoW Milestones </vt:lpstr>
      <vt:lpstr>JACoW Milestones </vt:lpstr>
      <vt:lpstr>JACoW Milestones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»JACoW«?  The »Joint Accelerator Conferences Website«?</dc:title>
  <dc:creator>Volker RW Schaa</dc:creator>
  <cp:lastModifiedBy>Volker RW Schaa</cp:lastModifiedBy>
  <cp:revision>100</cp:revision>
  <dcterms:created xsi:type="dcterms:W3CDTF">2024-03-09T05:35:53Z</dcterms:created>
  <dcterms:modified xsi:type="dcterms:W3CDTF">2024-03-11T04:01:09Z</dcterms:modified>
</cp:coreProperties>
</file>